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3"/>
  </p:notesMasterIdLst>
  <p:sldIdLst>
    <p:sldId id="256" r:id="rId2"/>
    <p:sldId id="277" r:id="rId3"/>
    <p:sldId id="280" r:id="rId4"/>
    <p:sldId id="282" r:id="rId5"/>
    <p:sldId id="283" r:id="rId6"/>
    <p:sldId id="259" r:id="rId7"/>
    <p:sldId id="272" r:id="rId8"/>
    <p:sldId id="274" r:id="rId9"/>
    <p:sldId id="271" r:id="rId10"/>
    <p:sldId id="275" r:id="rId11"/>
    <p:sldId id="278" r:id="rId12"/>
    <p:sldId id="273" r:id="rId13"/>
    <p:sldId id="281" r:id="rId14"/>
    <p:sldId id="269" r:id="rId15"/>
    <p:sldId id="270" r:id="rId16"/>
    <p:sldId id="267" r:id="rId17"/>
    <p:sldId id="263" r:id="rId18"/>
    <p:sldId id="262" r:id="rId19"/>
    <p:sldId id="261" r:id="rId20"/>
    <p:sldId id="276" r:id="rId21"/>
    <p:sldId id="258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9" autoAdjust="0"/>
    <p:restoredTop sz="78563" autoAdjust="0"/>
  </p:normalViewPr>
  <p:slideViewPr>
    <p:cSldViewPr>
      <p:cViewPr varScale="1">
        <p:scale>
          <a:sx n="89" d="100"/>
          <a:sy n="89" d="100"/>
        </p:scale>
        <p:origin x="870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99F9E-8F7B-4FCF-9743-84BD1B6B27B3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332D4-F321-4F70-A3C3-6DB391026D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371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332D4-F321-4F70-A3C3-6DB391026D0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6220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332D4-F321-4F70-A3C3-6DB391026D0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7747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332D4-F321-4F70-A3C3-6DB391026D0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1258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332D4-F321-4F70-A3C3-6DB391026D0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2386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332D4-F321-4F70-A3C3-6DB391026D0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6577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332D4-F321-4F70-A3C3-6DB391026D0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7191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332D4-F321-4F70-A3C3-6DB391026D0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7623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332D4-F321-4F70-A3C3-6DB391026D0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3016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332D4-F321-4F70-A3C3-6DB391026D0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0736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332D4-F321-4F70-A3C3-6DB391026D0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6540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332D4-F321-4F70-A3C3-6DB391026D0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0305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332D4-F321-4F70-A3C3-6DB391026D0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6275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332D4-F321-4F70-A3C3-6DB391026D0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2148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332D4-F321-4F70-A3C3-6DB391026D0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369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332D4-F321-4F70-A3C3-6DB391026D0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8620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332D4-F321-4F70-A3C3-6DB391026D0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8177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332D4-F321-4F70-A3C3-6DB391026D0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0141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t>2019-02-14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54883" y="1601894"/>
            <a:ext cx="7175351" cy="1793167"/>
          </a:xfrm>
        </p:spPr>
        <p:txBody>
          <a:bodyPr>
            <a:normAutofit fontScale="90000"/>
          </a:bodyPr>
          <a:lstStyle/>
          <a:p>
            <a:r>
              <a:rPr lang="en-US" altLang="ko-KR" sz="32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Exact </a:t>
            </a:r>
            <a:r>
              <a:rPr lang="en-US" altLang="ko-KR" sz="32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Greybody</a:t>
            </a:r>
            <a:r>
              <a:rPr lang="en-US" altLang="ko-KR" sz="32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Factors </a:t>
            </a:r>
            <a:r>
              <a:rPr lang="en-US" altLang="ko-KR" sz="3200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en-US" altLang="ko-KR" sz="3200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altLang="ko-KR" sz="3200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for </a:t>
            </a:r>
            <a:r>
              <a:rPr lang="en-US" altLang="ko-KR" sz="32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en-US" altLang="ko-KR" sz="32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altLang="ko-KR" sz="32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Brane Scalar Field </a:t>
            </a:r>
            <a:r>
              <a:rPr lang="en-US" altLang="ko-KR" sz="3200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en-US" altLang="ko-KR" sz="3200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altLang="ko-KR" sz="3200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of</a:t>
            </a:r>
            <a:r>
              <a:rPr lang="en-US" altLang="ko-KR" sz="32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en-US" altLang="ko-KR" sz="32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n-US" altLang="ko-KR" sz="32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Five-dimensional Rotating Black Holes</a:t>
            </a:r>
            <a:endParaRPr lang="ko-KR" altLang="en-US" sz="3200" dirty="0">
              <a:ln>
                <a:solidFill>
                  <a:srgbClr val="7030A0"/>
                </a:solidFill>
              </a:ln>
              <a:solidFill>
                <a:schemeClr val="tx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758182" y="4365104"/>
            <a:ext cx="6768752" cy="2880320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Yoonbai Kim</a:t>
            </a:r>
          </a:p>
          <a:p>
            <a:pPr algn="ctr"/>
            <a:r>
              <a:rPr lang="en-US" altLang="ko-KR" dirty="0" err="1" smtClean="0">
                <a:solidFill>
                  <a:schemeClr val="tx1"/>
                </a:solidFill>
              </a:rPr>
              <a:t>Sungkyunkwan</a:t>
            </a:r>
            <a:r>
              <a:rPr lang="en-US" altLang="ko-KR" dirty="0" smtClean="0">
                <a:solidFill>
                  <a:schemeClr val="tx1"/>
                </a:solidFill>
              </a:rPr>
              <a:t> University</a:t>
            </a:r>
          </a:p>
          <a:p>
            <a:pPr algn="ctr"/>
            <a:endParaRPr lang="en-US" altLang="ko-KR" dirty="0" smtClean="0"/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In collaboration with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  Young-Hwan Hyun, </a:t>
            </a:r>
            <a:r>
              <a:rPr lang="en-US" altLang="ko-KR" dirty="0" err="1" smtClean="0">
                <a:solidFill>
                  <a:schemeClr val="tx1"/>
                </a:solidFill>
              </a:rPr>
              <a:t>Seong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Chan </a:t>
            </a:r>
            <a:r>
              <a:rPr lang="en-US" altLang="ko-KR" dirty="0" smtClean="0">
                <a:solidFill>
                  <a:schemeClr val="tx1"/>
                </a:solidFill>
              </a:rPr>
              <a:t>Park</a:t>
            </a:r>
          </a:p>
          <a:p>
            <a:r>
              <a:rPr lang="en-US" altLang="ko-KR" dirty="0" smtClean="0">
                <a:solidFill>
                  <a:schemeClr val="tx1"/>
                </a:solidFill>
              </a:rPr>
              <a:t>arXiv:1901.10828</a:t>
            </a:r>
            <a:endParaRPr lang="en-US" altLang="ko-KR" dirty="0">
              <a:solidFill>
                <a:schemeClr val="tx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0"/>
            <a:ext cx="1694835" cy="3273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44072" y="11663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The 3rd IBS-KIAS Joint Workshop at High 1 2019.02.14.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8388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1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2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/>
              <a:t>Full Solution</a:t>
            </a:r>
            <a:br>
              <a:rPr lang="en-US" altLang="ko-KR" b="1" dirty="0" smtClean="0"/>
            </a:br>
            <a:endParaRPr lang="ko-KR" altLang="en-US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2216886" y="986858"/>
            <a:ext cx="2846256" cy="3681754"/>
            <a:chOff x="4788024" y="1325333"/>
            <a:chExt cx="2846256" cy="368175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06099">
              <a:off x="5447118" y="2819925"/>
              <a:ext cx="2588736" cy="1785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그룹 10"/>
            <p:cNvGrpSpPr/>
            <p:nvPr/>
          </p:nvGrpSpPr>
          <p:grpSpPr>
            <a:xfrm>
              <a:off x="4788024" y="1527774"/>
              <a:ext cx="1656184" cy="1512168"/>
              <a:chOff x="5724128" y="1853208"/>
              <a:chExt cx="1656184" cy="1512168"/>
            </a:xfrm>
          </p:grpSpPr>
          <p:cxnSp>
            <p:nvCxnSpPr>
              <p:cNvPr id="13" name="직선 연결선 12"/>
              <p:cNvCxnSpPr/>
              <p:nvPr/>
            </p:nvCxnSpPr>
            <p:spPr>
              <a:xfrm>
                <a:off x="6516216" y="1853208"/>
                <a:ext cx="0" cy="15121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타원 13"/>
              <p:cNvSpPr/>
              <p:nvPr/>
            </p:nvSpPr>
            <p:spPr>
              <a:xfrm>
                <a:off x="5940152" y="1997224"/>
                <a:ext cx="1152128" cy="11521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MP BH</a:t>
                </a:r>
                <a:endParaRPr lang="ko-KR" altLang="en-US" dirty="0"/>
              </a:p>
            </p:txBody>
          </p:sp>
          <p:sp>
            <p:nvSpPr>
              <p:cNvPr id="15" name="위로 구부러진 화살표 14"/>
              <p:cNvSpPr/>
              <p:nvPr/>
            </p:nvSpPr>
            <p:spPr>
              <a:xfrm>
                <a:off x="5724128" y="2573288"/>
                <a:ext cx="1656184" cy="288032"/>
              </a:xfrm>
              <a:prstGeom prst="curvedUp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6300192" y="1325333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5D, s=0</a:t>
              </a:r>
              <a:endParaRPr lang="ko-KR" altLang="en-US" dirty="0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2174364" y="3068961"/>
            <a:ext cx="8242117" cy="2473097"/>
            <a:chOff x="582550" y="2083353"/>
            <a:chExt cx="8242117" cy="2473097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550" y="2083353"/>
              <a:ext cx="7762875" cy="1200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771" y="3618547"/>
              <a:ext cx="3377939" cy="465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750" y="4099577"/>
              <a:ext cx="6441917" cy="456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892" y="4083875"/>
              <a:ext cx="1455033" cy="458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545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/>
              <a:t>The Solution in</a:t>
            </a:r>
            <a:r>
              <a:rPr lang="ko-KR" altLang="en-US" sz="3600" b="1" dirty="0"/>
              <a:t> </a:t>
            </a:r>
            <a:r>
              <a:rPr lang="en-US" altLang="ko-KR" sz="3600" b="1" dirty="0"/>
              <a:t>terms of the radial </a:t>
            </a:r>
            <a:br>
              <a:rPr lang="en-US" altLang="ko-KR" sz="3600" b="1" dirty="0"/>
            </a:br>
            <a:r>
              <a:rPr lang="en-US" altLang="ko-KR" sz="3600" b="1" dirty="0"/>
              <a:t>                                    spheroidal functions</a:t>
            </a:r>
            <a:endParaRPr lang="ko-KR" altLang="en-US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2216886" y="986858"/>
            <a:ext cx="2846256" cy="3681754"/>
            <a:chOff x="4788024" y="1325333"/>
            <a:chExt cx="2846256" cy="368175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06099">
              <a:off x="5447118" y="2819925"/>
              <a:ext cx="2588736" cy="1785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그룹 10"/>
            <p:cNvGrpSpPr/>
            <p:nvPr/>
          </p:nvGrpSpPr>
          <p:grpSpPr>
            <a:xfrm>
              <a:off x="4788024" y="1527774"/>
              <a:ext cx="1656184" cy="1512168"/>
              <a:chOff x="5724128" y="1853208"/>
              <a:chExt cx="1656184" cy="1512168"/>
            </a:xfrm>
          </p:grpSpPr>
          <p:cxnSp>
            <p:nvCxnSpPr>
              <p:cNvPr id="13" name="직선 연결선 12"/>
              <p:cNvCxnSpPr/>
              <p:nvPr/>
            </p:nvCxnSpPr>
            <p:spPr>
              <a:xfrm>
                <a:off x="6516216" y="1853208"/>
                <a:ext cx="0" cy="15121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타원 13"/>
              <p:cNvSpPr/>
              <p:nvPr/>
            </p:nvSpPr>
            <p:spPr>
              <a:xfrm>
                <a:off x="5940152" y="1997224"/>
                <a:ext cx="1152128" cy="11521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MP BH</a:t>
                </a:r>
                <a:endParaRPr lang="ko-KR" altLang="en-US" dirty="0"/>
              </a:p>
            </p:txBody>
          </p:sp>
          <p:sp>
            <p:nvSpPr>
              <p:cNvPr id="15" name="위로 구부러진 화살표 14"/>
              <p:cNvSpPr/>
              <p:nvPr/>
            </p:nvSpPr>
            <p:spPr>
              <a:xfrm>
                <a:off x="5724128" y="2573288"/>
                <a:ext cx="1656184" cy="288032"/>
              </a:xfrm>
              <a:prstGeom prst="curvedUp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6300192" y="1325333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5D, s=0</a:t>
              </a:r>
              <a:endParaRPr lang="ko-KR" altLang="en-US" dirty="0"/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2804914"/>
            <a:ext cx="776287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그룹 5"/>
          <p:cNvGrpSpPr/>
          <p:nvPr/>
        </p:nvGrpSpPr>
        <p:grpSpPr>
          <a:xfrm>
            <a:off x="2999656" y="4077072"/>
            <a:ext cx="5349384" cy="438150"/>
            <a:chOff x="2027189" y="4529708"/>
            <a:chExt cx="5349384" cy="43815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7573" y="4529708"/>
              <a:ext cx="3429000" cy="43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2027189" y="4539075"/>
              <a:ext cx="19607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b="1" dirty="0">
                  <a:solidFill>
                    <a:srgbClr val="C6E7FC">
                      <a:lumMod val="50000"/>
                    </a:srgbClr>
                  </a:solidFill>
                </a:rPr>
                <a:t>Parameter range :</a:t>
              </a:r>
              <a:endParaRPr lang="ko-KR" altLang="en-US" b="1" dirty="0">
                <a:solidFill>
                  <a:srgbClr val="C6E7FC">
                    <a:lumMod val="50000"/>
                  </a:srgbClr>
                </a:solidFill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7" y="4581128"/>
            <a:ext cx="6143625" cy="146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7" y="6165304"/>
            <a:ext cx="6334125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57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2560">
            <a:off x="5387186" y="3215862"/>
            <a:ext cx="2588736" cy="123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/>
              <a:t>Researches for Hawking radiation</a:t>
            </a:r>
            <a:br>
              <a:rPr lang="en-US" altLang="ko-KR" b="1" dirty="0" smtClean="0"/>
            </a:br>
            <a:endParaRPr lang="ko-KR" altLang="en-US" b="1" dirty="0"/>
          </a:p>
        </p:txBody>
      </p:sp>
      <p:grpSp>
        <p:nvGrpSpPr>
          <p:cNvPr id="37" name="그룹 36"/>
          <p:cNvGrpSpPr/>
          <p:nvPr/>
        </p:nvGrpSpPr>
        <p:grpSpPr>
          <a:xfrm>
            <a:off x="2135561" y="1124744"/>
            <a:ext cx="3013499" cy="3673774"/>
            <a:chOff x="899592" y="1325333"/>
            <a:chExt cx="3013499" cy="3673774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06099">
              <a:off x="1637648" y="2723665"/>
              <a:ext cx="2588735" cy="1962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6" name="그룹 35"/>
            <p:cNvGrpSpPr/>
            <p:nvPr/>
          </p:nvGrpSpPr>
          <p:grpSpPr>
            <a:xfrm>
              <a:off x="899592" y="1325333"/>
              <a:ext cx="1681312" cy="1714609"/>
              <a:chOff x="899592" y="1325333"/>
              <a:chExt cx="1681312" cy="1714609"/>
            </a:xfrm>
          </p:grpSpPr>
          <p:grpSp>
            <p:nvGrpSpPr>
              <p:cNvPr id="22" name="그룹 21"/>
              <p:cNvGrpSpPr/>
              <p:nvPr/>
            </p:nvGrpSpPr>
            <p:grpSpPr>
              <a:xfrm>
                <a:off x="899592" y="1527774"/>
                <a:ext cx="1656184" cy="1512168"/>
                <a:chOff x="1835696" y="1988840"/>
                <a:chExt cx="1656184" cy="1512168"/>
              </a:xfrm>
            </p:grpSpPr>
            <p:cxnSp>
              <p:nvCxnSpPr>
                <p:cNvPr id="8" name="직선 연결선 7"/>
                <p:cNvCxnSpPr/>
                <p:nvPr/>
              </p:nvCxnSpPr>
              <p:spPr>
                <a:xfrm>
                  <a:off x="2627784" y="1988840"/>
                  <a:ext cx="0" cy="151216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" name="타원 4"/>
                <p:cNvSpPr/>
                <p:nvPr/>
              </p:nvSpPr>
              <p:spPr>
                <a:xfrm>
                  <a:off x="2051720" y="2132856"/>
                  <a:ext cx="1152128" cy="1152128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/>
                    <a:t>Kerr BH</a:t>
                  </a:r>
                  <a:endParaRPr lang="ko-KR" altLang="en-US" dirty="0"/>
                </a:p>
              </p:txBody>
            </p:sp>
            <p:sp>
              <p:nvSpPr>
                <p:cNvPr id="6" name="위로 구부러진 화살표 5"/>
                <p:cNvSpPr/>
                <p:nvPr/>
              </p:nvSpPr>
              <p:spPr>
                <a:xfrm>
                  <a:off x="1835696" y="2708920"/>
                  <a:ext cx="1656184" cy="288032"/>
                </a:xfrm>
                <a:prstGeom prst="curvedUpArrow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2123728" y="1325333"/>
                <a:ext cx="45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/>
                  <a:t>4D</a:t>
                </a:r>
                <a:endParaRPr lang="ko-KR" altLang="en-US" dirty="0"/>
              </a:p>
            </p:txBody>
          </p:sp>
        </p:grpSp>
      </p:grpSp>
      <p:grpSp>
        <p:nvGrpSpPr>
          <p:cNvPr id="35" name="그룹 34"/>
          <p:cNvGrpSpPr/>
          <p:nvPr/>
        </p:nvGrpSpPr>
        <p:grpSpPr>
          <a:xfrm>
            <a:off x="5303913" y="1124745"/>
            <a:ext cx="2374905" cy="1714609"/>
            <a:chOff x="4788024" y="1325333"/>
            <a:chExt cx="2374905" cy="1714609"/>
          </a:xfrm>
        </p:grpSpPr>
        <p:grpSp>
          <p:nvGrpSpPr>
            <p:cNvPr id="23" name="그룹 22"/>
            <p:cNvGrpSpPr/>
            <p:nvPr/>
          </p:nvGrpSpPr>
          <p:grpSpPr>
            <a:xfrm>
              <a:off x="4788024" y="1527774"/>
              <a:ext cx="1656184" cy="1512168"/>
              <a:chOff x="5724128" y="1853208"/>
              <a:chExt cx="1656184" cy="1512168"/>
            </a:xfrm>
          </p:grpSpPr>
          <p:cxnSp>
            <p:nvCxnSpPr>
              <p:cNvPr id="19" name="직선 연결선 18"/>
              <p:cNvCxnSpPr/>
              <p:nvPr/>
            </p:nvCxnSpPr>
            <p:spPr>
              <a:xfrm>
                <a:off x="6516216" y="1853208"/>
                <a:ext cx="0" cy="15121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타원 19"/>
              <p:cNvSpPr/>
              <p:nvPr/>
            </p:nvSpPr>
            <p:spPr>
              <a:xfrm>
                <a:off x="5940152" y="1997224"/>
                <a:ext cx="1152128" cy="11521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MP BH</a:t>
                </a:r>
                <a:endParaRPr lang="ko-KR" altLang="en-US" dirty="0"/>
              </a:p>
            </p:txBody>
          </p:sp>
          <p:sp>
            <p:nvSpPr>
              <p:cNvPr id="21" name="위로 구부러진 화살표 20"/>
              <p:cNvSpPr/>
              <p:nvPr/>
            </p:nvSpPr>
            <p:spPr>
              <a:xfrm>
                <a:off x="5724128" y="2573288"/>
                <a:ext cx="1656184" cy="288032"/>
              </a:xfrm>
              <a:prstGeom prst="curvedUp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300192" y="1325333"/>
              <a:ext cx="862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(4+n)D</a:t>
              </a:r>
              <a:endParaRPr lang="ko-KR" altLang="en-US" dirty="0"/>
            </a:p>
          </p:txBody>
        </p:sp>
      </p:grpSp>
      <p:sp>
        <p:nvSpPr>
          <p:cNvPr id="26" name="모서리가 둥근 직사각형 25"/>
          <p:cNvSpPr/>
          <p:nvPr/>
        </p:nvSpPr>
        <p:spPr>
          <a:xfrm>
            <a:off x="1919536" y="2940379"/>
            <a:ext cx="3096344" cy="68128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>
                <a:solidFill>
                  <a:schemeClr val="tx1"/>
                </a:solidFill>
              </a:rPr>
              <a:t>Teukolsky</a:t>
            </a:r>
            <a:r>
              <a:rPr lang="en-US" altLang="ko-KR" dirty="0">
                <a:solidFill>
                  <a:schemeClr val="tx1"/>
                </a:solidFill>
              </a:rPr>
              <a:t> eq.</a:t>
            </a:r>
          </a:p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[S. </a:t>
            </a:r>
            <a:r>
              <a:rPr lang="en-US" altLang="ko-KR" sz="1400" dirty="0" err="1">
                <a:solidFill>
                  <a:schemeClr val="tx1"/>
                </a:solidFill>
              </a:rPr>
              <a:t>Teukolsky</a:t>
            </a:r>
            <a:r>
              <a:rPr lang="en-US" altLang="ko-KR" sz="1400" dirty="0">
                <a:solidFill>
                  <a:schemeClr val="tx1"/>
                </a:solidFill>
              </a:rPr>
              <a:t>(1972,1973)]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5375920" y="2796363"/>
            <a:ext cx="3096344" cy="825298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Generalized </a:t>
            </a:r>
            <a:r>
              <a:rPr lang="en-US" altLang="ko-KR" dirty="0" err="1">
                <a:solidFill>
                  <a:schemeClr val="tx1"/>
                </a:solidFill>
              </a:rPr>
              <a:t>Teukolsky</a:t>
            </a:r>
            <a:r>
              <a:rPr lang="en-US" altLang="ko-KR" dirty="0">
                <a:solidFill>
                  <a:schemeClr val="tx1"/>
                </a:solidFill>
              </a:rPr>
              <a:t> eq. for </a:t>
            </a:r>
            <a:r>
              <a:rPr lang="en-US" altLang="ko-KR" dirty="0" err="1">
                <a:solidFill>
                  <a:schemeClr val="tx1"/>
                </a:solidFill>
              </a:rPr>
              <a:t>brane</a:t>
            </a:r>
            <a:r>
              <a:rPr lang="en-US" altLang="ko-KR" dirty="0">
                <a:solidFill>
                  <a:schemeClr val="tx1"/>
                </a:solidFill>
              </a:rPr>
              <a:t> fields</a:t>
            </a:r>
          </a:p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[</a:t>
            </a:r>
            <a:r>
              <a:rPr lang="en-US" altLang="ko-KR" sz="1400" dirty="0">
                <a:solidFill>
                  <a:srgbClr val="4A452A"/>
                </a:solidFill>
                <a:sym typeface="Wingdings" pitchFamily="2" charset="2"/>
              </a:rPr>
              <a:t>Ida-</a:t>
            </a:r>
            <a:r>
              <a:rPr lang="en-US" altLang="ko-KR" sz="1400" dirty="0" err="1">
                <a:solidFill>
                  <a:srgbClr val="4A452A"/>
                </a:solidFill>
                <a:sym typeface="Wingdings" pitchFamily="2" charset="2"/>
              </a:rPr>
              <a:t>Oda</a:t>
            </a:r>
            <a:r>
              <a:rPr lang="en-US" altLang="ko-KR" sz="1400" dirty="0">
                <a:solidFill>
                  <a:srgbClr val="4A452A"/>
                </a:solidFill>
                <a:sym typeface="Wingdings" pitchFamily="2" charset="2"/>
              </a:rPr>
              <a:t>-SCP, PRD67(2003)</a:t>
            </a:r>
            <a:r>
              <a:rPr lang="en-US" altLang="ko-KR" sz="1400" dirty="0">
                <a:solidFill>
                  <a:schemeClr val="tx1"/>
                </a:solidFill>
              </a:rPr>
              <a:t>]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2711626" y="4884595"/>
            <a:ext cx="2880319" cy="792088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Hawking radiation</a:t>
            </a:r>
          </a:p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[Hawking(1975), Page(1976)]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6056390" y="4920599"/>
            <a:ext cx="4432098" cy="154817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Hawking radiation</a:t>
            </a: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Numerical methods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  <a:sym typeface="Wingdings" pitchFamily="2" charset="2"/>
              </a:rPr>
              <a:t>[Ida-</a:t>
            </a:r>
            <a:r>
              <a:rPr lang="en-US" altLang="ko-KR" sz="1200" dirty="0" err="1">
                <a:solidFill>
                  <a:schemeClr val="tx1"/>
                </a:solidFill>
                <a:sym typeface="Wingdings" pitchFamily="2" charset="2"/>
              </a:rPr>
              <a:t>Oda</a:t>
            </a:r>
            <a:r>
              <a:rPr lang="en-US" altLang="ko-KR" sz="1200" dirty="0">
                <a:solidFill>
                  <a:schemeClr val="tx1"/>
                </a:solidFill>
                <a:sym typeface="Wingdings" pitchFamily="2" charset="2"/>
              </a:rPr>
              <a:t>-SCP (low </a:t>
            </a:r>
            <a:r>
              <a:rPr lang="el-GR" altLang="ko-KR" sz="1200" dirty="0">
                <a:solidFill>
                  <a:schemeClr val="tx1"/>
                </a:solidFill>
                <a:latin typeface="Times New Roman"/>
                <a:cs typeface="Times New Roman"/>
                <a:sym typeface="Wingdings" pitchFamily="2" charset="2"/>
              </a:rPr>
              <a:t>ω</a:t>
            </a:r>
            <a:r>
              <a:rPr lang="en-US" altLang="ko-KR" sz="1200" dirty="0">
                <a:solidFill>
                  <a:schemeClr val="tx1"/>
                </a:solidFill>
                <a:latin typeface="Times New Roman"/>
                <a:cs typeface="Times New Roman"/>
                <a:sym typeface="Wingdings" pitchFamily="2" charset="2"/>
              </a:rPr>
              <a:t>,analytic</a:t>
            </a:r>
            <a:r>
              <a:rPr lang="en-US" altLang="ko-KR" sz="1200" dirty="0">
                <a:solidFill>
                  <a:schemeClr val="tx1"/>
                </a:solidFill>
                <a:sym typeface="Wingdings" pitchFamily="2" charset="2"/>
              </a:rPr>
              <a:t>)PRD67(2003) 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  <a:sym typeface="Wingdings" pitchFamily="2" charset="2"/>
              </a:rPr>
              <a:t>(s=0)PRD71(2005), (s&gt;0) PRD73(2006</a:t>
            </a:r>
            <a:r>
              <a:rPr lang="en-US" altLang="ko-KR" sz="1200" dirty="0">
                <a:solidFill>
                  <a:schemeClr val="tx1"/>
                </a:solidFill>
              </a:rPr>
              <a:t>)]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</a:rPr>
              <a:t>[Duffy et al. (s=0) JHEP0509(2005)]</a:t>
            </a:r>
          </a:p>
          <a:p>
            <a:pPr algn="ctr"/>
            <a:r>
              <a:rPr lang="en-US" altLang="ko-KR" sz="1200" dirty="0">
                <a:solidFill>
                  <a:schemeClr val="tx1"/>
                </a:solidFill>
              </a:rPr>
              <a:t>[Casals, et al (s=1)JHEP0602(2006) (s=1/2)JHEP0703(2007) (s=0)JHEP0806(2008)]</a:t>
            </a:r>
            <a:endParaRPr lang="ko-KR" altLang="en-US" sz="1200" dirty="0">
              <a:solidFill>
                <a:srgbClr val="FFFFFF"/>
              </a:solidFill>
            </a:endParaRPr>
          </a:p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2341770" y="3862671"/>
            <a:ext cx="3096344" cy="73389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Sol. to </a:t>
            </a:r>
            <a:r>
              <a:rPr lang="en-US" altLang="ko-KR" dirty="0" err="1">
                <a:solidFill>
                  <a:schemeClr val="tx1"/>
                </a:solidFill>
              </a:rPr>
              <a:t>Teukolsky</a:t>
            </a:r>
            <a:r>
              <a:rPr lang="en-US" altLang="ko-KR" dirty="0">
                <a:solidFill>
                  <a:schemeClr val="tx1"/>
                </a:solidFill>
              </a:rPr>
              <a:t> eq.</a:t>
            </a:r>
          </a:p>
          <a:p>
            <a:pPr algn="ctr"/>
            <a:r>
              <a:rPr lang="en-US" altLang="ko-KR" sz="1000" dirty="0">
                <a:solidFill>
                  <a:schemeClr val="tx1"/>
                </a:solidFill>
              </a:rPr>
              <a:t>[</a:t>
            </a:r>
            <a:r>
              <a:rPr lang="en-US" altLang="ko-KR" sz="1000" dirty="0" err="1">
                <a:solidFill>
                  <a:schemeClr val="tx1"/>
                </a:solidFill>
              </a:rPr>
              <a:t>Teukolsky</a:t>
            </a:r>
            <a:r>
              <a:rPr lang="en-US" altLang="ko-KR" sz="1000" dirty="0">
                <a:solidFill>
                  <a:schemeClr val="tx1"/>
                </a:solidFill>
              </a:rPr>
              <a:t>-Press, </a:t>
            </a:r>
            <a:r>
              <a:rPr lang="en-US" altLang="ko-KR" sz="1000" dirty="0" err="1">
                <a:solidFill>
                  <a:schemeClr val="tx1"/>
                </a:solidFill>
              </a:rPr>
              <a:t>Starobinsky</a:t>
            </a:r>
            <a:r>
              <a:rPr lang="en-US" altLang="ko-KR" sz="1000" dirty="0">
                <a:solidFill>
                  <a:schemeClr val="tx1"/>
                </a:solidFill>
              </a:rPr>
              <a:t>, Unruh, Page (1973-1976)]</a:t>
            </a:r>
          </a:p>
          <a:p>
            <a:pPr algn="ctr"/>
            <a:r>
              <a:rPr lang="en-US" altLang="ko-KR" sz="1000" dirty="0">
                <a:solidFill>
                  <a:schemeClr val="tx1"/>
                </a:solidFill>
              </a:rPr>
              <a:t>[Leaver (1986), Sasaki(1994)]</a:t>
            </a:r>
          </a:p>
        </p:txBody>
      </p:sp>
      <p:sp>
        <p:nvSpPr>
          <p:cNvPr id="34" name="모서리가 둥근 직사각형 33"/>
          <p:cNvSpPr/>
          <p:nvPr/>
        </p:nvSpPr>
        <p:spPr>
          <a:xfrm>
            <a:off x="5935208" y="3842097"/>
            <a:ext cx="3096344" cy="721808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Sol. to Gen. </a:t>
            </a:r>
            <a:r>
              <a:rPr lang="en-US" altLang="ko-KR" dirty="0" err="1">
                <a:solidFill>
                  <a:schemeClr val="tx1"/>
                </a:solidFill>
              </a:rPr>
              <a:t>Teu</a:t>
            </a:r>
            <a:r>
              <a:rPr lang="en-US" altLang="ko-KR" dirty="0">
                <a:solidFill>
                  <a:schemeClr val="tx1"/>
                </a:solidFill>
              </a:rPr>
              <a:t>. eq.</a:t>
            </a: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In the low energy limit</a:t>
            </a:r>
          </a:p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[</a:t>
            </a:r>
            <a:r>
              <a:rPr lang="en-US" altLang="ko-KR" sz="1400" dirty="0">
                <a:solidFill>
                  <a:srgbClr val="4A452A"/>
                </a:solidFill>
                <a:sym typeface="Wingdings" pitchFamily="2" charset="2"/>
              </a:rPr>
              <a:t>Ida-</a:t>
            </a:r>
            <a:r>
              <a:rPr lang="en-US" altLang="ko-KR" sz="1400" dirty="0" err="1">
                <a:solidFill>
                  <a:srgbClr val="4A452A"/>
                </a:solidFill>
                <a:sym typeface="Wingdings" pitchFamily="2" charset="2"/>
              </a:rPr>
              <a:t>Oda</a:t>
            </a:r>
            <a:r>
              <a:rPr lang="en-US" altLang="ko-KR" sz="1400" dirty="0">
                <a:solidFill>
                  <a:srgbClr val="4A452A"/>
                </a:solidFill>
                <a:sym typeface="Wingdings" pitchFamily="2" charset="2"/>
              </a:rPr>
              <a:t>-SCP, PRD67(2003)</a:t>
            </a:r>
            <a:r>
              <a:rPr lang="en-US" altLang="ko-KR" sz="1400" dirty="0">
                <a:solidFill>
                  <a:schemeClr val="tx1"/>
                </a:solidFill>
              </a:rPr>
              <a:t>]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5612342" y="3356993"/>
            <a:ext cx="4973784" cy="3360935"/>
            <a:chOff x="4067944" y="3380432"/>
            <a:chExt cx="4973784" cy="3360935"/>
          </a:xfrm>
        </p:grpSpPr>
        <p:sp>
          <p:nvSpPr>
            <p:cNvPr id="39" name="모서리가 둥근 직사각형 38"/>
            <p:cNvSpPr/>
            <p:nvPr/>
          </p:nvSpPr>
          <p:spPr>
            <a:xfrm>
              <a:off x="4267192" y="4823858"/>
              <a:ext cx="4769304" cy="1917509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7730059" y="3380432"/>
              <a:ext cx="42992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8611802" y="4102240"/>
              <a:ext cx="42992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?</a:t>
              </a:r>
            </a:p>
          </p:txBody>
        </p:sp>
        <p:sp>
          <p:nvSpPr>
            <p:cNvPr id="30" name="모서리가 둥근 직사각형 29"/>
            <p:cNvSpPr/>
            <p:nvPr/>
          </p:nvSpPr>
          <p:spPr>
            <a:xfrm>
              <a:off x="4067944" y="3732467"/>
              <a:ext cx="4447720" cy="936104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모서리가 둥근 직사각형 3"/>
          <p:cNvSpPr/>
          <p:nvPr/>
        </p:nvSpPr>
        <p:spPr>
          <a:xfrm>
            <a:off x="7836202" y="5373216"/>
            <a:ext cx="924094" cy="216024"/>
          </a:xfrm>
          <a:prstGeom prst="roundRect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모서리가 둥근 직사각형 39"/>
          <p:cNvSpPr/>
          <p:nvPr/>
        </p:nvSpPr>
        <p:spPr>
          <a:xfrm>
            <a:off x="6360223" y="4121605"/>
            <a:ext cx="2256057" cy="216024"/>
          </a:xfrm>
          <a:prstGeom prst="roundRect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682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  <p:bldP spid="4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b="1" dirty="0"/>
              <a:t>Analytical trials in the low-frequency limit</a:t>
            </a:r>
            <a:endParaRPr lang="ko-KR" altLang="en-US" sz="3200" b="1" dirty="0"/>
          </a:p>
        </p:txBody>
      </p:sp>
      <p:grpSp>
        <p:nvGrpSpPr>
          <p:cNvPr id="108" name="그룹 107"/>
          <p:cNvGrpSpPr/>
          <p:nvPr/>
        </p:nvGrpSpPr>
        <p:grpSpPr>
          <a:xfrm>
            <a:off x="1733695" y="1412776"/>
            <a:ext cx="8351951" cy="4315724"/>
            <a:chOff x="209694" y="1412776"/>
            <a:chExt cx="8351951" cy="4315724"/>
          </a:xfrm>
        </p:grpSpPr>
        <p:grpSp>
          <p:nvGrpSpPr>
            <p:cNvPr id="88" name="그룹 87"/>
            <p:cNvGrpSpPr/>
            <p:nvPr/>
          </p:nvGrpSpPr>
          <p:grpSpPr>
            <a:xfrm>
              <a:off x="209694" y="1652917"/>
              <a:ext cx="8351951" cy="4075583"/>
              <a:chOff x="297453" y="1967961"/>
              <a:chExt cx="8351951" cy="3549271"/>
            </a:xfrm>
          </p:grpSpPr>
          <p:sp>
            <p:nvSpPr>
              <p:cNvPr id="34" name="모서리가 둥근 직사각형 33"/>
              <p:cNvSpPr/>
              <p:nvPr/>
            </p:nvSpPr>
            <p:spPr>
              <a:xfrm>
                <a:off x="5845853" y="1967961"/>
                <a:ext cx="1965412" cy="3528392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모서리가 둥근 직사각형 32"/>
              <p:cNvSpPr/>
              <p:nvPr/>
            </p:nvSpPr>
            <p:spPr>
              <a:xfrm>
                <a:off x="1093325" y="1988840"/>
                <a:ext cx="1876897" cy="3528392"/>
              </a:xfrm>
              <a:prstGeom prst="roundRect">
                <a:avLst/>
              </a:prstGeom>
              <a:solidFill>
                <a:srgbClr val="FF99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9999"/>
                  </a:solidFill>
                </a:endParaRPr>
              </a:p>
            </p:txBody>
          </p:sp>
          <p:sp>
            <p:nvSpPr>
              <p:cNvPr id="49" name="오른쪽 화살표 48"/>
              <p:cNvSpPr/>
              <p:nvPr/>
            </p:nvSpPr>
            <p:spPr>
              <a:xfrm>
                <a:off x="749488" y="3645024"/>
                <a:ext cx="7488832" cy="108012"/>
              </a:xfrm>
              <a:prstGeom prst="rightArrow">
                <a:avLst/>
              </a:prstGeom>
              <a:gradFill>
                <a:gsLst>
                  <a:gs pos="0">
                    <a:srgbClr val="FF000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8016085" y="3585210"/>
                    <a:ext cx="550214" cy="61647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4000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𝑟</m:t>
                          </m:r>
                        </m:oMath>
                      </m:oMathPara>
                    </a14:m>
                    <a:endParaRPr lang="ko-KR" altLang="en-US" sz="4000" dirty="0">
                      <a:solidFill>
                        <a:srgbClr val="00B0F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16085" y="3585210"/>
                    <a:ext cx="582275" cy="707886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297453" y="3196843"/>
                    <a:ext cx="1920707" cy="4020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𝑛𝑒𝑎𝑟</m:t>
                          </m:r>
                          <m:r>
                            <a:rPr lang="en-US" altLang="ko-KR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ko-KR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h𝑜𝑟𝑖𝑧𝑜𝑛</m:t>
                          </m:r>
                        </m:oMath>
                      </m:oMathPara>
                    </a14:m>
                    <a:endParaRPr lang="ko-KR" alt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453" y="3196843"/>
                    <a:ext cx="1920707" cy="46166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r="-3175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5862056" y="3196843"/>
                    <a:ext cx="2787348" cy="4020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𝑓𝑎𝑟</m:t>
                          </m:r>
                          <m:r>
                            <a:rPr lang="en-US" altLang="ko-KR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ko-KR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𝑓𝑖𝑒𝑙𝑑</m:t>
                          </m:r>
                          <m:r>
                            <a:rPr lang="en-US" altLang="ko-KR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ko-KR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𝑟𝑒𝑔𝑖𝑜𝑛</m:t>
                          </m:r>
                        </m:oMath>
                      </m:oMathPara>
                    </a14:m>
                    <a:endParaRPr lang="ko-KR" altLang="en-US" sz="2400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3" name="TextBox 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2056" y="3196843"/>
                    <a:ext cx="2787348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656" r="-875" b="-4598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0" name="그룹 89"/>
            <p:cNvGrpSpPr/>
            <p:nvPr/>
          </p:nvGrpSpPr>
          <p:grpSpPr>
            <a:xfrm>
              <a:off x="4084138" y="1412776"/>
              <a:ext cx="2128950" cy="4148701"/>
              <a:chOff x="4084138" y="1412776"/>
              <a:chExt cx="2128950" cy="4148701"/>
            </a:xfrm>
          </p:grpSpPr>
          <p:sp>
            <p:nvSpPr>
              <p:cNvPr id="16" name="위쪽 화살표 15"/>
              <p:cNvSpPr/>
              <p:nvPr/>
            </p:nvSpPr>
            <p:spPr>
              <a:xfrm>
                <a:off x="4333685" y="2033085"/>
                <a:ext cx="216024" cy="3528392"/>
              </a:xfrm>
              <a:prstGeom prst="up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4084138" y="1412776"/>
                    <a:ext cx="679994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altLang="ko-KR" sz="4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ko-KR" altLang="en-US" sz="4000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84138" y="1412776"/>
                    <a:ext cx="712054" cy="70788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extBox 18"/>
              <p:cNvSpPr txBox="1"/>
              <p:nvPr/>
            </p:nvSpPr>
            <p:spPr>
              <a:xfrm>
                <a:off x="4549709" y="2004441"/>
                <a:ext cx="166337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solidFill>
                      <a:srgbClr val="00B050"/>
                    </a:solidFill>
                  </a:rPr>
                  <a:t>High freq. limit</a:t>
                </a:r>
              </a:p>
            </p:txBody>
          </p:sp>
        </p:grpSp>
      </p:grpSp>
      <p:grpSp>
        <p:nvGrpSpPr>
          <p:cNvPr id="89" name="그룹 88"/>
          <p:cNvGrpSpPr/>
          <p:nvPr/>
        </p:nvGrpSpPr>
        <p:grpSpPr>
          <a:xfrm>
            <a:off x="1985456" y="4128684"/>
            <a:ext cx="8575040" cy="2396661"/>
            <a:chOff x="461456" y="3933056"/>
            <a:chExt cx="8575040" cy="2396661"/>
          </a:xfrm>
        </p:grpSpPr>
        <p:sp>
          <p:nvSpPr>
            <p:cNvPr id="8" name="모서리가 둥근 직사각형 7"/>
            <p:cNvSpPr/>
            <p:nvPr/>
          </p:nvSpPr>
          <p:spPr>
            <a:xfrm>
              <a:off x="1715109" y="3933056"/>
              <a:ext cx="5400600" cy="1457577"/>
            </a:xfrm>
            <a:prstGeom prst="roundRect">
              <a:avLst/>
            </a:prstGeom>
            <a:solidFill>
              <a:srgbClr val="FFC00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</a:rPr>
                <a:t>Matching method works</a:t>
              </a:r>
            </a:p>
            <a:p>
              <a:pPr algn="ctr"/>
              <a:endParaRPr lang="en-US" altLang="ko-KR" dirty="0">
                <a:solidFill>
                  <a:schemeClr val="accent4">
                    <a:lumMod val="75000"/>
                  </a:schemeClr>
                </a:solidFill>
              </a:endParaRPr>
            </a:p>
            <a:p>
              <a:pPr algn="ctr"/>
              <a:endParaRPr lang="ko-KR" alt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56997" y="5445876"/>
              <a:ext cx="1365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rgbClr val="00B050"/>
                  </a:solidFill>
                </a:rPr>
                <a:t>Low freq. limit</a:t>
              </a:r>
            </a:p>
          </p:txBody>
        </p:sp>
        <p:sp>
          <p:nvSpPr>
            <p:cNvPr id="31" name="타원 30"/>
            <p:cNvSpPr/>
            <p:nvPr/>
          </p:nvSpPr>
          <p:spPr>
            <a:xfrm>
              <a:off x="2022346" y="4471020"/>
              <a:ext cx="719007" cy="70484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63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1456" y="5615878"/>
              <a:ext cx="2364750" cy="369332"/>
            </a:xfrm>
            <a:prstGeom prst="rect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Near horizon solution</a:t>
              </a:r>
              <a:endParaRPr lang="ko-KR" alt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38120" y="5585101"/>
              <a:ext cx="1805302" cy="369332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Far field solution</a:t>
              </a:r>
              <a:endParaRPr lang="ko-KR" altLang="en-US" dirty="0"/>
            </a:p>
          </p:txBody>
        </p:sp>
        <p:sp>
          <p:nvSpPr>
            <p:cNvPr id="24" name="타원 23"/>
            <p:cNvSpPr/>
            <p:nvPr/>
          </p:nvSpPr>
          <p:spPr>
            <a:xfrm>
              <a:off x="2218161" y="4659752"/>
              <a:ext cx="327377" cy="327376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오른쪽 화살표 26"/>
            <p:cNvSpPr/>
            <p:nvPr/>
          </p:nvSpPr>
          <p:spPr>
            <a:xfrm>
              <a:off x="2565594" y="4800378"/>
              <a:ext cx="1677276" cy="65555"/>
            </a:xfrm>
            <a:prstGeom prst="rightArrow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오른쪽 화살표 27"/>
            <p:cNvSpPr/>
            <p:nvPr/>
          </p:nvSpPr>
          <p:spPr>
            <a:xfrm>
              <a:off x="4668067" y="4791638"/>
              <a:ext cx="1691699" cy="74295"/>
            </a:xfrm>
            <a:prstGeom prst="rightArrow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/>
            <p:cNvSpPr/>
            <p:nvPr/>
          </p:nvSpPr>
          <p:spPr>
            <a:xfrm>
              <a:off x="4273588" y="4659072"/>
              <a:ext cx="348759" cy="348759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6403348" y="4648944"/>
              <a:ext cx="371871" cy="37187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00373" y="5960385"/>
              <a:ext cx="3155803" cy="369332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   Ingoing </a:t>
              </a:r>
              <a:r>
                <a:rPr lang="en-US" altLang="ko-KR" dirty="0"/>
                <a:t>boundary condition</a:t>
              </a:r>
              <a:endParaRPr lang="ko-KR" altLang="en-US" dirty="0"/>
            </a:p>
          </p:txBody>
        </p:sp>
        <p:cxnSp>
          <p:nvCxnSpPr>
            <p:cNvPr id="41" name="직선 화살표 연결선 40"/>
            <p:cNvCxnSpPr>
              <a:stCxn id="29" idx="0"/>
              <a:endCxn id="31" idx="3"/>
            </p:cNvCxnSpPr>
            <p:nvPr/>
          </p:nvCxnSpPr>
          <p:spPr>
            <a:xfrm flipV="1">
              <a:off x="1643831" y="5072639"/>
              <a:ext cx="483811" cy="543239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7993712" y="4383338"/>
                  <a:ext cx="1042784" cy="584775"/>
                </a:xfrm>
                <a:prstGeom prst="rect">
                  <a:avLst/>
                </a:prstGeom>
                <a:noFill/>
                <a:ln w="25400">
                  <a:solidFill>
                    <a:srgbClr val="7030A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ko-KR" sz="3200" i="1">
                          <a:latin typeface="Cambria Math"/>
                        </a:rPr>
                        <m:t>Γ</m:t>
                      </m:r>
                    </m:oMath>
                  </a14:m>
                  <a:r>
                    <a:rPr lang="en-US" altLang="ko-KR" sz="3200" dirty="0"/>
                    <a:t>(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ko-KR" sz="3200" i="1">
                          <a:latin typeface="Cambria Math"/>
                        </a:rPr>
                        <m:t>ω</m:t>
                      </m:r>
                    </m:oMath>
                  </a14:m>
                  <a:r>
                    <a:rPr lang="en-US" altLang="ko-KR" sz="3200" dirty="0"/>
                    <a:t>)</a:t>
                  </a:r>
                  <a:endParaRPr lang="ko-KR" altLang="en-US" sz="3200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3712" y="4383338"/>
                  <a:ext cx="1042784" cy="58477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1000" r="-5143" b="-30000"/>
                  </a:stretch>
                </a:blipFill>
                <a:ln w="2540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위로 구부러진 화살표 79"/>
            <p:cNvSpPr/>
            <p:nvPr/>
          </p:nvSpPr>
          <p:spPr>
            <a:xfrm>
              <a:off x="6693619" y="4987128"/>
              <a:ext cx="1406773" cy="188732"/>
            </a:xfrm>
            <a:prstGeom prst="curvedUpArrow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54" name="직선 화살표 연결선 53"/>
            <p:cNvCxnSpPr>
              <a:stCxn id="30" idx="0"/>
            </p:cNvCxnSpPr>
            <p:nvPr/>
          </p:nvCxnSpPr>
          <p:spPr>
            <a:xfrm flipH="1" flipV="1">
              <a:off x="6693619" y="4975399"/>
              <a:ext cx="647152" cy="609702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화살표 연결선 45"/>
            <p:cNvCxnSpPr>
              <a:endCxn id="24" idx="5"/>
            </p:cNvCxnSpPr>
            <p:nvPr/>
          </p:nvCxnSpPr>
          <p:spPr>
            <a:xfrm flipH="1" flipV="1">
              <a:off x="2497595" y="4939185"/>
              <a:ext cx="844181" cy="1015249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내용 개체 틀 2"/>
          <p:cNvSpPr>
            <a:spLocks noGrp="1"/>
          </p:cNvSpPr>
          <p:nvPr>
            <p:ph idx="1"/>
          </p:nvPr>
        </p:nvSpPr>
        <p:spPr>
          <a:xfrm>
            <a:off x="6222375" y="3916412"/>
            <a:ext cx="3486960" cy="576064"/>
          </a:xfrm>
        </p:spPr>
        <p:txBody>
          <a:bodyPr>
            <a:normAutofit/>
          </a:bodyPr>
          <a:lstStyle/>
          <a:p>
            <a:r>
              <a:rPr lang="en-US" altLang="ko-KR" sz="1100" b="1" dirty="0">
                <a:solidFill>
                  <a:srgbClr val="4A452A"/>
                </a:solidFill>
                <a:latin typeface="Georgia" pitchFamily="18" charset="0"/>
              </a:rPr>
              <a:t>[Ida-</a:t>
            </a:r>
            <a:r>
              <a:rPr lang="en-US" altLang="ko-KR" sz="1100" b="1" dirty="0" err="1">
                <a:solidFill>
                  <a:srgbClr val="4A452A"/>
                </a:solidFill>
                <a:latin typeface="Georgia" pitchFamily="18" charset="0"/>
              </a:rPr>
              <a:t>Oda</a:t>
            </a:r>
            <a:r>
              <a:rPr lang="en-US" altLang="ko-KR" sz="1100" b="1" dirty="0">
                <a:solidFill>
                  <a:srgbClr val="4A452A"/>
                </a:solidFill>
                <a:latin typeface="Georgia" pitchFamily="18" charset="0"/>
              </a:rPr>
              <a:t>-SCP PRD67(2003)]</a:t>
            </a:r>
            <a:endParaRPr lang="ko-KR" altLang="en-US" sz="11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48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/>
              <a:t>Analytical trials To 5D Radial </a:t>
            </a:r>
            <a:r>
              <a:rPr lang="en-US" altLang="ko-KR" b="1" dirty="0" err="1" smtClean="0"/>
              <a:t>Teu</a:t>
            </a:r>
            <a:r>
              <a:rPr lang="en-US" altLang="ko-KR" b="1" dirty="0" smtClean="0"/>
              <a:t>. Eq.</a:t>
            </a:r>
            <a:br>
              <a:rPr lang="en-US" altLang="ko-KR" b="1" dirty="0" smtClean="0"/>
            </a:br>
            <a:endParaRPr lang="ko-KR" altLang="en-US" b="1" dirty="0"/>
          </a:p>
        </p:txBody>
      </p:sp>
      <p:grpSp>
        <p:nvGrpSpPr>
          <p:cNvPr id="108" name="그룹 107"/>
          <p:cNvGrpSpPr/>
          <p:nvPr/>
        </p:nvGrpSpPr>
        <p:grpSpPr>
          <a:xfrm>
            <a:off x="1733695" y="1412776"/>
            <a:ext cx="8351951" cy="4315724"/>
            <a:chOff x="209694" y="1412776"/>
            <a:chExt cx="8351951" cy="4315724"/>
          </a:xfrm>
        </p:grpSpPr>
        <p:grpSp>
          <p:nvGrpSpPr>
            <p:cNvPr id="88" name="그룹 87"/>
            <p:cNvGrpSpPr/>
            <p:nvPr/>
          </p:nvGrpSpPr>
          <p:grpSpPr>
            <a:xfrm>
              <a:off x="209694" y="1652917"/>
              <a:ext cx="8351951" cy="4075583"/>
              <a:chOff x="297453" y="1967961"/>
              <a:chExt cx="8351951" cy="3549271"/>
            </a:xfrm>
          </p:grpSpPr>
          <p:sp>
            <p:nvSpPr>
              <p:cNvPr id="34" name="모서리가 둥근 직사각형 33"/>
              <p:cNvSpPr/>
              <p:nvPr/>
            </p:nvSpPr>
            <p:spPr>
              <a:xfrm>
                <a:off x="5845853" y="1967961"/>
                <a:ext cx="1965412" cy="3528392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모서리가 둥근 직사각형 32"/>
              <p:cNvSpPr/>
              <p:nvPr/>
            </p:nvSpPr>
            <p:spPr>
              <a:xfrm>
                <a:off x="1093325" y="1988840"/>
                <a:ext cx="1876897" cy="3528392"/>
              </a:xfrm>
              <a:prstGeom prst="roundRect">
                <a:avLst/>
              </a:prstGeom>
              <a:solidFill>
                <a:srgbClr val="FF99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9999"/>
                  </a:solidFill>
                </a:endParaRPr>
              </a:p>
            </p:txBody>
          </p:sp>
          <p:sp>
            <p:nvSpPr>
              <p:cNvPr id="49" name="오른쪽 화살표 48"/>
              <p:cNvSpPr/>
              <p:nvPr/>
            </p:nvSpPr>
            <p:spPr>
              <a:xfrm>
                <a:off x="749488" y="3645024"/>
                <a:ext cx="7488832" cy="108012"/>
              </a:xfrm>
              <a:prstGeom prst="rightArrow">
                <a:avLst/>
              </a:prstGeom>
              <a:gradFill>
                <a:gsLst>
                  <a:gs pos="0">
                    <a:srgbClr val="FF000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8016085" y="3585210"/>
                    <a:ext cx="550214" cy="61647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4000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𝑟</m:t>
                          </m:r>
                        </m:oMath>
                      </m:oMathPara>
                    </a14:m>
                    <a:endParaRPr lang="ko-KR" altLang="en-US" sz="4000" dirty="0">
                      <a:solidFill>
                        <a:srgbClr val="00B0F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16085" y="3585210"/>
                    <a:ext cx="582275" cy="707886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297453" y="3196843"/>
                    <a:ext cx="1920707" cy="4020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𝑛𝑒𝑎𝑟</m:t>
                          </m:r>
                          <m:r>
                            <a:rPr lang="en-US" altLang="ko-KR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ko-KR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h𝑜𝑟𝑖𝑧𝑜𝑛</m:t>
                          </m:r>
                        </m:oMath>
                      </m:oMathPara>
                    </a14:m>
                    <a:endParaRPr lang="ko-KR" alt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453" y="3196843"/>
                    <a:ext cx="1920707" cy="46166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r="-3175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5862056" y="3196843"/>
                    <a:ext cx="2787348" cy="4020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𝑓𝑎𝑟</m:t>
                          </m:r>
                          <m:r>
                            <a:rPr lang="en-US" altLang="ko-KR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ko-KR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𝑓𝑖𝑒𝑙𝑑</m:t>
                          </m:r>
                          <m:r>
                            <a:rPr lang="en-US" altLang="ko-KR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ko-KR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𝑟𝑒𝑔𝑖𝑜𝑛</m:t>
                          </m:r>
                        </m:oMath>
                      </m:oMathPara>
                    </a14:m>
                    <a:endParaRPr lang="ko-KR" altLang="en-US" sz="2400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3" name="TextBox 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2056" y="3196843"/>
                    <a:ext cx="2787348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656" r="-875" b="-4598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0" name="그룹 89"/>
            <p:cNvGrpSpPr/>
            <p:nvPr/>
          </p:nvGrpSpPr>
          <p:grpSpPr>
            <a:xfrm>
              <a:off x="4084138" y="1412776"/>
              <a:ext cx="2128950" cy="4148701"/>
              <a:chOff x="4084138" y="1412776"/>
              <a:chExt cx="2128950" cy="4148701"/>
            </a:xfrm>
          </p:grpSpPr>
          <p:sp>
            <p:nvSpPr>
              <p:cNvPr id="16" name="위쪽 화살표 15"/>
              <p:cNvSpPr/>
              <p:nvPr/>
            </p:nvSpPr>
            <p:spPr>
              <a:xfrm>
                <a:off x="4333685" y="2033085"/>
                <a:ext cx="216024" cy="3528392"/>
              </a:xfrm>
              <a:prstGeom prst="up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4084138" y="1412776"/>
                    <a:ext cx="679994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altLang="ko-KR" sz="4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ko-KR" altLang="en-US" sz="4000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84138" y="1412776"/>
                    <a:ext cx="712054" cy="70788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extBox 18"/>
              <p:cNvSpPr txBox="1"/>
              <p:nvPr/>
            </p:nvSpPr>
            <p:spPr>
              <a:xfrm>
                <a:off x="4549709" y="2004441"/>
                <a:ext cx="166337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solidFill>
                      <a:srgbClr val="00B050"/>
                    </a:solidFill>
                  </a:rPr>
                  <a:t>High freq. limit</a:t>
                </a:r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3044193" y="2248839"/>
            <a:ext cx="5832648" cy="3276068"/>
            <a:chOff x="-4796263" y="5294594"/>
            <a:chExt cx="5832648" cy="3276068"/>
          </a:xfrm>
        </p:grpSpPr>
        <p:sp>
          <p:nvSpPr>
            <p:cNvPr id="60" name="모서리가 둥근 직사각형 59"/>
            <p:cNvSpPr/>
            <p:nvPr/>
          </p:nvSpPr>
          <p:spPr>
            <a:xfrm>
              <a:off x="-4796263" y="5294594"/>
              <a:ext cx="5832648" cy="3276068"/>
            </a:xfrm>
            <a:prstGeom prst="roundRect">
              <a:avLst/>
            </a:prstGeom>
            <a:solidFill>
              <a:srgbClr val="FFC000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</a:rPr>
                <a:t>Full Solution</a:t>
              </a: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1" name="모서리가 둥근 직사각형 70"/>
            <p:cNvSpPr/>
            <p:nvPr/>
          </p:nvSpPr>
          <p:spPr>
            <a:xfrm>
              <a:off x="-2799194" y="5709497"/>
              <a:ext cx="1826293" cy="2651751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  <a:ln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1985456" y="5277351"/>
            <a:ext cx="2364750" cy="903945"/>
            <a:chOff x="461456" y="5277350"/>
            <a:chExt cx="2364750" cy="903945"/>
          </a:xfrm>
        </p:grpSpPr>
        <p:cxnSp>
          <p:nvCxnSpPr>
            <p:cNvPr id="97" name="직선 화살표 연결선 96"/>
            <p:cNvCxnSpPr/>
            <p:nvPr/>
          </p:nvCxnSpPr>
          <p:spPr>
            <a:xfrm flipV="1">
              <a:off x="1643831" y="5277350"/>
              <a:ext cx="483811" cy="543239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461456" y="5811963"/>
              <a:ext cx="2364750" cy="369332"/>
            </a:xfrm>
            <a:prstGeom prst="rect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Near horizon solution</a:t>
              </a:r>
              <a:endParaRPr lang="ko-KR" altLang="en-US" dirty="0"/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958657" y="5293325"/>
            <a:ext cx="1820835" cy="855345"/>
            <a:chOff x="6434656" y="5293324"/>
            <a:chExt cx="1820835" cy="855345"/>
          </a:xfrm>
        </p:grpSpPr>
        <p:sp>
          <p:nvSpPr>
            <p:cNvPr id="106" name="TextBox 105"/>
            <p:cNvSpPr txBox="1"/>
            <p:nvPr/>
          </p:nvSpPr>
          <p:spPr>
            <a:xfrm>
              <a:off x="6450189" y="5779337"/>
              <a:ext cx="1805302" cy="369332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Far field solution</a:t>
              </a:r>
              <a:endParaRPr lang="ko-KR" altLang="en-US" dirty="0"/>
            </a:p>
          </p:txBody>
        </p:sp>
        <p:cxnSp>
          <p:nvCxnSpPr>
            <p:cNvPr id="99" name="직선 화살표 연결선 98"/>
            <p:cNvCxnSpPr/>
            <p:nvPr/>
          </p:nvCxnSpPr>
          <p:spPr>
            <a:xfrm flipH="1" flipV="1">
              <a:off x="6434656" y="5293324"/>
              <a:ext cx="942183" cy="464325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그룹 3"/>
          <p:cNvGrpSpPr/>
          <p:nvPr/>
        </p:nvGrpSpPr>
        <p:grpSpPr>
          <a:xfrm>
            <a:off x="3487832" y="2640940"/>
            <a:ext cx="4768408" cy="2652385"/>
            <a:chOff x="1963832" y="2640939"/>
            <a:chExt cx="4768408" cy="2652385"/>
          </a:xfrm>
        </p:grpSpPr>
        <p:cxnSp>
          <p:nvCxnSpPr>
            <p:cNvPr id="70" name="직선 화살표 연결선 69"/>
            <p:cNvCxnSpPr/>
            <p:nvPr/>
          </p:nvCxnSpPr>
          <p:spPr>
            <a:xfrm flipV="1">
              <a:off x="5343555" y="3340489"/>
              <a:ext cx="680802" cy="1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화살표 연결선 71"/>
            <p:cNvCxnSpPr/>
            <p:nvPr/>
          </p:nvCxnSpPr>
          <p:spPr>
            <a:xfrm flipH="1">
              <a:off x="2730330" y="3337667"/>
              <a:ext cx="760630" cy="0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모서리가 둥근 직사각형 60"/>
            <p:cNvSpPr/>
            <p:nvPr/>
          </p:nvSpPr>
          <p:spPr>
            <a:xfrm>
              <a:off x="1963832" y="2640939"/>
              <a:ext cx="735960" cy="2651752"/>
            </a:xfrm>
            <a:prstGeom prst="roundRect">
              <a:avLst/>
            </a:prstGeom>
            <a:solidFill>
              <a:schemeClr val="bg2">
                <a:lumMod val="75000"/>
                <a:alpha val="7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모서리가 둥근 직사각형 67"/>
            <p:cNvSpPr/>
            <p:nvPr/>
          </p:nvSpPr>
          <p:spPr>
            <a:xfrm>
              <a:off x="5996280" y="2641572"/>
              <a:ext cx="735960" cy="2651752"/>
            </a:xfrm>
            <a:prstGeom prst="roundRect">
              <a:avLst/>
            </a:prstGeom>
            <a:solidFill>
              <a:schemeClr val="bg2">
                <a:lumMod val="75000"/>
                <a:alpha val="7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2" name="모서리가 둥근 직사각형 61"/>
          <p:cNvSpPr/>
          <p:nvPr/>
        </p:nvSpPr>
        <p:spPr>
          <a:xfrm>
            <a:off x="3690132" y="3388072"/>
            <a:ext cx="347434" cy="1746741"/>
          </a:xfrm>
          <a:prstGeom prst="roundRect">
            <a:avLst/>
          </a:prstGeom>
          <a:solidFill>
            <a:schemeClr val="accent1">
              <a:alpha val="7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4053769" y="3404230"/>
            <a:ext cx="2541102" cy="1746741"/>
            <a:chOff x="549005" y="8039925"/>
            <a:chExt cx="2541102" cy="1746741"/>
          </a:xfrm>
        </p:grpSpPr>
        <p:sp>
          <p:nvSpPr>
            <p:cNvPr id="69" name="모서리가 둥근 직사각형 68"/>
            <p:cNvSpPr/>
            <p:nvPr/>
          </p:nvSpPr>
          <p:spPr>
            <a:xfrm>
              <a:off x="1770724" y="8039925"/>
              <a:ext cx="1319383" cy="1746741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오른쪽 화살표 74"/>
            <p:cNvSpPr/>
            <p:nvPr/>
          </p:nvSpPr>
          <p:spPr>
            <a:xfrm>
              <a:off x="549005" y="8826530"/>
              <a:ext cx="1187412" cy="57843"/>
            </a:xfrm>
            <a:prstGeom prst="rightArrow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6610218" y="3388462"/>
            <a:ext cx="1470400" cy="1746741"/>
            <a:chOff x="3105401" y="8039926"/>
            <a:chExt cx="1470400" cy="1746741"/>
          </a:xfrm>
        </p:grpSpPr>
        <p:sp>
          <p:nvSpPr>
            <p:cNvPr id="63" name="모서리가 둥근 직사각형 62"/>
            <p:cNvSpPr/>
            <p:nvPr/>
          </p:nvSpPr>
          <p:spPr>
            <a:xfrm>
              <a:off x="4228367" y="8039926"/>
              <a:ext cx="347434" cy="1746741"/>
            </a:xfrm>
            <a:prstGeom prst="roundRect">
              <a:avLst/>
            </a:prstGeom>
            <a:solidFill>
              <a:schemeClr val="accent1">
                <a:alpha val="7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오른쪽 화살표 75"/>
            <p:cNvSpPr/>
            <p:nvPr/>
          </p:nvSpPr>
          <p:spPr>
            <a:xfrm>
              <a:off x="3105401" y="8826530"/>
              <a:ext cx="1101163" cy="57843"/>
            </a:xfrm>
            <a:prstGeom prst="rightArrow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4021976" y="5122305"/>
            <a:ext cx="3666535" cy="1401649"/>
            <a:chOff x="2497975" y="5122304"/>
            <a:chExt cx="3666535" cy="1401649"/>
          </a:xfrm>
        </p:grpSpPr>
        <p:cxnSp>
          <p:nvCxnSpPr>
            <p:cNvPr id="95" name="직선 화살표 연결선 94"/>
            <p:cNvCxnSpPr/>
            <p:nvPr/>
          </p:nvCxnSpPr>
          <p:spPr>
            <a:xfrm flipH="1" flipV="1">
              <a:off x="2497975" y="5122304"/>
              <a:ext cx="844181" cy="1015249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3012442" y="6154621"/>
              <a:ext cx="3152068" cy="369332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   Ingoing </a:t>
              </a:r>
              <a:r>
                <a:rPr lang="en-US" altLang="ko-KR" dirty="0"/>
                <a:t>boundary condition</a:t>
              </a:r>
              <a:endParaRPr lang="ko-KR" altLang="en-US" dirty="0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7968432" y="3957210"/>
            <a:ext cx="2597566" cy="1207302"/>
            <a:chOff x="6444432" y="3957210"/>
            <a:chExt cx="2597566" cy="1207302"/>
          </a:xfrm>
        </p:grpSpPr>
        <p:sp>
          <p:nvSpPr>
            <p:cNvPr id="81" name="아래로 구부러진 화살표 80"/>
            <p:cNvSpPr/>
            <p:nvPr/>
          </p:nvSpPr>
          <p:spPr>
            <a:xfrm>
              <a:off x="6444432" y="3957210"/>
              <a:ext cx="2072480" cy="609247"/>
            </a:xfrm>
            <a:prstGeom prst="curvedDownArrow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7999214" y="4579737"/>
                  <a:ext cx="1042784" cy="584775"/>
                </a:xfrm>
                <a:prstGeom prst="rect">
                  <a:avLst/>
                </a:prstGeom>
                <a:noFill/>
                <a:ln w="25400">
                  <a:solidFill>
                    <a:srgbClr val="7030A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ko-KR" sz="3200" i="1">
                          <a:latin typeface="Cambria Math"/>
                        </a:rPr>
                        <m:t>Γ</m:t>
                      </m:r>
                    </m:oMath>
                  </a14:m>
                  <a:r>
                    <a:rPr lang="en-US" altLang="ko-KR" sz="3200" dirty="0"/>
                    <a:t>(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ko-KR" sz="3200" i="1">
                          <a:latin typeface="Cambria Math"/>
                        </a:rPr>
                        <m:t>ω</m:t>
                      </m:r>
                    </m:oMath>
                  </a14:m>
                  <a:r>
                    <a:rPr lang="en-US" altLang="ko-KR" sz="3200" dirty="0"/>
                    <a:t>)</a:t>
                  </a:r>
                  <a:endParaRPr lang="ko-KR" altLang="en-US" sz="3200" dirty="0"/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9214" y="4579737"/>
                  <a:ext cx="1042784" cy="5847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10000" r="-9714" b="-31000"/>
                  </a:stretch>
                </a:blipFill>
                <a:ln w="2540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7652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/>
              <a:t>Asymptotic solutions</a:t>
            </a:r>
            <a:br>
              <a:rPr lang="en-US" altLang="ko-KR" b="1" dirty="0" smtClean="0"/>
            </a:br>
            <a:r>
              <a:rPr lang="en-US" altLang="ko-KR" b="1" dirty="0" smtClean="0"/>
              <a:t>and ingoing boundary condition</a:t>
            </a:r>
            <a:endParaRPr lang="ko-KR" altLang="en-US" b="1" dirty="0"/>
          </a:p>
        </p:txBody>
      </p:sp>
      <p:grpSp>
        <p:nvGrpSpPr>
          <p:cNvPr id="5" name="그룹 4"/>
          <p:cNvGrpSpPr/>
          <p:nvPr/>
        </p:nvGrpSpPr>
        <p:grpSpPr>
          <a:xfrm>
            <a:off x="2135561" y="1772817"/>
            <a:ext cx="7866877" cy="3823639"/>
            <a:chOff x="1835696" y="2161592"/>
            <a:chExt cx="7866877" cy="3823639"/>
          </a:xfrm>
        </p:grpSpPr>
        <p:grpSp>
          <p:nvGrpSpPr>
            <p:cNvPr id="4" name="그룹 3"/>
            <p:cNvGrpSpPr/>
            <p:nvPr/>
          </p:nvGrpSpPr>
          <p:grpSpPr>
            <a:xfrm>
              <a:off x="1835696" y="2161592"/>
              <a:ext cx="7866877" cy="3535660"/>
              <a:chOff x="611560" y="2341612"/>
              <a:chExt cx="7866877" cy="3535660"/>
            </a:xfrm>
          </p:grpSpPr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560" y="2341612"/>
                <a:ext cx="7866877" cy="31756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14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77" y="5252794"/>
                <a:ext cx="1512167" cy="6244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3" y="5617976"/>
              <a:ext cx="4664139" cy="367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아래쪽 화살표 5"/>
          <p:cNvSpPr/>
          <p:nvPr/>
        </p:nvSpPr>
        <p:spPr>
          <a:xfrm>
            <a:off x="7752184" y="3429000"/>
            <a:ext cx="432048" cy="2232248"/>
          </a:xfrm>
          <a:prstGeom prst="downArrow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6456040" y="5661248"/>
            <a:ext cx="3546397" cy="648072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</a:rPr>
              <a:t>Ingoing boundary condition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b="1" dirty="0" err="1"/>
              <a:t>Greybody</a:t>
            </a:r>
            <a:r>
              <a:rPr lang="en-US" altLang="ko-KR" sz="2800" b="1" dirty="0"/>
              <a:t> factor for </a:t>
            </a:r>
            <a:r>
              <a:rPr lang="en-US" altLang="ko-KR" sz="2800" b="1" dirty="0" err="1"/>
              <a:t>brane</a:t>
            </a:r>
            <a:r>
              <a:rPr lang="en-US" altLang="ko-KR" sz="2800" b="1" dirty="0"/>
              <a:t> scalar fields</a:t>
            </a:r>
            <a:br>
              <a:rPr lang="en-US" altLang="ko-KR" sz="2800" b="1" dirty="0"/>
            </a:br>
            <a:endParaRPr lang="ko-KR" altLang="en-US" sz="28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2355483" y="1309410"/>
            <a:ext cx="3013498" cy="3642274"/>
            <a:chOff x="4788024" y="1325333"/>
            <a:chExt cx="3013498" cy="364227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06099">
              <a:off x="5526079" y="2692164"/>
              <a:ext cx="2588736" cy="1962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" name="그룹 7"/>
            <p:cNvGrpSpPr/>
            <p:nvPr/>
          </p:nvGrpSpPr>
          <p:grpSpPr>
            <a:xfrm>
              <a:off x="4788024" y="1527774"/>
              <a:ext cx="1656184" cy="1512168"/>
              <a:chOff x="5724128" y="1853208"/>
              <a:chExt cx="1656184" cy="1512168"/>
            </a:xfrm>
          </p:grpSpPr>
          <p:cxnSp>
            <p:nvCxnSpPr>
              <p:cNvPr id="11" name="직선 연결선 10"/>
              <p:cNvCxnSpPr/>
              <p:nvPr/>
            </p:nvCxnSpPr>
            <p:spPr>
              <a:xfrm>
                <a:off x="6516216" y="1853208"/>
                <a:ext cx="0" cy="15121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타원 11"/>
              <p:cNvSpPr/>
              <p:nvPr/>
            </p:nvSpPr>
            <p:spPr>
              <a:xfrm>
                <a:off x="5940152" y="1997224"/>
                <a:ext cx="1152128" cy="11521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MP BH</a:t>
                </a:r>
                <a:endParaRPr lang="ko-KR" altLang="en-US" dirty="0"/>
              </a:p>
            </p:txBody>
          </p:sp>
          <p:sp>
            <p:nvSpPr>
              <p:cNvPr id="13" name="위로 구부러진 화살표 12"/>
              <p:cNvSpPr/>
              <p:nvPr/>
            </p:nvSpPr>
            <p:spPr>
              <a:xfrm>
                <a:off x="5724128" y="2573288"/>
                <a:ext cx="1656184" cy="288032"/>
              </a:xfrm>
              <a:prstGeom prst="curvedUp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6300192" y="1325333"/>
              <a:ext cx="13099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(4+n)D, s=0</a:t>
              </a:r>
              <a:endParaRPr lang="ko-KR" altLang="en-US" dirty="0"/>
            </a:p>
          </p:txBody>
        </p:sp>
      </p:grpSp>
      <p:sp>
        <p:nvSpPr>
          <p:cNvPr id="14" name="모서리가 둥근 직사각형 13"/>
          <p:cNvSpPr/>
          <p:nvPr/>
        </p:nvSpPr>
        <p:spPr>
          <a:xfrm>
            <a:off x="6960097" y="1484784"/>
            <a:ext cx="3546397" cy="648072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</a:rPr>
              <a:t>Ingoing boundary condition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굽은 화살표 4"/>
          <p:cNvSpPr/>
          <p:nvPr/>
        </p:nvSpPr>
        <p:spPr>
          <a:xfrm rot="10800000">
            <a:off x="7486650" y="2132855"/>
            <a:ext cx="1201638" cy="675140"/>
          </a:xfrm>
          <a:prstGeom prst="bentArrow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3261" y="3501008"/>
            <a:ext cx="3736920" cy="1754326"/>
          </a:xfrm>
          <a:prstGeom prst="rect">
            <a:avLst/>
          </a:prstGeom>
          <a:solidFill>
            <a:schemeClr val="accent6">
              <a:lumMod val="20000"/>
              <a:lumOff val="80000"/>
              <a:alpha val="60000"/>
            </a:schemeClr>
          </a:solidFill>
        </p:spPr>
        <p:txBody>
          <a:bodyPr wrap="none" rtlCol="0">
            <a:spAutoFit/>
          </a:bodyPr>
          <a:lstStyle/>
          <a:p>
            <a:endParaRPr lang="en-US" altLang="ko-KR" dirty="0">
              <a:solidFill>
                <a:schemeClr val="accent6"/>
              </a:solidFill>
              <a:latin typeface="Georgia" pitchFamily="18" charset="0"/>
            </a:endParaRPr>
          </a:p>
          <a:p>
            <a:r>
              <a:rPr lang="en-US" altLang="ko-KR" dirty="0">
                <a:solidFill>
                  <a:schemeClr val="accent6"/>
                </a:solidFill>
                <a:latin typeface="Georgia" pitchFamily="18" charset="0"/>
              </a:rPr>
              <a:t>The absorption probability</a:t>
            </a:r>
          </a:p>
          <a:p>
            <a:r>
              <a:rPr lang="en-US" altLang="ko-KR" dirty="0">
                <a:solidFill>
                  <a:schemeClr val="accent6"/>
                </a:solidFill>
                <a:latin typeface="Georgia" pitchFamily="18" charset="0"/>
              </a:rPr>
              <a:t>           of the incoming wave</a:t>
            </a:r>
          </a:p>
          <a:p>
            <a:r>
              <a:rPr lang="en-US" altLang="ko-KR" dirty="0">
                <a:solidFill>
                  <a:schemeClr val="accent6"/>
                </a:solidFill>
                <a:latin typeface="Georgia" pitchFamily="18" charset="0"/>
              </a:rPr>
              <a:t>Correction to black body radiation </a:t>
            </a:r>
          </a:p>
          <a:p>
            <a:r>
              <a:rPr lang="en-US" altLang="ko-KR" dirty="0">
                <a:solidFill>
                  <a:schemeClr val="accent6"/>
                </a:solidFill>
                <a:latin typeface="Georgia" pitchFamily="18" charset="0"/>
              </a:rPr>
              <a:t>                                       (not black)</a:t>
            </a:r>
          </a:p>
          <a:p>
            <a:endParaRPr lang="ko-KR" altLang="en-US" dirty="0">
              <a:solidFill>
                <a:schemeClr val="accent6"/>
              </a:solidFill>
              <a:latin typeface="Georg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2455540"/>
            <a:ext cx="2781300" cy="133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774" y="5931556"/>
            <a:ext cx="3835499" cy="73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636" y="4973138"/>
            <a:ext cx="4244573" cy="10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타원 14"/>
          <p:cNvSpPr/>
          <p:nvPr/>
        </p:nvSpPr>
        <p:spPr>
          <a:xfrm>
            <a:off x="6816080" y="5013176"/>
            <a:ext cx="432048" cy="432048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solidFill>
              <a:srgbClr val="00B0F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구부러진 연결선 16"/>
          <p:cNvCxnSpPr>
            <a:stCxn id="15" idx="6"/>
          </p:cNvCxnSpPr>
          <p:nvPr/>
        </p:nvCxnSpPr>
        <p:spPr>
          <a:xfrm flipV="1">
            <a:off x="7248128" y="4797152"/>
            <a:ext cx="1224136" cy="432048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06099">
            <a:off x="2875980" y="2481450"/>
            <a:ext cx="2588736" cy="178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b="1" dirty="0" err="1"/>
              <a:t>Greybody</a:t>
            </a:r>
            <a:r>
              <a:rPr lang="en-US" altLang="ko-KR" sz="2800" b="1" dirty="0"/>
              <a:t> factor for </a:t>
            </a:r>
            <a:r>
              <a:rPr lang="en-US" altLang="ko-KR" sz="2800" b="1" dirty="0" err="1"/>
              <a:t>brane</a:t>
            </a:r>
            <a:r>
              <a:rPr lang="en-US" altLang="ko-KR" sz="2800" b="1" dirty="0"/>
              <a:t> scalar fields</a:t>
            </a:r>
            <a:br>
              <a:rPr lang="en-US" altLang="ko-KR" sz="2800" b="1" dirty="0"/>
            </a:br>
            <a:endParaRPr lang="ko-KR" altLang="en-US" sz="2800" b="1" dirty="0"/>
          </a:p>
        </p:txBody>
      </p:sp>
      <p:grpSp>
        <p:nvGrpSpPr>
          <p:cNvPr id="11" name="그룹 10"/>
          <p:cNvGrpSpPr/>
          <p:nvPr/>
        </p:nvGrpSpPr>
        <p:grpSpPr>
          <a:xfrm>
            <a:off x="2216886" y="1189299"/>
            <a:ext cx="1656184" cy="1512168"/>
            <a:chOff x="5724128" y="1853208"/>
            <a:chExt cx="1656184" cy="1512168"/>
          </a:xfrm>
        </p:grpSpPr>
        <p:cxnSp>
          <p:nvCxnSpPr>
            <p:cNvPr id="13" name="직선 연결선 12"/>
            <p:cNvCxnSpPr/>
            <p:nvPr/>
          </p:nvCxnSpPr>
          <p:spPr>
            <a:xfrm>
              <a:off x="6516216" y="1853208"/>
              <a:ext cx="0" cy="15121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타원 13"/>
            <p:cNvSpPr/>
            <p:nvPr/>
          </p:nvSpPr>
          <p:spPr>
            <a:xfrm>
              <a:off x="5940152" y="1997224"/>
              <a:ext cx="1152128" cy="11521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MP BH</a:t>
              </a:r>
              <a:endParaRPr lang="ko-KR" altLang="en-US" dirty="0"/>
            </a:p>
          </p:txBody>
        </p:sp>
        <p:sp>
          <p:nvSpPr>
            <p:cNvPr id="15" name="위로 구부러진 화살표 14"/>
            <p:cNvSpPr/>
            <p:nvPr/>
          </p:nvSpPr>
          <p:spPr>
            <a:xfrm>
              <a:off x="5724128" y="2573288"/>
              <a:ext cx="1656184" cy="288032"/>
            </a:xfrm>
            <a:prstGeom prst="curvedUp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2708102" y="2998838"/>
            <a:ext cx="6772275" cy="3310483"/>
            <a:chOff x="1115616" y="2350765"/>
            <a:chExt cx="6772275" cy="331048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2350765"/>
              <a:ext cx="6772275" cy="14382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그룹 3"/>
            <p:cNvGrpSpPr/>
            <p:nvPr/>
          </p:nvGrpSpPr>
          <p:grpSpPr>
            <a:xfrm>
              <a:off x="1285255" y="4758219"/>
              <a:ext cx="4029670" cy="903029"/>
              <a:chOff x="971600" y="4158210"/>
              <a:chExt cx="4029670" cy="903029"/>
            </a:xfrm>
          </p:grpSpPr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4158210"/>
                <a:ext cx="4029670" cy="407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01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023" y="4736740"/>
                <a:ext cx="2629789" cy="324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370" y="4655007"/>
            <a:ext cx="6163970" cy="57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39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06099">
            <a:off x="2875980" y="2481450"/>
            <a:ext cx="2588736" cy="178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b="1" dirty="0"/>
              <a:t>Consistent check with analytic results</a:t>
            </a:r>
            <a:br>
              <a:rPr lang="en-US" altLang="ko-KR" sz="2400" b="1" dirty="0"/>
            </a:br>
            <a:r>
              <a:rPr lang="en-US" altLang="ko-KR" sz="2400" b="1" dirty="0"/>
              <a:t>                      (In low frequency limit)</a:t>
            </a:r>
            <a:endParaRPr lang="ko-KR" altLang="en-US" sz="2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2216886" y="1189299"/>
            <a:ext cx="1656184" cy="1512168"/>
            <a:chOff x="5724128" y="1853208"/>
            <a:chExt cx="1656184" cy="1512168"/>
          </a:xfrm>
        </p:grpSpPr>
        <p:cxnSp>
          <p:nvCxnSpPr>
            <p:cNvPr id="13" name="직선 연결선 12"/>
            <p:cNvCxnSpPr/>
            <p:nvPr/>
          </p:nvCxnSpPr>
          <p:spPr>
            <a:xfrm>
              <a:off x="6516216" y="1853208"/>
              <a:ext cx="0" cy="15121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타원 13"/>
            <p:cNvSpPr/>
            <p:nvPr/>
          </p:nvSpPr>
          <p:spPr>
            <a:xfrm>
              <a:off x="5940152" y="1997224"/>
              <a:ext cx="1152128" cy="11521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MP BH</a:t>
              </a:r>
              <a:endParaRPr lang="ko-KR" altLang="en-US" dirty="0"/>
            </a:p>
          </p:txBody>
        </p:sp>
        <p:sp>
          <p:nvSpPr>
            <p:cNvPr id="15" name="위로 구부러진 화살표 14"/>
            <p:cNvSpPr/>
            <p:nvPr/>
          </p:nvSpPr>
          <p:spPr>
            <a:xfrm>
              <a:off x="5724128" y="2573288"/>
              <a:ext cx="1656184" cy="288032"/>
            </a:xfrm>
            <a:prstGeom prst="curvedUp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2708102" y="2782814"/>
            <a:ext cx="6772275" cy="3547133"/>
            <a:chOff x="1184101" y="1990725"/>
            <a:chExt cx="6772275" cy="3547133"/>
          </a:xfrm>
        </p:grpSpPr>
        <p:grpSp>
          <p:nvGrpSpPr>
            <p:cNvPr id="4" name="그룹 3"/>
            <p:cNvGrpSpPr/>
            <p:nvPr/>
          </p:nvGrpSpPr>
          <p:grpSpPr>
            <a:xfrm>
              <a:off x="1184101" y="1990725"/>
              <a:ext cx="6772275" cy="3547133"/>
              <a:chOff x="1040085" y="1737490"/>
              <a:chExt cx="6772275" cy="3547133"/>
            </a:xfrm>
          </p:grpSpPr>
          <p:pic>
            <p:nvPicPr>
              <p:cNvPr id="921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9703" y="3446545"/>
                <a:ext cx="5853038" cy="7920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0085" y="1737490"/>
                <a:ext cx="6772275" cy="14382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19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0722" y="4529746"/>
                <a:ext cx="3991000" cy="75487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" name="아래쪽 화살표 5"/>
            <p:cNvSpPr/>
            <p:nvPr/>
          </p:nvSpPr>
          <p:spPr>
            <a:xfrm>
              <a:off x="4498230" y="3435056"/>
              <a:ext cx="144016" cy="244945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아래쪽 화살표 8"/>
            <p:cNvSpPr/>
            <p:nvPr/>
          </p:nvSpPr>
          <p:spPr>
            <a:xfrm>
              <a:off x="4498230" y="4512550"/>
              <a:ext cx="144016" cy="244945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모서리가 둥근 직사각형 16"/>
          <p:cNvSpPr/>
          <p:nvPr/>
        </p:nvSpPr>
        <p:spPr>
          <a:xfrm>
            <a:off x="8328249" y="6329946"/>
            <a:ext cx="2088233" cy="42964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rgbClr val="FF0000"/>
                </a:solidFill>
                <a:latin typeface="Georgia" pitchFamily="18" charset="0"/>
              </a:rPr>
              <a:t>Confirmed!</a:t>
            </a:r>
            <a:endParaRPr lang="ko-KR" altLang="en-US" sz="24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8" name="굽은 화살표 17"/>
          <p:cNvSpPr/>
          <p:nvPr/>
        </p:nvSpPr>
        <p:spPr>
          <a:xfrm flipV="1">
            <a:off x="7373152" y="6329945"/>
            <a:ext cx="955096" cy="323458"/>
          </a:xfrm>
          <a:prstGeom prst="bentArrow">
            <a:avLst>
              <a:gd name="adj1" fmla="val 17441"/>
              <a:gd name="adj2" fmla="val 12249"/>
              <a:gd name="adj3" fmla="val 25000"/>
              <a:gd name="adj4" fmla="val 4375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3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259" y="2706959"/>
            <a:ext cx="6477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147248" cy="1143000"/>
          </a:xfrm>
        </p:spPr>
        <p:txBody>
          <a:bodyPr>
            <a:normAutofit fontScale="90000"/>
          </a:bodyPr>
          <a:lstStyle/>
          <a:p>
            <a:r>
              <a:rPr lang="en-US" altLang="ko-KR" sz="3600" b="1" dirty="0"/>
              <a:t>Consistent check with analytic results</a:t>
            </a:r>
            <a:br>
              <a:rPr lang="en-US" altLang="ko-KR" sz="3600" b="1" dirty="0"/>
            </a:br>
            <a:r>
              <a:rPr lang="en-US" altLang="ko-KR" sz="3600" b="1" dirty="0"/>
              <a:t>                      (In low frequency limit)</a:t>
            </a:r>
            <a:endParaRPr lang="ko-KR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26" y="2621140"/>
            <a:ext cx="6619875" cy="404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22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/>
              <a:t>Myers-Perry Black Branes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grpSp>
        <p:nvGrpSpPr>
          <p:cNvPr id="35" name="그룹 34"/>
          <p:cNvGrpSpPr/>
          <p:nvPr/>
        </p:nvGrpSpPr>
        <p:grpSpPr>
          <a:xfrm>
            <a:off x="5303913" y="1124745"/>
            <a:ext cx="2374905" cy="1714609"/>
            <a:chOff x="4788024" y="1325333"/>
            <a:chExt cx="2374905" cy="1714609"/>
          </a:xfrm>
        </p:grpSpPr>
        <p:grpSp>
          <p:nvGrpSpPr>
            <p:cNvPr id="23" name="그룹 22"/>
            <p:cNvGrpSpPr/>
            <p:nvPr/>
          </p:nvGrpSpPr>
          <p:grpSpPr>
            <a:xfrm>
              <a:off x="4788024" y="1527774"/>
              <a:ext cx="1656184" cy="1512168"/>
              <a:chOff x="5724128" y="1853208"/>
              <a:chExt cx="1656184" cy="1512168"/>
            </a:xfrm>
          </p:grpSpPr>
          <p:cxnSp>
            <p:nvCxnSpPr>
              <p:cNvPr id="19" name="직선 연결선 18"/>
              <p:cNvCxnSpPr/>
              <p:nvPr/>
            </p:nvCxnSpPr>
            <p:spPr>
              <a:xfrm>
                <a:off x="6516216" y="1853208"/>
                <a:ext cx="0" cy="15121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타원 19"/>
              <p:cNvSpPr/>
              <p:nvPr/>
            </p:nvSpPr>
            <p:spPr>
              <a:xfrm>
                <a:off x="5940152" y="1997224"/>
                <a:ext cx="1152128" cy="11521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MP BH</a:t>
                </a:r>
                <a:endParaRPr lang="ko-KR" altLang="en-US" dirty="0"/>
              </a:p>
            </p:txBody>
          </p:sp>
          <p:sp>
            <p:nvSpPr>
              <p:cNvPr id="21" name="위로 구부러진 화살표 20"/>
              <p:cNvSpPr/>
              <p:nvPr/>
            </p:nvSpPr>
            <p:spPr>
              <a:xfrm>
                <a:off x="5724128" y="2573288"/>
                <a:ext cx="1656184" cy="288032"/>
              </a:xfrm>
              <a:prstGeom prst="curvedUp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300192" y="1325333"/>
              <a:ext cx="862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(4+n)D</a:t>
              </a:r>
              <a:endParaRPr lang="ko-KR" altLang="en-US" dirty="0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62" y="2738002"/>
            <a:ext cx="7292876" cy="30146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그룹 6"/>
          <p:cNvGrpSpPr/>
          <p:nvPr/>
        </p:nvGrpSpPr>
        <p:grpSpPr>
          <a:xfrm>
            <a:off x="4502191" y="5827874"/>
            <a:ext cx="4309153" cy="962814"/>
            <a:chOff x="2968833" y="6023332"/>
            <a:chExt cx="4309153" cy="962814"/>
          </a:xfrm>
        </p:grpSpPr>
        <p:sp>
          <p:nvSpPr>
            <p:cNvPr id="4" name="TextBox 3"/>
            <p:cNvSpPr txBox="1"/>
            <p:nvPr/>
          </p:nvSpPr>
          <p:spPr>
            <a:xfrm>
              <a:off x="3779913" y="6062816"/>
              <a:ext cx="3498073" cy="92333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5D Black hole: n=1</a:t>
              </a:r>
            </a:p>
            <a:p>
              <a:r>
                <a:rPr lang="en-US" altLang="ko-KR" dirty="0" smtClean="0"/>
                <a:t>Single </a:t>
              </a:r>
              <a:r>
                <a:rPr lang="en-US" altLang="ko-KR" dirty="0"/>
                <a:t>rotation </a:t>
              </a:r>
              <a:r>
                <a:rPr lang="en-US" altLang="ko-KR" dirty="0" smtClean="0"/>
                <a:t>parameter: </a:t>
              </a:r>
              <a:r>
                <a:rPr lang="en-US" altLang="ko-KR" dirty="0" err="1" smtClean="0"/>
                <a:t>dpsi</a:t>
              </a:r>
              <a:r>
                <a:rPr lang="en-US" altLang="ko-KR" dirty="0" smtClean="0"/>
                <a:t>=0 </a:t>
              </a:r>
            </a:p>
            <a:p>
              <a:r>
                <a:rPr lang="en-US" altLang="ko-KR" dirty="0" smtClean="0"/>
                <a:t>Charge </a:t>
              </a:r>
              <a:r>
                <a:rPr lang="en-US" altLang="ko-KR" dirty="0"/>
                <a:t>is neglected</a:t>
              </a:r>
              <a:r>
                <a:rPr lang="en-US" altLang="ko-KR" dirty="0" smtClean="0"/>
                <a:t>.</a:t>
              </a:r>
              <a:endParaRPr lang="en-US" altLang="ko-KR" dirty="0"/>
            </a:p>
          </p:txBody>
        </p:sp>
        <p:sp>
          <p:nvSpPr>
            <p:cNvPr id="27" name="굽은 화살표 26"/>
            <p:cNvSpPr/>
            <p:nvPr/>
          </p:nvSpPr>
          <p:spPr>
            <a:xfrm flipV="1">
              <a:off x="2968833" y="6023332"/>
              <a:ext cx="811080" cy="544408"/>
            </a:xfrm>
            <a:prstGeom prst="bentArrow">
              <a:avLst>
                <a:gd name="adj1" fmla="val 17441"/>
                <a:gd name="adj2" fmla="val 12249"/>
                <a:gd name="adj3" fmla="val 25000"/>
                <a:gd name="adj4" fmla="val 4375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887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701" y="2590844"/>
            <a:ext cx="6151639" cy="418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147248" cy="1143000"/>
          </a:xfrm>
        </p:spPr>
        <p:txBody>
          <a:bodyPr>
            <a:normAutofit fontScale="90000"/>
          </a:bodyPr>
          <a:lstStyle/>
          <a:p>
            <a:r>
              <a:rPr lang="en-US" altLang="ko-KR" sz="3600" b="1" dirty="0"/>
              <a:t>Consistent check with numerical results</a:t>
            </a:r>
            <a:br>
              <a:rPr lang="en-US" altLang="ko-KR" sz="3600" b="1" dirty="0"/>
            </a:br>
            <a:r>
              <a:rPr lang="en-US" altLang="ko-KR" sz="3600" b="1" dirty="0"/>
              <a:t>                      (In low frequency limit)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2636682"/>
            <a:ext cx="6336704" cy="413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31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391833" y="1916832"/>
            <a:ext cx="7408333" cy="3849877"/>
          </a:xfrm>
        </p:spPr>
        <p:txBody>
          <a:bodyPr>
            <a:normAutofit/>
          </a:bodyPr>
          <a:lstStyle/>
          <a:p>
            <a:r>
              <a:rPr lang="en-US" altLang="ko-KR" sz="1800" b="1" dirty="0">
                <a:latin typeface="Georgia" pitchFamily="18" charset="0"/>
              </a:rPr>
              <a:t>We found the full solution to the </a:t>
            </a:r>
            <a:r>
              <a:rPr lang="en-US" altLang="ko-KR" sz="1800" b="1" dirty="0" smtClean="0">
                <a:latin typeface="Georgia" pitchFamily="18" charset="0"/>
              </a:rPr>
              <a:t>five-dimensional </a:t>
            </a:r>
            <a:r>
              <a:rPr lang="en-US" altLang="ko-KR" sz="1800" b="1" dirty="0">
                <a:latin typeface="Georgia" pitchFamily="18" charset="0"/>
              </a:rPr>
              <a:t>radial </a:t>
            </a:r>
            <a:r>
              <a:rPr lang="en-US" altLang="ko-KR" sz="1800" b="1" dirty="0" err="1">
                <a:latin typeface="Georgia" pitchFamily="18" charset="0"/>
              </a:rPr>
              <a:t>Teukolsky</a:t>
            </a:r>
            <a:r>
              <a:rPr lang="en-US" altLang="ko-KR" sz="1800" b="1" dirty="0">
                <a:latin typeface="Georgia" pitchFamily="18" charset="0"/>
              </a:rPr>
              <a:t> equation for brane scalar fields</a:t>
            </a:r>
            <a:r>
              <a:rPr lang="en-US" altLang="ko-KR" sz="1800" b="1" dirty="0" smtClean="0">
                <a:latin typeface="Georgia" pitchFamily="18" charset="0"/>
              </a:rPr>
              <a:t>.</a:t>
            </a:r>
          </a:p>
          <a:p>
            <a:endParaRPr lang="en-US" altLang="ko-KR" sz="1800" b="1" dirty="0">
              <a:latin typeface="Georgia" pitchFamily="18" charset="0"/>
            </a:endParaRPr>
          </a:p>
          <a:p>
            <a:r>
              <a:rPr lang="en-US" altLang="ko-KR" sz="1800" b="1" dirty="0">
                <a:latin typeface="Georgia" pitchFamily="18" charset="0"/>
              </a:rPr>
              <a:t>We derived the analytic form of the </a:t>
            </a:r>
            <a:r>
              <a:rPr lang="en-US" altLang="ko-KR" sz="1800" b="1" dirty="0" err="1">
                <a:latin typeface="Georgia" pitchFamily="18" charset="0"/>
              </a:rPr>
              <a:t>greybody</a:t>
            </a:r>
            <a:r>
              <a:rPr lang="en-US" altLang="ko-KR" sz="1800" b="1" dirty="0">
                <a:latin typeface="Georgia" pitchFamily="18" charset="0"/>
              </a:rPr>
              <a:t> factor for </a:t>
            </a:r>
            <a:r>
              <a:rPr lang="en-US" altLang="ko-KR" sz="1800" b="1" dirty="0" err="1">
                <a:latin typeface="Georgia" pitchFamily="18" charset="0"/>
              </a:rPr>
              <a:t>brane</a:t>
            </a:r>
            <a:r>
              <a:rPr lang="en-US" altLang="ko-KR" sz="1800" b="1" dirty="0">
                <a:latin typeface="Georgia" pitchFamily="18" charset="0"/>
              </a:rPr>
              <a:t> scalar fields in terms of the spheroidal joining factors.</a:t>
            </a:r>
          </a:p>
          <a:p>
            <a:endParaRPr lang="en-US" altLang="ko-KR" sz="1800" b="1" dirty="0" smtClean="0">
              <a:latin typeface="Georgia" pitchFamily="18" charset="0"/>
            </a:endParaRPr>
          </a:p>
          <a:p>
            <a:endParaRPr lang="en-US" altLang="ko-KR" sz="1800" b="1" dirty="0">
              <a:latin typeface="Georgia" pitchFamily="18" charset="0"/>
            </a:endParaRPr>
          </a:p>
          <a:p>
            <a:r>
              <a:rPr lang="en-US" altLang="ko-KR" sz="1800" b="1" dirty="0">
                <a:latin typeface="Georgia" pitchFamily="18" charset="0"/>
              </a:rPr>
              <a:t>We check the results with known analytic results in the low frequency </a:t>
            </a:r>
            <a:r>
              <a:rPr lang="en-US" altLang="ko-KR" sz="1800" b="1" dirty="0" smtClean="0">
                <a:latin typeface="Georgia" pitchFamily="18" charset="0"/>
              </a:rPr>
              <a:t>limit.</a:t>
            </a:r>
          </a:p>
          <a:p>
            <a:r>
              <a:rPr lang="en-US" altLang="ko-KR" sz="1800" b="1" dirty="0" smtClean="0">
                <a:latin typeface="Georgia" pitchFamily="18" charset="0"/>
              </a:rPr>
              <a:t>We </a:t>
            </a:r>
            <a:r>
              <a:rPr lang="en-US" altLang="ko-KR" sz="1800" b="1" dirty="0">
                <a:latin typeface="Georgia" pitchFamily="18" charset="0"/>
              </a:rPr>
              <a:t>also check the results with numerical </a:t>
            </a:r>
            <a:r>
              <a:rPr lang="en-US" altLang="ko-KR" sz="1800" b="1" dirty="0" smtClean="0">
                <a:latin typeface="Georgia" pitchFamily="18" charset="0"/>
              </a:rPr>
              <a:t>results.</a:t>
            </a:r>
            <a:endParaRPr lang="en-US" altLang="ko-KR" sz="1800" b="1" dirty="0">
              <a:latin typeface="Georgia" pitchFamily="18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/>
              <a:t>Conclusion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920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ini_BH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47728" y="3555125"/>
            <a:ext cx="4888942" cy="2770740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What we are interested in </a:t>
            </a:r>
            <a:br>
              <a:rPr lang="en-US" altLang="ko-KR" dirty="0" smtClean="0"/>
            </a:br>
            <a:r>
              <a:rPr lang="en-US" altLang="ko-KR" dirty="0" smtClean="0"/>
              <a:t>among the high dimensional BH’s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31704" y="1988840"/>
            <a:ext cx="56092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In LHC, </a:t>
            </a:r>
          </a:p>
          <a:p>
            <a:r>
              <a:rPr lang="ko-KR" altLang="en-US" b="1" dirty="0"/>
              <a:t>→  </a:t>
            </a:r>
            <a:r>
              <a:rPr lang="en-US" altLang="ko-KR" b="1" dirty="0"/>
              <a:t>Colliding </a:t>
            </a:r>
            <a:r>
              <a:rPr lang="en-US" altLang="ko-KR" b="1" dirty="0" err="1"/>
              <a:t>partons</a:t>
            </a:r>
            <a:endParaRPr lang="en-US" altLang="ko-KR" b="1" dirty="0"/>
          </a:p>
          <a:p>
            <a:r>
              <a:rPr lang="ko-KR" altLang="en-US" b="1" dirty="0"/>
              <a:t>→  </a:t>
            </a:r>
            <a:r>
              <a:rPr lang="en-US" altLang="ko-KR" b="1" dirty="0"/>
              <a:t>High gravitational effect in </a:t>
            </a:r>
            <a:r>
              <a:rPr lang="en-US" altLang="ko-KR" b="1" dirty="0" err="1"/>
              <a:t>extradimension</a:t>
            </a:r>
            <a:r>
              <a:rPr lang="en-US" altLang="ko-KR" b="1" dirty="0"/>
              <a:t> models</a:t>
            </a:r>
          </a:p>
          <a:p>
            <a:r>
              <a:rPr lang="ko-KR" altLang="en-US" b="1" dirty="0"/>
              <a:t>→  </a:t>
            </a:r>
            <a:r>
              <a:rPr lang="en-US" altLang="ko-KR" b="1" dirty="0"/>
              <a:t>Mini Black Holes production &amp; Bolding phase</a:t>
            </a:r>
          </a:p>
          <a:p>
            <a:r>
              <a:rPr lang="ko-KR" altLang="en-US" b="1" dirty="0"/>
              <a:t>→  </a:t>
            </a:r>
            <a:r>
              <a:rPr lang="en-US" altLang="ko-KR" b="1" dirty="0"/>
              <a:t>Spin-down Phase (Hawking radiation) &amp; BH decay</a:t>
            </a:r>
            <a:endParaRPr lang="ko-KR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31904" y="6325865"/>
            <a:ext cx="483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http://www.youtube.com/watch?v=cxqJHfTCzl0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114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/>
              <a:t>Klein-Gordon equation</a:t>
            </a:r>
            <a:br>
              <a:rPr lang="en-US" altLang="ko-KR" b="1" dirty="0" smtClean="0"/>
            </a:br>
            <a:endParaRPr lang="ko-KR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51972" y="2888073"/>
            <a:ext cx="6054863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Georgia" pitchFamily="18" charset="0"/>
              </a:rPr>
              <a:t> </a:t>
            </a:r>
            <a:r>
              <a:rPr lang="en-US" altLang="ko-KR" dirty="0" smtClean="0">
                <a:latin typeface="Georgia" pitchFamily="18" charset="0"/>
              </a:rPr>
              <a:t> Klein-Gordon equation in curved </a:t>
            </a:r>
            <a:r>
              <a:rPr lang="en-US" altLang="ko-KR" dirty="0" err="1" smtClean="0">
                <a:latin typeface="Georgia" pitchFamily="18" charset="0"/>
              </a:rPr>
              <a:t>spacetime</a:t>
            </a:r>
            <a:r>
              <a:rPr lang="en-US" altLang="ko-KR" dirty="0" smtClean="0">
                <a:latin typeface="Georgia" pitchFamily="18" charset="0"/>
              </a:rPr>
              <a:t> background</a:t>
            </a:r>
          </a:p>
          <a:p>
            <a:r>
              <a:rPr lang="en-US" altLang="ko-KR" dirty="0">
                <a:latin typeface="Georgia" pitchFamily="18" charset="0"/>
              </a:rPr>
              <a:t> </a:t>
            </a:r>
            <a:r>
              <a:rPr lang="en-US" altLang="ko-KR" dirty="0" smtClean="0">
                <a:latin typeface="Georgia" pitchFamily="18" charset="0"/>
              </a:rPr>
              <a:t>                                   </a:t>
            </a:r>
            <a:r>
              <a:rPr lang="en-US" altLang="ko-KR" dirty="0" smtClean="0">
                <a:latin typeface="Georgia" pitchFamily="18" charset="0"/>
              </a:rPr>
              <a:t>Goal</a:t>
            </a:r>
            <a:r>
              <a:rPr lang="en-US" altLang="ko-KR" dirty="0" smtClean="0">
                <a:latin typeface="Georgia" pitchFamily="18" charset="0"/>
              </a:rPr>
              <a:t>: exact solution</a:t>
            </a:r>
            <a:endParaRPr lang="ko-KR" altLang="en-US" dirty="0">
              <a:latin typeface="Georgia" pitchFamily="18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84" y="3534404"/>
            <a:ext cx="5774432" cy="101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5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1755600"/>
            <a:ext cx="1368152" cy="458556"/>
          </a:xfrm>
        </p:spPr>
      </p:pic>
      <p:sp>
        <p:nvSpPr>
          <p:cNvPr id="5" name="TextBox 4"/>
          <p:cNvSpPr txBox="1"/>
          <p:nvPr/>
        </p:nvSpPr>
        <p:spPr>
          <a:xfrm>
            <a:off x="3431704" y="181792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Modes on the brane</a:t>
            </a:r>
            <a:endParaRPr lang="ko-KR" altLang="en-US" dirty="0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/>
              <a:t>Generalized </a:t>
            </a:r>
            <a:r>
              <a:rPr lang="en-US" altLang="ko-KR" b="1" dirty="0" err="1" smtClean="0"/>
              <a:t>Teukolsky</a:t>
            </a:r>
            <a:r>
              <a:rPr lang="en-US" altLang="ko-KR" b="1" dirty="0" smtClean="0"/>
              <a:t> equation</a:t>
            </a:r>
            <a:br>
              <a:rPr lang="en-US" altLang="ko-KR" b="1" dirty="0" smtClean="0"/>
            </a:br>
            <a:endParaRPr lang="ko-KR" altLang="en-US" b="1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890" y="2698113"/>
            <a:ext cx="5976664" cy="1378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91544" y="4581128"/>
            <a:ext cx="263886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Georgia" pitchFamily="18" charset="0"/>
              </a:rPr>
              <a:t> </a:t>
            </a:r>
            <a:r>
              <a:rPr lang="en-US" altLang="ko-KR" dirty="0" smtClean="0">
                <a:latin typeface="Georgia" pitchFamily="18" charset="0"/>
              </a:rPr>
              <a:t>Separation </a:t>
            </a:r>
            <a:r>
              <a:rPr lang="en-US" altLang="ko-KR" dirty="0" smtClean="0">
                <a:latin typeface="Georgia" pitchFamily="18" charset="0"/>
              </a:rPr>
              <a:t>of variables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4606950"/>
            <a:ext cx="2336825" cy="32391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352" y="4607026"/>
            <a:ext cx="2234080" cy="3263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1544" y="5527894"/>
            <a:ext cx="1103187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Georgia" pitchFamily="18" charset="0"/>
              </a:rPr>
              <a:t> </a:t>
            </a:r>
            <a:r>
              <a:rPr lang="en-US" altLang="ko-KR" dirty="0" smtClean="0">
                <a:latin typeface="Georgia" pitchFamily="18" charset="0"/>
              </a:rPr>
              <a:t>Solution</a:t>
            </a:r>
            <a:endParaRPr lang="en-US" altLang="ko-KR" dirty="0" smtClean="0">
              <a:latin typeface="Georgia" pitchFamily="18" charset="0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5339471"/>
            <a:ext cx="3456384" cy="36177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5783874"/>
            <a:ext cx="3168352" cy="38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3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/>
              <a:t>Generalized </a:t>
            </a:r>
            <a:r>
              <a:rPr lang="en-US" altLang="ko-KR" b="1" dirty="0" err="1" smtClean="0"/>
              <a:t>Teukolsky</a:t>
            </a:r>
            <a:r>
              <a:rPr lang="en-US" altLang="ko-KR" b="1" dirty="0" smtClean="0"/>
              <a:t> equation</a:t>
            </a:r>
            <a:br>
              <a:rPr lang="en-US" altLang="ko-KR" b="1" dirty="0" smtClean="0"/>
            </a:br>
            <a:endParaRPr lang="ko-KR" alt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2636913"/>
            <a:ext cx="8314944" cy="1879123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그룹 3"/>
          <p:cNvGrpSpPr/>
          <p:nvPr/>
        </p:nvGrpSpPr>
        <p:grpSpPr>
          <a:xfrm>
            <a:off x="2423592" y="4792654"/>
            <a:ext cx="3168352" cy="1084619"/>
            <a:chOff x="1331640" y="4403883"/>
            <a:chExt cx="4724710" cy="1617405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0890" y="4403883"/>
              <a:ext cx="4675460" cy="570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4974272"/>
              <a:ext cx="462915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648" y="5546913"/>
              <a:ext cx="3365376" cy="474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990392" y="1271582"/>
            <a:ext cx="6029215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Georgia" pitchFamily="18" charset="0"/>
              </a:rPr>
              <a:t>G</a:t>
            </a:r>
            <a:r>
              <a:rPr lang="en-US" altLang="ko-KR" dirty="0" smtClean="0">
                <a:latin typeface="Georgia" pitchFamily="18" charset="0"/>
              </a:rPr>
              <a:t>eneralized </a:t>
            </a:r>
            <a:r>
              <a:rPr lang="en-US" altLang="ko-KR" dirty="0" err="1" smtClean="0">
                <a:latin typeface="Georgia" pitchFamily="18" charset="0"/>
              </a:rPr>
              <a:t>Teukolsky</a:t>
            </a:r>
            <a:r>
              <a:rPr lang="en-US" altLang="ko-KR" dirty="0" smtClean="0">
                <a:latin typeface="Georgia" pitchFamily="18" charset="0"/>
              </a:rPr>
              <a:t> equation </a:t>
            </a:r>
          </a:p>
          <a:p>
            <a:r>
              <a:rPr lang="en-US" altLang="ko-KR" dirty="0">
                <a:latin typeface="Georgia" pitchFamily="18" charset="0"/>
              </a:rPr>
              <a:t> </a:t>
            </a:r>
            <a:r>
              <a:rPr lang="en-US" altLang="ko-KR" dirty="0" smtClean="0">
                <a:latin typeface="Georgia" pitchFamily="18" charset="0"/>
              </a:rPr>
              <a:t>   of </a:t>
            </a:r>
            <a:r>
              <a:rPr lang="en-US" altLang="ko-KR" dirty="0">
                <a:latin typeface="Georgia" pitchFamily="18" charset="0"/>
              </a:rPr>
              <a:t>the </a:t>
            </a:r>
            <a:r>
              <a:rPr lang="en-US" altLang="ko-KR" dirty="0" smtClean="0">
                <a:latin typeface="Georgia" pitchFamily="18" charset="0"/>
              </a:rPr>
              <a:t>s=0 brane </a:t>
            </a:r>
            <a:r>
              <a:rPr lang="en-US" altLang="ko-KR" dirty="0">
                <a:latin typeface="Georgia" pitchFamily="18" charset="0"/>
              </a:rPr>
              <a:t>modes</a:t>
            </a:r>
          </a:p>
          <a:p>
            <a:r>
              <a:rPr lang="en-US" altLang="ko-KR" dirty="0">
                <a:latin typeface="Georgia" pitchFamily="18" charset="0"/>
              </a:rPr>
              <a:t>    obtained by using the induced four-dimensional metric</a:t>
            </a:r>
          </a:p>
          <a:p>
            <a:r>
              <a:rPr lang="en-US" altLang="ko-KR" dirty="0">
                <a:latin typeface="Georgia" pitchFamily="18" charset="0"/>
              </a:rPr>
              <a:t>    </a:t>
            </a:r>
            <a:r>
              <a:rPr lang="en-US" altLang="ko-KR" dirty="0" smtClean="0">
                <a:latin typeface="Georgia" pitchFamily="18" charset="0"/>
              </a:rPr>
              <a:t>of </a:t>
            </a:r>
            <a:r>
              <a:rPr lang="en-US" altLang="ko-KR" dirty="0">
                <a:latin typeface="Georgia" pitchFamily="18" charset="0"/>
              </a:rPr>
              <a:t>the 5</a:t>
            </a:r>
            <a:r>
              <a:rPr lang="en-US" altLang="ko-KR" dirty="0" smtClean="0">
                <a:latin typeface="Georgia" pitchFamily="18" charset="0"/>
              </a:rPr>
              <a:t>-dimensional </a:t>
            </a:r>
            <a:r>
              <a:rPr lang="en-US" altLang="ko-KR" dirty="0">
                <a:latin typeface="Georgia" pitchFamily="18" charset="0"/>
              </a:rPr>
              <a:t>rotating black hole</a:t>
            </a:r>
            <a:endParaRPr lang="ko-KR" altLang="en-US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40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/>
              <a:t>Solution of </a:t>
            </a:r>
            <a:r>
              <a:rPr lang="en-US" altLang="ko-KR" b="1" dirty="0" err="1" smtClean="0"/>
              <a:t>Teukolsky</a:t>
            </a:r>
            <a:r>
              <a:rPr lang="en-US" altLang="ko-KR" b="1" dirty="0" smtClean="0"/>
              <a:t> equation</a:t>
            </a:r>
            <a:br>
              <a:rPr lang="en-US" altLang="ko-KR" b="1" dirty="0" smtClean="0"/>
            </a:br>
            <a:endParaRPr lang="ko-KR" altLang="en-US" b="1" dirty="0"/>
          </a:p>
        </p:txBody>
      </p:sp>
      <p:grpSp>
        <p:nvGrpSpPr>
          <p:cNvPr id="35" name="그룹 34"/>
          <p:cNvGrpSpPr/>
          <p:nvPr/>
        </p:nvGrpSpPr>
        <p:grpSpPr>
          <a:xfrm>
            <a:off x="5303913" y="1124745"/>
            <a:ext cx="2330021" cy="4004327"/>
            <a:chOff x="4788024" y="1325333"/>
            <a:chExt cx="2330021" cy="4004327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82560">
              <a:off x="4871298" y="3416450"/>
              <a:ext cx="2588736" cy="12376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3" name="그룹 22"/>
            <p:cNvGrpSpPr/>
            <p:nvPr/>
          </p:nvGrpSpPr>
          <p:grpSpPr>
            <a:xfrm>
              <a:off x="4788024" y="1527774"/>
              <a:ext cx="1656184" cy="1512168"/>
              <a:chOff x="5724128" y="1853208"/>
              <a:chExt cx="1656184" cy="1512168"/>
            </a:xfrm>
          </p:grpSpPr>
          <p:cxnSp>
            <p:nvCxnSpPr>
              <p:cNvPr id="19" name="직선 연결선 18"/>
              <p:cNvCxnSpPr/>
              <p:nvPr/>
            </p:nvCxnSpPr>
            <p:spPr>
              <a:xfrm>
                <a:off x="6516216" y="1853208"/>
                <a:ext cx="0" cy="15121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타원 19"/>
              <p:cNvSpPr/>
              <p:nvPr/>
            </p:nvSpPr>
            <p:spPr>
              <a:xfrm>
                <a:off x="5940152" y="1997224"/>
                <a:ext cx="1152128" cy="11521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MP BH</a:t>
                </a:r>
                <a:endParaRPr lang="ko-KR" altLang="en-US" dirty="0"/>
              </a:p>
            </p:txBody>
          </p:sp>
          <p:sp>
            <p:nvSpPr>
              <p:cNvPr id="21" name="위로 구부러진 화살표 20"/>
              <p:cNvSpPr/>
              <p:nvPr/>
            </p:nvSpPr>
            <p:spPr>
              <a:xfrm>
                <a:off x="5724128" y="2573288"/>
                <a:ext cx="1656184" cy="288032"/>
              </a:xfrm>
              <a:prstGeom prst="curvedUp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300192" y="1325333"/>
              <a:ext cx="817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(</a:t>
              </a:r>
              <a:r>
                <a:rPr lang="en-US" altLang="ko-KR" dirty="0" smtClean="0"/>
                <a:t>4+1)D</a:t>
              </a:r>
              <a:endParaRPr lang="ko-KR" altLang="en-US" dirty="0"/>
            </a:p>
          </p:txBody>
        </p:sp>
      </p:grpSp>
      <p:sp>
        <p:nvSpPr>
          <p:cNvPr id="29" name="모서리가 둥근 직사각형 28"/>
          <p:cNvSpPr/>
          <p:nvPr/>
        </p:nvSpPr>
        <p:spPr>
          <a:xfrm>
            <a:off x="5375920" y="2796363"/>
            <a:ext cx="3096344" cy="825298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Generalized </a:t>
            </a:r>
            <a:r>
              <a:rPr lang="en-US" altLang="ko-KR" dirty="0" err="1">
                <a:solidFill>
                  <a:schemeClr val="tx1"/>
                </a:solidFill>
              </a:rPr>
              <a:t>Teukolsky</a:t>
            </a:r>
            <a:r>
              <a:rPr lang="en-US" altLang="ko-KR" dirty="0">
                <a:solidFill>
                  <a:schemeClr val="tx1"/>
                </a:solidFill>
              </a:rPr>
              <a:t> eq. for </a:t>
            </a:r>
            <a:r>
              <a:rPr lang="en-US" altLang="ko-KR" dirty="0" err="1">
                <a:solidFill>
                  <a:schemeClr val="tx1"/>
                </a:solidFill>
              </a:rPr>
              <a:t>brane</a:t>
            </a:r>
            <a:r>
              <a:rPr lang="en-US" altLang="ko-KR" dirty="0">
                <a:solidFill>
                  <a:schemeClr val="tx1"/>
                </a:solidFill>
              </a:rPr>
              <a:t> fields</a:t>
            </a:r>
          </a:p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[</a:t>
            </a:r>
            <a:r>
              <a:rPr lang="en-US" altLang="ko-KR" sz="1400" dirty="0" smtClean="0">
                <a:solidFill>
                  <a:srgbClr val="4A452A"/>
                </a:solidFill>
                <a:sym typeface="Wingdings" pitchFamily="2" charset="2"/>
              </a:rPr>
              <a:t>Ida-Oda-SCP(2003</a:t>
            </a:r>
            <a:r>
              <a:rPr lang="en-US" altLang="ko-KR" sz="1400" dirty="0">
                <a:solidFill>
                  <a:srgbClr val="4A452A"/>
                </a:solidFill>
                <a:sym typeface="Wingdings" pitchFamily="2" charset="2"/>
              </a:rPr>
              <a:t>)</a:t>
            </a:r>
            <a:r>
              <a:rPr lang="en-US" altLang="ko-KR" sz="1400" dirty="0">
                <a:solidFill>
                  <a:schemeClr val="tx1"/>
                </a:solidFill>
              </a:rPr>
              <a:t>]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5935208" y="3842097"/>
            <a:ext cx="3096344" cy="721808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Exact solution?</a:t>
            </a:r>
            <a:endParaRPr lang="en-US" altLang="ko-K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2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/>
              <a:t>Generalized </a:t>
            </a:r>
            <a:r>
              <a:rPr lang="en-US" altLang="ko-KR" b="1" dirty="0" err="1" smtClean="0"/>
              <a:t>Teukolsky</a:t>
            </a:r>
            <a:r>
              <a:rPr lang="en-US" altLang="ko-KR" b="1" dirty="0" smtClean="0"/>
              <a:t> equation</a:t>
            </a:r>
            <a:br>
              <a:rPr lang="en-US" altLang="ko-KR" b="1" dirty="0" smtClean="0"/>
            </a:br>
            <a:endParaRPr lang="ko-KR" alt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2636913"/>
            <a:ext cx="8314944" cy="1879123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그룹 3"/>
          <p:cNvGrpSpPr/>
          <p:nvPr/>
        </p:nvGrpSpPr>
        <p:grpSpPr>
          <a:xfrm>
            <a:off x="2423592" y="4792654"/>
            <a:ext cx="3168352" cy="1084619"/>
            <a:chOff x="1331640" y="4403883"/>
            <a:chExt cx="4724710" cy="1617405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0890" y="4403883"/>
              <a:ext cx="4675460" cy="570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4974272"/>
              <a:ext cx="462915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648" y="5546913"/>
              <a:ext cx="3365376" cy="474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711625" y="1484784"/>
            <a:ext cx="6029215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Georgia" pitchFamily="18" charset="0"/>
              </a:rPr>
              <a:t>The wave equation of the </a:t>
            </a:r>
            <a:r>
              <a:rPr lang="en-US" altLang="ko-KR" dirty="0" smtClean="0">
                <a:latin typeface="Georgia" pitchFamily="18" charset="0"/>
              </a:rPr>
              <a:t>s=0 brane </a:t>
            </a:r>
            <a:r>
              <a:rPr lang="en-US" altLang="ko-KR" dirty="0">
                <a:latin typeface="Georgia" pitchFamily="18" charset="0"/>
              </a:rPr>
              <a:t>modes</a:t>
            </a:r>
          </a:p>
          <a:p>
            <a:r>
              <a:rPr lang="en-US" altLang="ko-KR" dirty="0">
                <a:latin typeface="Georgia" pitchFamily="18" charset="0"/>
              </a:rPr>
              <a:t>    obtained by using the induced four-dimensional metric</a:t>
            </a:r>
          </a:p>
          <a:p>
            <a:r>
              <a:rPr lang="en-US" altLang="ko-KR" dirty="0">
                <a:latin typeface="Georgia" pitchFamily="18" charset="0"/>
              </a:rPr>
              <a:t>    </a:t>
            </a:r>
            <a:r>
              <a:rPr lang="en-US" altLang="ko-KR" dirty="0" smtClean="0">
                <a:latin typeface="Georgia" pitchFamily="18" charset="0"/>
              </a:rPr>
              <a:t>of </a:t>
            </a:r>
            <a:r>
              <a:rPr lang="en-US" altLang="ko-KR" dirty="0">
                <a:latin typeface="Georgia" pitchFamily="18" charset="0"/>
              </a:rPr>
              <a:t>the (</a:t>
            </a:r>
            <a:r>
              <a:rPr lang="en-US" altLang="ko-KR" dirty="0" smtClean="0">
                <a:latin typeface="Georgia" pitchFamily="18" charset="0"/>
              </a:rPr>
              <a:t>4+1)-</a:t>
            </a:r>
            <a:r>
              <a:rPr lang="en-US" altLang="ko-KR" dirty="0">
                <a:latin typeface="Georgia" pitchFamily="18" charset="0"/>
              </a:rPr>
              <a:t>dimensional rotating black hole</a:t>
            </a:r>
            <a:endParaRPr lang="ko-KR" altLang="en-US" dirty="0">
              <a:latin typeface="Georgia" pitchFamily="18" charset="0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816080" y="2780929"/>
            <a:ext cx="3240360" cy="795545"/>
            <a:chOff x="5292080" y="2780928"/>
            <a:chExt cx="3240360" cy="795545"/>
          </a:xfrm>
        </p:grpSpPr>
        <p:sp>
          <p:nvSpPr>
            <p:cNvPr id="8" name="오른쪽 화살표 7"/>
            <p:cNvSpPr/>
            <p:nvPr/>
          </p:nvSpPr>
          <p:spPr>
            <a:xfrm>
              <a:off x="5292080" y="3068960"/>
              <a:ext cx="504056" cy="216024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5796136" y="2780928"/>
              <a:ext cx="2736304" cy="79554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Spin-weighted </a:t>
              </a:r>
              <a:r>
                <a:rPr lang="en-US" altLang="ko-KR" sz="1000" dirty="0">
                  <a:solidFill>
                    <a:schemeClr val="tx1"/>
                  </a:solidFill>
                </a:rPr>
                <a:t>Spheroidal Harmonics[</a:t>
              </a:r>
              <a:r>
                <a:rPr lang="en-US" altLang="ko-KR" sz="1000" dirty="0" err="1">
                  <a:solidFill>
                    <a:schemeClr val="tx1"/>
                  </a:solidFill>
                </a:rPr>
                <a:t>Teukolsky</a:t>
              </a:r>
              <a:r>
                <a:rPr lang="en-US" altLang="ko-KR" sz="1000" dirty="0">
                  <a:solidFill>
                    <a:schemeClr val="tx1"/>
                  </a:solidFill>
                </a:rPr>
                <a:t>(1973),IOP(2003)]</a:t>
              </a:r>
            </a:p>
            <a:p>
              <a:pPr algn="ctr"/>
              <a:r>
                <a:rPr lang="en-US" altLang="ko-KR" sz="1000" dirty="0" smtClean="0">
                  <a:solidFill>
                    <a:schemeClr val="tx1"/>
                  </a:solidFill>
                </a:rPr>
                <a:t>s=0</a:t>
              </a:r>
              <a:r>
                <a:rPr lang="en-US" altLang="ko-KR" sz="1000" dirty="0">
                  <a:solidFill>
                    <a:schemeClr val="tx1"/>
                  </a:solidFill>
                </a:rPr>
                <a:t>, Spheroidal harmonics </a:t>
              </a:r>
              <a:r>
                <a:rPr lang="en-US" altLang="ko-KR" sz="1200" dirty="0">
                  <a:solidFill>
                    <a:schemeClr val="tx1"/>
                  </a:solidFill>
                </a:rPr>
                <a:t>[</a:t>
              </a:r>
              <a:r>
                <a:rPr lang="en-US" altLang="ko-KR" sz="1200" dirty="0" err="1">
                  <a:solidFill>
                    <a:schemeClr val="tx1"/>
                  </a:solidFill>
                </a:rPr>
                <a:t>Frolov</a:t>
              </a:r>
              <a:r>
                <a:rPr lang="en-US" altLang="ko-KR" sz="1200" dirty="0">
                  <a:solidFill>
                    <a:schemeClr val="tx1"/>
                  </a:solidFill>
                </a:rPr>
                <a:t> 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(2003</a:t>
              </a:r>
              <a:r>
                <a:rPr lang="en-US" altLang="ko-KR" sz="1200" dirty="0">
                  <a:solidFill>
                    <a:schemeClr val="tx1"/>
                  </a:solidFill>
                </a:rPr>
                <a:t>)]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6005000" y="4444026"/>
            <a:ext cx="3187344" cy="1793286"/>
            <a:chOff x="4481000" y="4322702"/>
            <a:chExt cx="3187344" cy="1793286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5292080" y="5445224"/>
              <a:ext cx="2376264" cy="67076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accent3"/>
                  </a:solidFill>
                </a:rPr>
                <a:t>????</a:t>
              </a:r>
              <a:endParaRPr lang="ko-KR" alt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0" name="굽은 화살표 9"/>
            <p:cNvSpPr/>
            <p:nvPr/>
          </p:nvSpPr>
          <p:spPr>
            <a:xfrm flipV="1">
              <a:off x="4481000" y="4322702"/>
              <a:ext cx="811080" cy="1554565"/>
            </a:xfrm>
            <a:prstGeom prst="bentArrow">
              <a:avLst>
                <a:gd name="adj1" fmla="val 17441"/>
                <a:gd name="adj2" fmla="val 12249"/>
                <a:gd name="adj3" fmla="val 25000"/>
                <a:gd name="adj4" fmla="val 4375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587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/>
              <a:t>Confluent </a:t>
            </a:r>
            <a:r>
              <a:rPr lang="en-US" altLang="ko-KR" b="1" dirty="0" err="1" smtClean="0"/>
              <a:t>Heun</a:t>
            </a:r>
            <a:r>
              <a:rPr lang="en-US" altLang="ko-KR" b="1" dirty="0" smtClean="0"/>
              <a:t> equation</a:t>
            </a:r>
            <a:br>
              <a:rPr lang="en-US" altLang="ko-KR" b="1" dirty="0" smtClean="0"/>
            </a:br>
            <a:endParaRPr lang="ko-KR" altLang="en-US" b="1" dirty="0"/>
          </a:p>
        </p:txBody>
      </p:sp>
      <p:grpSp>
        <p:nvGrpSpPr>
          <p:cNvPr id="4" name="그룹 3"/>
          <p:cNvGrpSpPr/>
          <p:nvPr/>
        </p:nvGrpSpPr>
        <p:grpSpPr>
          <a:xfrm>
            <a:off x="2619523" y="1446680"/>
            <a:ext cx="6952953" cy="3962929"/>
            <a:chOff x="931415" y="1338279"/>
            <a:chExt cx="6952953" cy="3962929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415" y="1338279"/>
              <a:ext cx="6952953" cy="39629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3051" y="3679528"/>
              <a:ext cx="373415" cy="296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3810" y="4787874"/>
              <a:ext cx="373415" cy="296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0595" y="4682714"/>
              <a:ext cx="308355" cy="382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그룹 2"/>
          <p:cNvGrpSpPr/>
          <p:nvPr/>
        </p:nvGrpSpPr>
        <p:grpSpPr>
          <a:xfrm>
            <a:off x="4192371" y="5428557"/>
            <a:ext cx="5210509" cy="1152128"/>
            <a:chOff x="2248752" y="5445224"/>
            <a:chExt cx="5210509" cy="1152128"/>
          </a:xfrm>
        </p:grpSpPr>
        <p:sp>
          <p:nvSpPr>
            <p:cNvPr id="9" name="모서리가 둥근 직사각형 8"/>
            <p:cNvSpPr/>
            <p:nvPr/>
          </p:nvSpPr>
          <p:spPr>
            <a:xfrm>
              <a:off x="3203847" y="5768678"/>
              <a:ext cx="4255414" cy="82867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accent3"/>
                  </a:solidFill>
                </a:rPr>
                <a:t>Confluent </a:t>
              </a:r>
              <a:r>
                <a:rPr lang="en-US" altLang="ko-KR" sz="2400" dirty="0" err="1">
                  <a:solidFill>
                    <a:schemeClr val="accent3"/>
                  </a:solidFill>
                </a:rPr>
                <a:t>Heun</a:t>
              </a:r>
              <a:r>
                <a:rPr lang="en-US" altLang="ko-KR" sz="2400" dirty="0">
                  <a:solidFill>
                    <a:schemeClr val="accent3"/>
                  </a:solidFill>
                </a:rPr>
                <a:t> Equation</a:t>
              </a:r>
            </a:p>
            <a:p>
              <a:pPr algn="ctr"/>
              <a:r>
                <a:rPr lang="en-US" altLang="ko-KR" sz="2400" dirty="0">
                  <a:solidFill>
                    <a:schemeClr val="accent3"/>
                  </a:solidFill>
                </a:rPr>
                <a:t>For s=0, Spheroidal eq.</a:t>
              </a:r>
              <a:endParaRPr lang="ko-KR" alt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0" name="굽은 화살표 9"/>
            <p:cNvSpPr/>
            <p:nvPr/>
          </p:nvSpPr>
          <p:spPr>
            <a:xfrm flipV="1">
              <a:off x="2248752" y="5445224"/>
              <a:ext cx="955096" cy="755494"/>
            </a:xfrm>
            <a:prstGeom prst="bentArrow">
              <a:avLst>
                <a:gd name="adj1" fmla="val 17441"/>
                <a:gd name="adj2" fmla="val 12249"/>
                <a:gd name="adj3" fmla="val 25000"/>
                <a:gd name="adj4" fmla="val 4375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197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파형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파형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1958</TotalTime>
  <Words>593</Words>
  <Application>Microsoft Office PowerPoint</Application>
  <PresentationFormat>와이드스크린</PresentationFormat>
  <Paragraphs>154</Paragraphs>
  <Slides>21</Slides>
  <Notes>17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0" baseType="lpstr">
      <vt:lpstr>HY그래픽M</vt:lpstr>
      <vt:lpstr>맑은 고딕</vt:lpstr>
      <vt:lpstr>Cambria Math</vt:lpstr>
      <vt:lpstr>Candara</vt:lpstr>
      <vt:lpstr>Georgia</vt:lpstr>
      <vt:lpstr>Symbol</vt:lpstr>
      <vt:lpstr>Times New Roman</vt:lpstr>
      <vt:lpstr>Wingdings</vt:lpstr>
      <vt:lpstr>파형</vt:lpstr>
      <vt:lpstr>Exact Greybody Factors  for  Brane Scalar Field  of Five-dimensional Rotating Black Holes</vt:lpstr>
      <vt:lpstr>Myers-Perry Black Branes </vt:lpstr>
      <vt:lpstr>What we are interested in  among the high dimensional BH’s</vt:lpstr>
      <vt:lpstr>Klein-Gordon equation </vt:lpstr>
      <vt:lpstr>Generalized Teukolsky equation </vt:lpstr>
      <vt:lpstr>Generalized Teukolsky equation </vt:lpstr>
      <vt:lpstr>Solution of Teukolsky equation </vt:lpstr>
      <vt:lpstr>Generalized Teukolsky equation </vt:lpstr>
      <vt:lpstr>Confluent Heun equation </vt:lpstr>
      <vt:lpstr>Full Solution </vt:lpstr>
      <vt:lpstr>The Solution in terms of the radial                                      spheroidal functions</vt:lpstr>
      <vt:lpstr>Researches for Hawking radiation </vt:lpstr>
      <vt:lpstr>Analytical trials in the low-frequency limit</vt:lpstr>
      <vt:lpstr>Analytical trials To 5D Radial Teu. Eq. </vt:lpstr>
      <vt:lpstr>Asymptotic solutions and ingoing boundary condition</vt:lpstr>
      <vt:lpstr>Greybody factor for brane scalar fields </vt:lpstr>
      <vt:lpstr>Greybody factor for brane scalar fields </vt:lpstr>
      <vt:lpstr>Consistent check with analytic results                       (In low frequency limit)</vt:lpstr>
      <vt:lpstr>Consistent check with analytic results                       (In low frequency limit)</vt:lpstr>
      <vt:lpstr>Consistent check with numerical results                       (In low frequency limit)</vt:lpstr>
      <vt:lpstr>Conclusion </vt:lpstr>
    </vt:vector>
  </TitlesOfParts>
  <Company>R&amp;D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Analytic solution to generalized Teukolsky equations in 5D for brane scalar fields</dc:title>
  <dc:creator>Microsoft Corporation</dc:creator>
  <cp:lastModifiedBy>Kim Yoonbai</cp:lastModifiedBy>
  <cp:revision>102</cp:revision>
  <dcterms:created xsi:type="dcterms:W3CDTF">2006-10-05T04:04:58Z</dcterms:created>
  <dcterms:modified xsi:type="dcterms:W3CDTF">2019-02-14T09:57:49Z</dcterms:modified>
</cp:coreProperties>
</file>