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3" r:id="rId2"/>
  </p:sldMasterIdLst>
  <p:notesMasterIdLst>
    <p:notesMasterId r:id="rId47"/>
  </p:notesMasterIdLst>
  <p:handoutMasterIdLst>
    <p:handoutMasterId r:id="rId48"/>
  </p:handoutMasterIdLst>
  <p:sldIdLst>
    <p:sldId id="269" r:id="rId3"/>
    <p:sldId id="925" r:id="rId4"/>
    <p:sldId id="965" r:id="rId5"/>
    <p:sldId id="974" r:id="rId6"/>
    <p:sldId id="981" r:id="rId7"/>
    <p:sldId id="982" r:id="rId8"/>
    <p:sldId id="951" r:id="rId9"/>
    <p:sldId id="966" r:id="rId10"/>
    <p:sldId id="953" r:id="rId11"/>
    <p:sldId id="733" r:id="rId12"/>
    <p:sldId id="952" r:id="rId13"/>
    <p:sldId id="922" r:id="rId14"/>
    <p:sldId id="954" r:id="rId15"/>
    <p:sldId id="977" r:id="rId16"/>
    <p:sldId id="980" r:id="rId17"/>
    <p:sldId id="955" r:id="rId18"/>
    <p:sldId id="644" r:id="rId19"/>
    <p:sldId id="815" r:id="rId20"/>
    <p:sldId id="816" r:id="rId21"/>
    <p:sldId id="926" r:id="rId22"/>
    <p:sldId id="895" r:id="rId23"/>
    <p:sldId id="967" r:id="rId24"/>
    <p:sldId id="938" r:id="rId25"/>
    <p:sldId id="939" r:id="rId26"/>
    <p:sldId id="958" r:id="rId27"/>
    <p:sldId id="940" r:id="rId28"/>
    <p:sldId id="971" r:id="rId29"/>
    <p:sldId id="972" r:id="rId30"/>
    <p:sldId id="973" r:id="rId31"/>
    <p:sldId id="978" r:id="rId32"/>
    <p:sldId id="983" r:id="rId33"/>
    <p:sldId id="943" r:id="rId34"/>
    <p:sldId id="979" r:id="rId35"/>
    <p:sldId id="984" r:id="rId36"/>
    <p:sldId id="959" r:id="rId37"/>
    <p:sldId id="968" r:id="rId38"/>
    <p:sldId id="947" r:id="rId39"/>
    <p:sldId id="969" r:id="rId40"/>
    <p:sldId id="962" r:id="rId41"/>
    <p:sldId id="949" r:id="rId42"/>
    <p:sldId id="956" r:id="rId43"/>
    <p:sldId id="957" r:id="rId44"/>
    <p:sldId id="946" r:id="rId45"/>
    <p:sldId id="963" r:id="rId46"/>
  </p:sldIdLst>
  <p:sldSz cx="9144000" cy="6858000" type="screen4x3"/>
  <p:notesSz cx="6797675" cy="9928225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3366"/>
    <a:srgbClr val="003300"/>
    <a:srgbClr val="339933"/>
    <a:srgbClr val="000066"/>
    <a:srgbClr val="FA553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70" autoAdjust="0"/>
    <p:restoredTop sz="93694" autoAdjust="0"/>
  </p:normalViewPr>
  <p:slideViewPr>
    <p:cSldViewPr>
      <p:cViewPr varScale="1">
        <p:scale>
          <a:sx n="156" d="100"/>
          <a:sy n="156" d="100"/>
        </p:scale>
        <p:origin x="2284" y="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150A-2588-4FAE-B35B-A83EC845CAE0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4EA9-6968-4593-A8E3-A4B5DB6E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5863F-5F85-4EA7-99A0-BC5ADC509C4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D893-F4A5-4A35-858D-A962B53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D893-F4A5-4A35-858D-A962B53E76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0D893-F4A5-4A35-858D-A962B53E76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0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69D75-0240-48AD-9D9B-FC0075E1DD8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13ACB-EEAB-4F9F-80C0-21CE625FD0F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B9268-C8EF-4027-9E1D-657D1F1A4CE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769C40-D6EE-41A7-A3A6-A8607101321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75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5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5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1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7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A22D-28F3-4E49-B6D7-9308CB87601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4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18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17-07-2024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0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D1C0-94A3-419A-8CE7-40C7766EE418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FFD2D-4B9D-494D-81AE-8EC8EE6EBDA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671F-08D4-4E8E-8C30-B8B9755AA5F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24024-9656-4EC7-8B67-3200AB1C931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63930-5FF4-4CD8-922A-33B0A1670B0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C8F92-AD48-4DA9-867B-ADC6061E61F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F4275-66B7-49AE-8D63-08D098B2522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154817F7-FE9E-4DF6-A081-67F9F8D88C59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03BB3F06-5547-45B4-84D8-4E01683B1F59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17-07-2024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IN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8308ACDC-0DF4-49BF-AEE3-26A60EB0770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6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1.png"/><Relationship Id="rId5" Type="http://schemas.openxmlformats.org/officeDocument/2006/relationships/image" Target="../media/image24.png"/><Relationship Id="rId4" Type="http://schemas.openxmlformats.org/officeDocument/2006/relationships/image" Target="../media/image2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12.png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55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460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80.png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9.xml"/><Relationship Id="rId10" Type="http://schemas.openxmlformats.org/officeDocument/2006/relationships/image" Target="../media/image38.png"/><Relationship Id="rId4" Type="http://schemas.openxmlformats.org/officeDocument/2006/relationships/image" Target="../media/image63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9.png"/><Relationship Id="rId7" Type="http://schemas.openxmlformats.org/officeDocument/2006/relationships/image" Target="../media/image7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9.xml"/><Relationship Id="rId10" Type="http://schemas.openxmlformats.org/officeDocument/2006/relationships/image" Target="../media/image40.png"/><Relationship Id="rId9" Type="http://schemas.openxmlformats.org/officeDocument/2006/relationships/image" Target="../media/image3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0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52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0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7" Type="http://schemas.openxmlformats.org/officeDocument/2006/relationships/image" Target="../media/image59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2.png"/><Relationship Id="rId5" Type="http://schemas.openxmlformats.org/officeDocument/2006/relationships/image" Target="../media/image573.png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9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73.png"/><Relationship Id="rId3" Type="http://schemas.openxmlformats.org/officeDocument/2006/relationships/image" Target="../media/image492.png"/><Relationship Id="rId12" Type="http://schemas.openxmlformats.org/officeDocument/2006/relationships/image" Target="../media/image71.png"/><Relationship Id="rId2" Type="http://schemas.openxmlformats.org/officeDocument/2006/relationships/image" Target="../media/image593.png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70.png"/><Relationship Id="rId10" Type="http://schemas.openxmlformats.org/officeDocument/2006/relationships/image" Target="../media/image68.png"/><Relationship Id="rId9" Type="http://schemas.openxmlformats.org/officeDocument/2006/relationships/image" Target="../media/image650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2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76.png"/><Relationship Id="rId10" Type="http://schemas.openxmlformats.org/officeDocument/2006/relationships/image" Target="../media/image75.png"/><Relationship Id="rId9" Type="http://schemas.openxmlformats.org/officeDocument/2006/relationships/image" Target="../media/image111.png"/><Relationship Id="rId1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8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80.PNG"/><Relationship Id="rId4" Type="http://schemas.openxmlformats.org/officeDocument/2006/relationships/image" Target="../media/image710.png"/><Relationship Id="rId9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7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4.png"/><Relationship Id="rId5" Type="http://schemas.openxmlformats.org/officeDocument/2006/relationships/image" Target="../media/image8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471.png"/><Relationship Id="rId7" Type="http://schemas.openxmlformats.org/officeDocument/2006/relationships/image" Target="../media/image790.png"/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770.png"/><Relationship Id="rId10" Type="http://schemas.openxmlformats.org/officeDocument/2006/relationships/image" Target="../media/image760.png"/><Relationship Id="rId4" Type="http://schemas.openxmlformats.org/officeDocument/2006/relationships/image" Target="../media/image750.png"/><Relationship Id="rId9" Type="http://schemas.openxmlformats.org/officeDocument/2006/relationships/image" Target="../media/image8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2.png"/><Relationship Id="rId3" Type="http://schemas.openxmlformats.org/officeDocument/2006/relationships/image" Target="../media/image830.png"/><Relationship Id="rId7" Type="http://schemas.openxmlformats.org/officeDocument/2006/relationships/image" Target="../media/image574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80.png"/><Relationship Id="rId5" Type="http://schemas.openxmlformats.org/officeDocument/2006/relationships/image" Target="../media/image860.PNG"/><Relationship Id="rId4" Type="http://schemas.openxmlformats.org/officeDocument/2006/relationships/image" Target="../media/image8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31.png"/><Relationship Id="rId5" Type="http://schemas.openxmlformats.org/officeDocument/2006/relationships/image" Target="../media/image921.png"/><Relationship Id="rId4" Type="http://schemas.openxmlformats.org/officeDocument/2006/relationships/image" Target="../media/image9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7" Type="http://schemas.openxmlformats.org/officeDocument/2006/relationships/image" Target="../media/image107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61.png"/><Relationship Id="rId5" Type="http://schemas.openxmlformats.org/officeDocument/2006/relationships/image" Target="../media/image1051.png"/><Relationship Id="rId4" Type="http://schemas.openxmlformats.org/officeDocument/2006/relationships/image" Target="../media/image10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10.png"/><Relationship Id="rId7" Type="http://schemas.openxmlformats.org/officeDocument/2006/relationships/image" Target="../media/image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86519" y="786291"/>
            <a:ext cx="689477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800" dirty="0">
                <a:solidFill>
                  <a:srgbClr val="003366"/>
                </a:solidFill>
              </a:rPr>
              <a:t>Local drive in interacting diffusive systems</a:t>
            </a:r>
          </a:p>
          <a:p>
            <a:pPr algn="ctr" rtl="0"/>
            <a:r>
              <a:rPr lang="en-US" sz="2800" dirty="0">
                <a:solidFill>
                  <a:srgbClr val="003366"/>
                </a:solidFill>
              </a:rPr>
              <a:t>(local pump, battery…)</a:t>
            </a:r>
          </a:p>
          <a:p>
            <a:pPr algn="ctr" rtl="0"/>
            <a:endParaRPr lang="en-US" sz="3200" dirty="0">
              <a:solidFill>
                <a:srgbClr val="003366"/>
              </a:solidFill>
            </a:endParaRPr>
          </a:p>
          <a:p>
            <a:pPr algn="ctr" rtl="0"/>
            <a:r>
              <a:rPr lang="en-US" dirty="0">
                <a:solidFill>
                  <a:srgbClr val="003366"/>
                </a:solidFill>
              </a:rPr>
              <a:t>David Mukamel</a:t>
            </a:r>
            <a:endParaRPr lang="he-IL" dirty="0">
              <a:solidFill>
                <a:srgbClr val="003366"/>
              </a:solidFill>
            </a:endParaRPr>
          </a:p>
          <a:p>
            <a:pPr algn="ctr" rtl="0"/>
            <a:endParaRPr lang="en-US" dirty="0"/>
          </a:p>
        </p:txBody>
      </p:sp>
      <p:pic>
        <p:nvPicPr>
          <p:cNvPr id="15366" name="Picture 6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953000"/>
            <a:ext cx="5257800" cy="8524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629400" y="6257776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altLang="en-US" sz="1400" b="1" dirty="0" smtClean="0">
                <a:solidFill>
                  <a:srgbClr val="003366"/>
                </a:solidFill>
              </a:rPr>
              <a:t>KIAS, July 24, 2024</a:t>
            </a:r>
            <a:endParaRPr lang="en-US" altLang="en-US" sz="1400" b="1" dirty="0">
              <a:solidFill>
                <a:srgbClr val="0033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3115717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1600" dirty="0">
                <a:solidFill>
                  <a:srgbClr val="003366"/>
                </a:solidFill>
              </a:rPr>
              <a:t>Tridib Sadhu, Satya Majumdar, DM                PRE 84, 051136 (2011)</a:t>
            </a:r>
          </a:p>
          <a:p>
            <a:pPr lvl="0" algn="l" rtl="0"/>
            <a:r>
              <a:rPr lang="en-US" sz="1600" dirty="0">
                <a:solidFill>
                  <a:srgbClr val="003366"/>
                </a:solidFill>
              </a:rPr>
              <a:t>                                                                       PRE 90, 012107 (2014)</a:t>
            </a:r>
          </a:p>
          <a:p>
            <a:pPr lvl="0" algn="l" rtl="0"/>
            <a:endParaRPr lang="en-US" sz="1600" dirty="0">
              <a:solidFill>
                <a:srgbClr val="003366"/>
              </a:solidFill>
            </a:endParaRPr>
          </a:p>
          <a:p>
            <a:pPr lvl="0" algn="l" rtl="0"/>
            <a:r>
              <a:rPr lang="en-US" sz="1600" dirty="0">
                <a:solidFill>
                  <a:srgbClr val="003366"/>
                </a:solidFill>
              </a:rPr>
              <a:t>Ydan Ben Dor, Yariv Kafri, DM, Ari M Turner  PRL 128, 154501 (2022)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21823" y="2121314"/>
            <a:ext cx="3378777" cy="3124200"/>
            <a:chOff x="1752600" y="609600"/>
            <a:chExt cx="4343400" cy="3886200"/>
          </a:xfrm>
        </p:grpSpPr>
        <p:grpSp>
          <p:nvGrpSpPr>
            <p:cNvPr id="5" name="Group 4"/>
            <p:cNvGrpSpPr/>
            <p:nvPr/>
          </p:nvGrpSpPr>
          <p:grpSpPr>
            <a:xfrm>
              <a:off x="1752600" y="609600"/>
              <a:ext cx="4343400" cy="3886200"/>
              <a:chOff x="2743200" y="990600"/>
              <a:chExt cx="4343400" cy="3886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3434195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125191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16186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507182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98177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964257" y="316057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865543" y="-9031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865543" y="-2935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4865543" y="946922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865543" y="1579559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865543" y="2212196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4440382" y="19812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0" y="3877338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49386" y="3264264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367395" y="2612065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48000" y="1371600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31377" y="3244702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48000" y="2612065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49738" y="329896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N  particles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V  sites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6511" y="992422"/>
            <a:ext cx="5096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Particles diffusing on a grid (with exclusion)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038848" y="430304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Lattice gas model (SSEP)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57800" y="2610496"/>
                <a:ext cx="2997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>
                    <a:solidFill>
                      <a:srgbClr val="003366"/>
                    </a:solidFill>
                  </a:rPr>
                  <a:t>occupation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/>
                      </a:rPr>
                      <m:t>0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8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610496"/>
                <a:ext cx="299723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83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19430" y="4394907"/>
                <a:ext cx="10470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430" y="4394907"/>
                <a:ext cx="1047082" cy="307777"/>
              </a:xfrm>
              <a:prstGeom prst="rect">
                <a:avLst/>
              </a:prstGeom>
              <a:blipFill>
                <a:blip r:embed="rId4"/>
                <a:stretch>
                  <a:fillRect l="-7558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3581400" y="3334382"/>
            <a:ext cx="0" cy="323218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571954" y="2895600"/>
            <a:ext cx="0" cy="323218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>
            <a:off x="3362009" y="3114992"/>
            <a:ext cx="0" cy="323218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>
            <a:off x="3800791" y="3114991"/>
            <a:ext cx="0" cy="323218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602148" y="28926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dirty="0">
                <a:solidFill>
                  <a:srgbClr val="003366"/>
                </a:solidFill>
              </a:rPr>
              <a:t>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05400" y="5245514"/>
            <a:ext cx="2590800" cy="621886"/>
            <a:chOff x="5105400" y="5245514"/>
            <a:chExt cx="2590800" cy="621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227115" y="5410200"/>
                  <a:ext cx="237295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115" y="5410200"/>
                  <a:ext cx="2372957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795" t="-36000" r="-1795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ounded Rectangle 1"/>
            <p:cNvSpPr/>
            <p:nvPr/>
          </p:nvSpPr>
          <p:spPr>
            <a:xfrm>
              <a:off x="5105400" y="5245514"/>
              <a:ext cx="2590800" cy="621886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34421" y="6260464"/>
            <a:ext cx="3891645" cy="400110"/>
            <a:chOff x="3034421" y="6260464"/>
            <a:chExt cx="3891645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512794" y="6271604"/>
                  <a:ext cx="141327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2794" y="6271604"/>
                  <a:ext cx="1413272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172" t="-36000" r="-3017" b="-3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3034421" y="6260464"/>
              <a:ext cx="2274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in the steady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3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209800" y="1981200"/>
            <a:ext cx="4707868" cy="3822286"/>
            <a:chOff x="1600200" y="1968914"/>
            <a:chExt cx="4707868" cy="3822286"/>
          </a:xfrm>
        </p:grpSpPr>
        <p:grpSp>
          <p:nvGrpSpPr>
            <p:cNvPr id="3" name="Group 2"/>
            <p:cNvGrpSpPr/>
            <p:nvPr/>
          </p:nvGrpSpPr>
          <p:grpSpPr>
            <a:xfrm>
              <a:off x="1600200" y="1968914"/>
              <a:ext cx="4707868" cy="3822286"/>
              <a:chOff x="2743200" y="990600"/>
              <a:chExt cx="4343400" cy="3886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3434195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125191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816186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507182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198177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4964257" y="316057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4865543" y="-9031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865543" y="-2935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865543" y="946922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4865543" y="1579559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4865543" y="2212196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>
              <a:off x="3098158" y="4004925"/>
              <a:ext cx="74897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183794" y="3767657"/>
              <a:ext cx="626206" cy="148511"/>
            </a:xfrm>
            <a:custGeom>
              <a:avLst/>
              <a:gdLst>
                <a:gd name="connsiteX0" fmla="*/ 0 w 626206"/>
                <a:gd name="connsiteY0" fmla="*/ 143943 h 148511"/>
                <a:gd name="connsiteX1" fmla="*/ 313266 w 626206"/>
                <a:gd name="connsiteY1" fmla="*/ 10 h 148511"/>
                <a:gd name="connsiteX2" fmla="*/ 601133 w 626206"/>
                <a:gd name="connsiteY2" fmla="*/ 135476 h 148511"/>
                <a:gd name="connsiteX3" fmla="*/ 592666 w 626206"/>
                <a:gd name="connsiteY3" fmla="*/ 135476 h 14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06" h="148511">
                  <a:moveTo>
                    <a:pt x="0" y="143943"/>
                  </a:moveTo>
                  <a:cubicBezTo>
                    <a:pt x="106538" y="72682"/>
                    <a:pt x="213077" y="1421"/>
                    <a:pt x="313266" y="10"/>
                  </a:cubicBezTo>
                  <a:cubicBezTo>
                    <a:pt x="413455" y="-1401"/>
                    <a:pt x="601133" y="135476"/>
                    <a:pt x="601133" y="135476"/>
                  </a:cubicBezTo>
                  <a:cubicBezTo>
                    <a:pt x="647700" y="158054"/>
                    <a:pt x="620183" y="146765"/>
                    <a:pt x="592666" y="135476"/>
                  </a:cubicBezTo>
                </a:path>
              </a:pathLst>
            </a:custGeom>
            <a:noFill/>
            <a:ln w="28575">
              <a:solidFill>
                <a:srgbClr val="0033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flipH="1" flipV="1">
              <a:off x="3155118" y="4064317"/>
              <a:ext cx="626206" cy="148511"/>
            </a:xfrm>
            <a:custGeom>
              <a:avLst/>
              <a:gdLst>
                <a:gd name="connsiteX0" fmla="*/ 0 w 626206"/>
                <a:gd name="connsiteY0" fmla="*/ 143943 h 148511"/>
                <a:gd name="connsiteX1" fmla="*/ 313266 w 626206"/>
                <a:gd name="connsiteY1" fmla="*/ 10 h 148511"/>
                <a:gd name="connsiteX2" fmla="*/ 601133 w 626206"/>
                <a:gd name="connsiteY2" fmla="*/ 135476 h 148511"/>
                <a:gd name="connsiteX3" fmla="*/ 592666 w 626206"/>
                <a:gd name="connsiteY3" fmla="*/ 135476 h 14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06" h="148511">
                  <a:moveTo>
                    <a:pt x="0" y="143943"/>
                  </a:moveTo>
                  <a:cubicBezTo>
                    <a:pt x="106538" y="72682"/>
                    <a:pt x="213077" y="1421"/>
                    <a:pt x="313266" y="10"/>
                  </a:cubicBezTo>
                  <a:cubicBezTo>
                    <a:pt x="413455" y="-1401"/>
                    <a:pt x="601133" y="135476"/>
                    <a:pt x="601133" y="135476"/>
                  </a:cubicBezTo>
                  <a:cubicBezTo>
                    <a:pt x="647700" y="158054"/>
                    <a:pt x="620183" y="146765"/>
                    <a:pt x="592666" y="135476"/>
                  </a:cubicBezTo>
                </a:path>
              </a:pathLst>
            </a:custGeom>
            <a:noFill/>
            <a:ln w="28575">
              <a:solidFill>
                <a:srgbClr val="0033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210095" y="3443829"/>
                  <a:ext cx="5827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18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095" y="3443829"/>
                  <a:ext cx="582787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8421" r="-4211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202597" y="4259657"/>
                  <a:ext cx="5827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18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597" y="4259657"/>
                  <a:ext cx="58278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7292" r="-3125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2856638" y="399247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dirty="0">
                  <a:solidFill>
                    <a:srgbClr val="003366"/>
                  </a:solidFill>
                </a:rPr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26933" y="398595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dirty="0">
                  <a:solidFill>
                    <a:srgbClr val="003366"/>
                  </a:solidFill>
                </a:rPr>
                <a:t>1</a:t>
              </a: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1342924" y="719881"/>
            <a:ext cx="6096000" cy="7159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IN" sz="2800">
                <a:solidFill>
                  <a:srgbClr val="003366"/>
                </a:solidFill>
              </a:rPr>
              <a:t>Effect of a local drive: a single driving bond</a:t>
            </a:r>
            <a:endParaRPr lang="en-IN" sz="2800" dirty="0">
              <a:solidFill>
                <a:srgbClr val="003366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391400" y="1752600"/>
            <a:ext cx="1133104" cy="1371600"/>
            <a:chOff x="7096496" y="877992"/>
            <a:chExt cx="1361704" cy="1560408"/>
          </a:xfrm>
        </p:grpSpPr>
        <p:grpSp>
          <p:nvGrpSpPr>
            <p:cNvPr id="37" name="Group 36"/>
            <p:cNvGrpSpPr/>
            <p:nvPr/>
          </p:nvGrpSpPr>
          <p:grpSpPr>
            <a:xfrm>
              <a:off x="7374266" y="1246006"/>
              <a:ext cx="848740" cy="848740"/>
              <a:chOff x="6506205" y="980060"/>
              <a:chExt cx="848740" cy="84874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506205" y="1380937"/>
                <a:ext cx="848740" cy="0"/>
              </a:xfrm>
              <a:prstGeom prst="line">
                <a:avLst/>
              </a:prstGeom>
              <a:ln w="38100">
                <a:solidFill>
                  <a:srgbClr val="003366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6509830" y="1404430"/>
                <a:ext cx="848740" cy="0"/>
              </a:xfrm>
              <a:prstGeom prst="line">
                <a:avLst/>
              </a:prstGeom>
              <a:ln w="38100">
                <a:solidFill>
                  <a:srgbClr val="003366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8145294" y="14538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42183" y="87799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45808" y="20690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>
                  <a:solidFill>
                    <a:srgbClr val="003366"/>
                  </a:solidFill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96496" y="1447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800" dirty="0">
                  <a:solidFill>
                    <a:srgbClr val="003366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7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6038"/>
            <a:ext cx="830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003366"/>
                </a:solidFill>
              </a:rPr>
              <a:t>The resulting dynamical </a:t>
            </a:r>
            <a:r>
              <a:rPr lang="en-US" dirty="0" smtClean="0">
                <a:solidFill>
                  <a:srgbClr val="003366"/>
                </a:solidFill>
              </a:rPr>
              <a:t>equations: </a:t>
            </a:r>
            <a:r>
              <a:rPr lang="en-US" dirty="0" smtClean="0">
                <a:solidFill>
                  <a:srgbClr val="FF0000"/>
                </a:solidFill>
              </a:rPr>
              <a:t>non-interacting particles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800" y="5334000"/>
            <a:ext cx="8229600" cy="1143000"/>
            <a:chOff x="449113" y="4800600"/>
            <a:chExt cx="8229600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49113" y="5105400"/>
                  <a:ext cx="8229600" cy="5202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acc>
                          </m:sub>
                        </m:s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13" y="5105400"/>
                  <a:ext cx="8229600" cy="520271"/>
                </a:xfrm>
                <a:prstGeom prst="rect">
                  <a:avLst/>
                </a:prstGeom>
                <a:blipFill>
                  <a:blip r:embed="rId2"/>
                  <a:stretch>
                    <a:fillRect t="-15294" b="-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753912" y="4800600"/>
              <a:ext cx="7672891" cy="1143000"/>
            </a:xfrm>
            <a:prstGeom prst="round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56486" y="3049566"/>
                <a:ext cx="20260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86" y="3049566"/>
                <a:ext cx="2026004" cy="369332"/>
              </a:xfrm>
              <a:prstGeom prst="rect">
                <a:avLst/>
              </a:prstGeom>
              <a:blipFill>
                <a:blip r:embed="rId3"/>
                <a:stretch>
                  <a:fillRect l="-450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098431" y="1629761"/>
            <a:ext cx="3429000" cy="3151922"/>
            <a:chOff x="1600200" y="1968914"/>
            <a:chExt cx="4707868" cy="3822286"/>
          </a:xfrm>
        </p:grpSpPr>
        <p:grpSp>
          <p:nvGrpSpPr>
            <p:cNvPr id="9" name="Group 8"/>
            <p:cNvGrpSpPr/>
            <p:nvPr/>
          </p:nvGrpSpPr>
          <p:grpSpPr>
            <a:xfrm>
              <a:off x="1600200" y="1968914"/>
              <a:ext cx="4707868" cy="3822286"/>
              <a:chOff x="2743200" y="990600"/>
              <a:chExt cx="4343400" cy="38862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434195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125191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16186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507182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198177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964257" y="316057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865543" y="-9031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865543" y="-2935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4865543" y="946922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4865543" y="1579559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865543" y="2212196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3098158" y="4004925"/>
              <a:ext cx="74897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3183794" y="3767657"/>
              <a:ext cx="626206" cy="148511"/>
            </a:xfrm>
            <a:custGeom>
              <a:avLst/>
              <a:gdLst>
                <a:gd name="connsiteX0" fmla="*/ 0 w 626206"/>
                <a:gd name="connsiteY0" fmla="*/ 143943 h 148511"/>
                <a:gd name="connsiteX1" fmla="*/ 313266 w 626206"/>
                <a:gd name="connsiteY1" fmla="*/ 10 h 148511"/>
                <a:gd name="connsiteX2" fmla="*/ 601133 w 626206"/>
                <a:gd name="connsiteY2" fmla="*/ 135476 h 148511"/>
                <a:gd name="connsiteX3" fmla="*/ 592666 w 626206"/>
                <a:gd name="connsiteY3" fmla="*/ 135476 h 14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06" h="148511">
                  <a:moveTo>
                    <a:pt x="0" y="143943"/>
                  </a:moveTo>
                  <a:cubicBezTo>
                    <a:pt x="106538" y="72682"/>
                    <a:pt x="213077" y="1421"/>
                    <a:pt x="313266" y="10"/>
                  </a:cubicBezTo>
                  <a:cubicBezTo>
                    <a:pt x="413455" y="-1401"/>
                    <a:pt x="601133" y="135476"/>
                    <a:pt x="601133" y="135476"/>
                  </a:cubicBezTo>
                  <a:cubicBezTo>
                    <a:pt x="647700" y="158054"/>
                    <a:pt x="620183" y="146765"/>
                    <a:pt x="592666" y="135476"/>
                  </a:cubicBezTo>
                </a:path>
              </a:pathLst>
            </a:custGeom>
            <a:noFill/>
            <a:ln w="28575">
              <a:solidFill>
                <a:srgbClr val="0033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 flipV="1">
              <a:off x="3155118" y="4064317"/>
              <a:ext cx="626206" cy="148511"/>
            </a:xfrm>
            <a:custGeom>
              <a:avLst/>
              <a:gdLst>
                <a:gd name="connsiteX0" fmla="*/ 0 w 626206"/>
                <a:gd name="connsiteY0" fmla="*/ 143943 h 148511"/>
                <a:gd name="connsiteX1" fmla="*/ 313266 w 626206"/>
                <a:gd name="connsiteY1" fmla="*/ 10 h 148511"/>
                <a:gd name="connsiteX2" fmla="*/ 601133 w 626206"/>
                <a:gd name="connsiteY2" fmla="*/ 135476 h 148511"/>
                <a:gd name="connsiteX3" fmla="*/ 592666 w 626206"/>
                <a:gd name="connsiteY3" fmla="*/ 135476 h 14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06" h="148511">
                  <a:moveTo>
                    <a:pt x="0" y="143943"/>
                  </a:moveTo>
                  <a:cubicBezTo>
                    <a:pt x="106538" y="72682"/>
                    <a:pt x="213077" y="1421"/>
                    <a:pt x="313266" y="10"/>
                  </a:cubicBezTo>
                  <a:cubicBezTo>
                    <a:pt x="413455" y="-1401"/>
                    <a:pt x="601133" y="135476"/>
                    <a:pt x="601133" y="135476"/>
                  </a:cubicBezTo>
                  <a:cubicBezTo>
                    <a:pt x="647700" y="158054"/>
                    <a:pt x="620183" y="146765"/>
                    <a:pt x="592666" y="135476"/>
                  </a:cubicBezTo>
                </a:path>
              </a:pathLst>
            </a:custGeom>
            <a:noFill/>
            <a:ln w="28575">
              <a:solidFill>
                <a:srgbClr val="0033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113156" y="3443829"/>
                  <a:ext cx="5827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18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56" y="3443829"/>
                  <a:ext cx="58278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571" r="-34286" b="-3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113156" y="4259657"/>
                  <a:ext cx="5827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18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56" y="4259657"/>
                  <a:ext cx="58278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8571" r="-34286" b="-3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730088" y="399247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dirty="0">
                  <a:solidFill>
                    <a:srgbClr val="003366"/>
                  </a:solidFill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6933" y="398595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dirty="0">
                  <a:solidFill>
                    <a:srgbClr val="003366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81800" y="2516839"/>
                <a:ext cx="9434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516839"/>
                <a:ext cx="943400" cy="307777"/>
              </a:xfrm>
              <a:prstGeom prst="rect">
                <a:avLst/>
              </a:prstGeom>
              <a:blipFill>
                <a:blip r:embed="rId6"/>
                <a:stretch>
                  <a:fillRect l="-3247" r="-5195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3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2720" y="556750"/>
                <a:ext cx="3604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In the steady state (e.g.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20" y="556750"/>
                <a:ext cx="3604000" cy="400110"/>
              </a:xfrm>
              <a:prstGeom prst="rect">
                <a:avLst/>
              </a:prstGeom>
              <a:blipFill>
                <a:blip r:embed="rId2"/>
                <a:stretch>
                  <a:fillRect l="-1861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95400" y="197393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with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66291" y="1342391"/>
            <a:ext cx="3282109" cy="1219200"/>
            <a:chOff x="2966291" y="1342391"/>
            <a:chExt cx="3282109" cy="1219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100120" y="1494791"/>
                  <a:ext cx="2935034" cy="3563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acc>
                          </m:sub>
                        </m:sSub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120" y="1494791"/>
                  <a:ext cx="2935034" cy="356380"/>
                </a:xfrm>
                <a:prstGeom prst="rect">
                  <a:avLst/>
                </a:prstGeom>
                <a:blipFill>
                  <a:blip r:embed="rId5"/>
                  <a:stretch>
                    <a:fillRect l="-1455" t="-28814" r="-2703"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2535" y="2055335"/>
                  <a:ext cx="197086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35" y="2055335"/>
                  <a:ext cx="197086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477" r="-4334"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2966291" y="1342391"/>
              <a:ext cx="3282109" cy="12192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4267200"/>
            <a:ext cx="7499159" cy="953656"/>
            <a:chOff x="1126300" y="3237344"/>
            <a:chExt cx="7499159" cy="953656"/>
          </a:xfrm>
        </p:grpSpPr>
        <p:sp>
          <p:nvSpPr>
            <p:cNvPr id="9" name="TextBox 8"/>
            <p:cNvSpPr txBox="1"/>
            <p:nvPr/>
          </p:nvSpPr>
          <p:spPr>
            <a:xfrm>
              <a:off x="1126300" y="3384216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T</a:t>
              </a:r>
              <a:r>
                <a:rPr lang="en-US" sz="2000" dirty="0" smtClean="0">
                  <a:solidFill>
                    <a:srgbClr val="003366"/>
                  </a:solidFill>
                </a:rPr>
                <a:t>hus</a:t>
              </a:r>
              <a:endParaRPr lang="en-US" sz="2000" dirty="0">
                <a:solidFill>
                  <a:srgbClr val="003366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868942" y="3237344"/>
              <a:ext cx="3394991" cy="953656"/>
              <a:chOff x="2868942" y="3066242"/>
              <a:chExt cx="3394991" cy="9536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875120" y="3105032"/>
                    <a:ext cx="3388813" cy="9148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3366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  <a:p>
                    <a:pPr algn="l" rtl="0"/>
                    <a:endParaRPr lang="en-US" sz="2000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5120" y="3105032"/>
                    <a:ext cx="3388813" cy="9148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ounded Rectangle 9"/>
              <p:cNvSpPr/>
              <p:nvPr/>
            </p:nvSpPr>
            <p:spPr>
              <a:xfrm>
                <a:off x="2868942" y="3066242"/>
                <a:ext cx="3358309" cy="786439"/>
              </a:xfrm>
              <a:prstGeom prst="roundRect">
                <a:avLst/>
              </a:prstGeom>
              <a:noFill/>
              <a:ln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629400" y="3430508"/>
              <a:ext cx="1996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dipolar potential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6645" y="308592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w</a:t>
            </a:r>
            <a:r>
              <a:rPr lang="en-US" sz="2000" dirty="0" smtClean="0">
                <a:solidFill>
                  <a:srgbClr val="003366"/>
                </a:solidFill>
              </a:rPr>
              <a:t>here by symmetry: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0377" y="3076056"/>
                <a:ext cx="1193019" cy="311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377" y="3076056"/>
                <a:ext cx="1193019" cy="311111"/>
              </a:xfrm>
              <a:prstGeom prst="rect">
                <a:avLst/>
              </a:prstGeom>
              <a:blipFill>
                <a:blip r:embed="rId8"/>
                <a:stretch>
                  <a:fillRect l="-4082" r="-2602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514" y="413418"/>
            <a:ext cx="5816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The resulting dynamical </a:t>
            </a:r>
            <a:r>
              <a:rPr lang="en-US" sz="2000" dirty="0" smtClean="0">
                <a:solidFill>
                  <a:srgbClr val="003366"/>
                </a:solidFill>
              </a:rPr>
              <a:t>equations: </a:t>
            </a:r>
            <a:r>
              <a:rPr lang="en-US" sz="2000" dirty="0" smtClean="0">
                <a:solidFill>
                  <a:srgbClr val="C00000"/>
                </a:solidFill>
              </a:rPr>
              <a:t>with exclusion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800" y="4975399"/>
            <a:ext cx="8229600" cy="1143000"/>
            <a:chOff x="449113" y="4800600"/>
            <a:chExt cx="8229600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49113" y="5105400"/>
                  <a:ext cx="8229600" cy="5202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acc>
                          </m:sub>
                        </m:s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  <m:r>
                          <a:rPr lang="en-IN" i="1">
                            <a:solidFill>
                              <a:srgbClr val="003366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13" y="5105400"/>
                  <a:ext cx="8229600" cy="520271"/>
                </a:xfrm>
                <a:prstGeom prst="rect">
                  <a:avLst/>
                </a:prstGeom>
                <a:blipFill>
                  <a:blip r:embed="rId2"/>
                  <a:stretch>
                    <a:fillRect t="-15116" b="-58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753912" y="4800600"/>
              <a:ext cx="7672891" cy="1143000"/>
            </a:xfrm>
            <a:prstGeom prst="round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56486" y="2690965"/>
                <a:ext cx="20260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86" y="2690965"/>
                <a:ext cx="2026004" cy="369332"/>
              </a:xfrm>
              <a:prstGeom prst="rect">
                <a:avLst/>
              </a:prstGeom>
              <a:blipFill>
                <a:blip r:embed="rId3"/>
                <a:stretch>
                  <a:fillRect l="-450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098431" y="1271160"/>
            <a:ext cx="3429000" cy="3151922"/>
            <a:chOff x="1600200" y="1968914"/>
            <a:chExt cx="4707868" cy="3822286"/>
          </a:xfrm>
        </p:grpSpPr>
        <p:grpSp>
          <p:nvGrpSpPr>
            <p:cNvPr id="9" name="Group 8"/>
            <p:cNvGrpSpPr/>
            <p:nvPr/>
          </p:nvGrpSpPr>
          <p:grpSpPr>
            <a:xfrm>
              <a:off x="1600200" y="1968914"/>
              <a:ext cx="4707868" cy="3822286"/>
              <a:chOff x="2743200" y="990600"/>
              <a:chExt cx="4343400" cy="38862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434195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125191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16186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507182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198177" y="990600"/>
                <a:ext cx="0" cy="388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964257" y="316057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865543" y="-9031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865543" y="-293543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4865543" y="946922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4865543" y="1579559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865543" y="2212196"/>
                <a:ext cx="0" cy="42446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3098158" y="4004925"/>
              <a:ext cx="74897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3183794" y="3767657"/>
              <a:ext cx="626206" cy="148511"/>
            </a:xfrm>
            <a:custGeom>
              <a:avLst/>
              <a:gdLst>
                <a:gd name="connsiteX0" fmla="*/ 0 w 626206"/>
                <a:gd name="connsiteY0" fmla="*/ 143943 h 148511"/>
                <a:gd name="connsiteX1" fmla="*/ 313266 w 626206"/>
                <a:gd name="connsiteY1" fmla="*/ 10 h 148511"/>
                <a:gd name="connsiteX2" fmla="*/ 601133 w 626206"/>
                <a:gd name="connsiteY2" fmla="*/ 135476 h 148511"/>
                <a:gd name="connsiteX3" fmla="*/ 592666 w 626206"/>
                <a:gd name="connsiteY3" fmla="*/ 135476 h 14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06" h="148511">
                  <a:moveTo>
                    <a:pt x="0" y="143943"/>
                  </a:moveTo>
                  <a:cubicBezTo>
                    <a:pt x="106538" y="72682"/>
                    <a:pt x="213077" y="1421"/>
                    <a:pt x="313266" y="10"/>
                  </a:cubicBezTo>
                  <a:cubicBezTo>
                    <a:pt x="413455" y="-1401"/>
                    <a:pt x="601133" y="135476"/>
                    <a:pt x="601133" y="135476"/>
                  </a:cubicBezTo>
                  <a:cubicBezTo>
                    <a:pt x="647700" y="158054"/>
                    <a:pt x="620183" y="146765"/>
                    <a:pt x="592666" y="135476"/>
                  </a:cubicBezTo>
                </a:path>
              </a:pathLst>
            </a:custGeom>
            <a:noFill/>
            <a:ln w="28575">
              <a:solidFill>
                <a:srgbClr val="0033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 flipV="1">
              <a:off x="3155118" y="4064317"/>
              <a:ext cx="626206" cy="148511"/>
            </a:xfrm>
            <a:custGeom>
              <a:avLst/>
              <a:gdLst>
                <a:gd name="connsiteX0" fmla="*/ 0 w 626206"/>
                <a:gd name="connsiteY0" fmla="*/ 143943 h 148511"/>
                <a:gd name="connsiteX1" fmla="*/ 313266 w 626206"/>
                <a:gd name="connsiteY1" fmla="*/ 10 h 148511"/>
                <a:gd name="connsiteX2" fmla="*/ 601133 w 626206"/>
                <a:gd name="connsiteY2" fmla="*/ 135476 h 148511"/>
                <a:gd name="connsiteX3" fmla="*/ 592666 w 626206"/>
                <a:gd name="connsiteY3" fmla="*/ 135476 h 14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206" h="148511">
                  <a:moveTo>
                    <a:pt x="0" y="143943"/>
                  </a:moveTo>
                  <a:cubicBezTo>
                    <a:pt x="106538" y="72682"/>
                    <a:pt x="213077" y="1421"/>
                    <a:pt x="313266" y="10"/>
                  </a:cubicBezTo>
                  <a:cubicBezTo>
                    <a:pt x="413455" y="-1401"/>
                    <a:pt x="601133" y="135476"/>
                    <a:pt x="601133" y="135476"/>
                  </a:cubicBezTo>
                  <a:cubicBezTo>
                    <a:pt x="647700" y="158054"/>
                    <a:pt x="620183" y="146765"/>
                    <a:pt x="592666" y="135476"/>
                  </a:cubicBezTo>
                </a:path>
              </a:pathLst>
            </a:custGeom>
            <a:noFill/>
            <a:ln w="28575">
              <a:solidFill>
                <a:srgbClr val="0033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113156" y="3443829"/>
                  <a:ext cx="5827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18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56" y="3443829"/>
                  <a:ext cx="58278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571" r="-34286" b="-3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113156" y="4259657"/>
                  <a:ext cx="5827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18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56" y="4259657"/>
                  <a:ext cx="58278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8571" r="-34286" b="-3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730088" y="399247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dirty="0">
                  <a:solidFill>
                    <a:srgbClr val="003366"/>
                  </a:solidFill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6933" y="398595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1600" dirty="0">
                  <a:solidFill>
                    <a:srgbClr val="003366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81800" y="2134273"/>
                <a:ext cx="9434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134273"/>
                <a:ext cx="943400" cy="307777"/>
              </a:xfrm>
              <a:prstGeom prst="rect">
                <a:avLst/>
              </a:prstGeom>
              <a:blipFill>
                <a:blip r:embed="rId6"/>
                <a:stretch>
                  <a:fillRect l="-3247" r="-519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5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2720" y="556750"/>
                <a:ext cx="3604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In the steady state (e.g.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20" y="556750"/>
                <a:ext cx="3604000" cy="400110"/>
              </a:xfrm>
              <a:prstGeom prst="rect">
                <a:avLst/>
              </a:prstGeom>
              <a:blipFill>
                <a:blip r:embed="rId2"/>
                <a:stretch>
                  <a:fillRect l="-1861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95400" y="197393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5029200"/>
                <a:ext cx="6443752" cy="1042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Note: the dipole strength involves the correlation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>
                  <a:solidFill>
                    <a:srgbClr val="003366"/>
                  </a:solidFill>
                </a:endParaRPr>
              </a:p>
              <a:p>
                <a:pPr algn="l" rtl="0"/>
                <a:r>
                  <a:rPr lang="en-US" sz="2000" b="0" dirty="0">
                    <a:solidFill>
                      <a:srgbClr val="003366"/>
                    </a:solidFill>
                  </a:rPr>
                  <a:t>It may be calculated </a:t>
                </a:r>
                <a:r>
                  <a:rPr lang="en-US" sz="2000" b="0" dirty="0" err="1">
                    <a:solidFill>
                      <a:srgbClr val="003366"/>
                    </a:solidFill>
                  </a:rPr>
                  <a:t>perturbatively</a:t>
                </a:r>
                <a:r>
                  <a:rPr lang="en-US" sz="2000" b="0" dirty="0">
                    <a:solidFill>
                      <a:srgbClr val="003366"/>
                    </a:solidFill>
                  </a:rPr>
                  <a:t> in small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b="0" dirty="0">
                  <a:solidFill>
                    <a:srgbClr val="003366"/>
                  </a:solidFill>
                </a:endParaRP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which t</a:t>
                </a:r>
                <a:r>
                  <a:rPr lang="en-US" sz="2000" b="0" dirty="0">
                    <a:solidFill>
                      <a:srgbClr val="003366"/>
                    </a:solidFill>
                  </a:rPr>
                  <a:t>o leading order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29200"/>
                <a:ext cx="6443752" cy="1042914"/>
              </a:xfrm>
              <a:prstGeom prst="rect">
                <a:avLst/>
              </a:prstGeom>
              <a:blipFill>
                <a:blip r:embed="rId3"/>
                <a:stretch>
                  <a:fillRect l="-1041" t="-2339" b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26300" y="338421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and thus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68942" y="3237344"/>
            <a:ext cx="3388579" cy="953656"/>
            <a:chOff x="2868942" y="3066242"/>
            <a:chExt cx="3388579" cy="953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875120" y="3105032"/>
                  <a:ext cx="3382401" cy="9148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  <a:p>
                  <a:pPr algn="l" rtl="0"/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120" y="3105032"/>
                  <a:ext cx="3382401" cy="9148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2868942" y="3066242"/>
              <a:ext cx="3358309" cy="786439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66291" y="1342391"/>
            <a:ext cx="3282109" cy="1219200"/>
            <a:chOff x="2966291" y="1342391"/>
            <a:chExt cx="3282109" cy="1219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100120" y="1494791"/>
                  <a:ext cx="2935034" cy="3563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acc>
                          </m:sub>
                        </m:sSub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IN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IN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N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b>
                        </m:sSub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120" y="1494791"/>
                  <a:ext cx="2935034" cy="356380"/>
                </a:xfrm>
                <a:prstGeom prst="rect">
                  <a:avLst/>
                </a:prstGeom>
                <a:blipFill>
                  <a:blip r:embed="rId5"/>
                  <a:stretch>
                    <a:fillRect l="-1455" t="-28814" r="-2703"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082535" y="2055335"/>
                  <a:ext cx="30716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IN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535" y="2055335"/>
                  <a:ext cx="3071675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389" r="-2381"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2966291" y="1342391"/>
              <a:ext cx="3282109" cy="12192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29400" y="3430508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dipolar potential</a:t>
            </a:r>
          </a:p>
        </p:txBody>
      </p:sp>
    </p:spTree>
    <p:extLst>
      <p:ext uri="{BB962C8B-B14F-4D97-AF65-F5344CB8AC3E}">
        <p14:creationId xmlns:p14="http://schemas.microsoft.com/office/powerpoint/2010/main" val="36298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3139" y="941494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The current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35037" y="1604610"/>
                <a:ext cx="15005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037" y="1604610"/>
                <a:ext cx="1500539" cy="307777"/>
              </a:xfrm>
              <a:prstGeom prst="rect">
                <a:avLst/>
              </a:prstGeom>
              <a:blipFill>
                <a:blip r:embed="rId2"/>
                <a:stretch>
                  <a:fillRect l="-4878" t="-33333" r="-16667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24200" y="3962400"/>
            <a:ext cx="238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dipolar electric field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60923" y="2438400"/>
            <a:ext cx="4307333" cy="951003"/>
            <a:chOff x="2160923" y="2438400"/>
            <a:chExt cx="4307333" cy="951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160923" y="2474537"/>
                  <a:ext cx="4307333" cy="9148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  <a:p>
                  <a:pPr algn="l" rtl="0"/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0923" y="2474537"/>
                  <a:ext cx="4307333" cy="91486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2204933" y="2438400"/>
              <a:ext cx="4239877" cy="725863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9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78" y="3276594"/>
            <a:ext cx="5943612" cy="320040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556792"/>
                <a:ext cx="80648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dirty="0">
                    <a:solidFill>
                      <a:srgbClr val="003366"/>
                    </a:solidFill>
                    <a:latin typeface="Calibri"/>
                    <a:cs typeface="+mn-cs"/>
                  </a:rPr>
                  <a:t>Simulation on a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200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×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200</m:t>
                    </m:r>
                  </m:oMath>
                </a14:m>
                <a:r>
                  <a:rPr lang="en-IN" dirty="0">
                    <a:solidFill>
                      <a:srgbClr val="003366"/>
                    </a:solidFill>
                    <a:latin typeface="Calibri"/>
                    <a:cs typeface="+mn-cs"/>
                  </a:rPr>
                  <a:t> lattice with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𝜌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=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0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.</m:t>
                    </m:r>
                    <m:r>
                      <a:rPr lang="en-IN" i="1" smtClean="0">
                        <a:solidFill>
                          <a:srgbClr val="003366"/>
                        </a:solidFill>
                        <a:latin typeface="Cambria Math"/>
                        <a:cs typeface="+mn-cs"/>
                      </a:rPr>
                      <m:t>6</m:t>
                    </m:r>
                  </m:oMath>
                </a14:m>
                <a:r>
                  <a:rPr lang="en-IN" dirty="0">
                    <a:solidFill>
                      <a:srgbClr val="003366"/>
                    </a:solidFill>
                    <a:latin typeface="Calibri"/>
                    <a:cs typeface="+mn-cs"/>
                  </a:rPr>
                  <a:t> </a:t>
                </a:r>
              </a:p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IN" dirty="0">
                  <a:solidFill>
                    <a:srgbClr val="003366"/>
                  </a:solidFill>
                  <a:latin typeface="Calibri"/>
                  <a:cs typeface="+mn-cs"/>
                </a:endParaRPr>
              </a:p>
              <a:p>
                <a:pPr algn="l"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dirty="0">
                    <a:solidFill>
                      <a:srgbClr val="003366"/>
                    </a:solidFill>
                    <a:latin typeface="Calibri"/>
                    <a:cs typeface="+mn-cs"/>
                  </a:rPr>
                  <a:t>For the interacting case the strength of the dipole was measured separately 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806489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0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0" y="750631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003366"/>
                </a:solidFill>
              </a:rPr>
              <a:t>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32035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248400"/>
            <a:ext cx="638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sz="1800" dirty="0">
                <a:solidFill>
                  <a:srgbClr val="003366"/>
                </a:solidFill>
              </a:rPr>
              <a:t>T. </a:t>
            </a:r>
            <a:r>
              <a:rPr lang="en-US" sz="1800" dirty="0" err="1">
                <a:solidFill>
                  <a:srgbClr val="003366"/>
                </a:solidFill>
              </a:rPr>
              <a:t>Bodineau</a:t>
            </a:r>
            <a:r>
              <a:rPr lang="en-US" sz="1800" dirty="0">
                <a:solidFill>
                  <a:srgbClr val="003366"/>
                </a:solidFill>
              </a:rPr>
              <a:t>, B. Derrida, J.L. </a:t>
            </a:r>
            <a:r>
              <a:rPr lang="en-US" sz="1800" dirty="0" err="1">
                <a:solidFill>
                  <a:srgbClr val="003366"/>
                </a:solidFill>
              </a:rPr>
              <a:t>Lebowitz</a:t>
            </a:r>
            <a:r>
              <a:rPr lang="en-US" sz="1800" dirty="0">
                <a:solidFill>
                  <a:srgbClr val="003366"/>
                </a:solidFill>
              </a:rPr>
              <a:t>, JSP, 140 648 (2010).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4631" y="423620"/>
            <a:ext cx="420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003366"/>
                </a:solidFill>
              </a:rPr>
              <a:t>Two-point correlation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12192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=&lt;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(r)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219200"/>
                <a:ext cx="4572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2743200"/>
                <a:ext cx="2522632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𝑗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43200"/>
                <a:ext cx="2522632" cy="647357"/>
              </a:xfrm>
              <a:prstGeom prst="rect">
                <a:avLst/>
              </a:prstGeom>
              <a:blipFill rotWithShape="1">
                <a:blip r:embed="rId4"/>
                <a:stretch>
                  <a:fillRect r="-2174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14400" y="2057400"/>
            <a:ext cx="609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003366"/>
                </a:solidFill>
              </a:rPr>
              <a:t>In d=1 dimension, in the hydrodynamic limit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71600" y="3886200"/>
            <a:ext cx="4572000" cy="1688068"/>
            <a:chOff x="1371600" y="3886200"/>
            <a:chExt cx="4572000" cy="168806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981200" y="3886200"/>
              <a:ext cx="0" cy="168806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81200" y="5574268"/>
              <a:ext cx="3962400" cy="0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981200" y="4126468"/>
              <a:ext cx="19812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962400" y="4507468"/>
              <a:ext cx="1981200" cy="45720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62400" y="4126468"/>
              <a:ext cx="0" cy="838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43600" y="3886200"/>
              <a:ext cx="0" cy="1649968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371600" y="3962400"/>
                  <a:ext cx="30155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3962400"/>
                  <a:ext cx="30155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2653" r="-30612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80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3857"/>
            <a:ext cx="8080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003366"/>
                </a:solidFill>
              </a:rPr>
              <a:t>In higher dimensions local currents do not vanish for large</a:t>
            </a:r>
          </a:p>
          <a:p>
            <a:pPr algn="l" rtl="0"/>
            <a:r>
              <a:rPr lang="en-US" dirty="0">
                <a:solidFill>
                  <a:srgbClr val="003366"/>
                </a:solidFill>
              </a:rPr>
              <a:t>L  and the correlation function does not vanish in this limit.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4671917" cy="37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0646" y="4235960"/>
            <a:ext cx="7936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en-US" dirty="0">
                <a:solidFill>
                  <a:srgbClr val="003366"/>
                </a:solidFill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4446" y="1302021"/>
            <a:ext cx="7032470" cy="4209442"/>
            <a:chOff x="674446" y="1302021"/>
            <a:chExt cx="7032470" cy="4209442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707208" y="13716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07208" y="45720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707208" y="3433183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20277" y="1302021"/>
              <a:ext cx="6686639" cy="4209442"/>
              <a:chOff x="1020277" y="1302021"/>
              <a:chExt cx="6686639" cy="4209442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020277" y="1302021"/>
                <a:ext cx="63646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en-US" sz="2000" dirty="0">
                    <a:solidFill>
                      <a:srgbClr val="003366"/>
                    </a:solidFill>
                  </a:rPr>
                  <a:t>Typically, driven systems show long-range correlations</a:t>
                </a:r>
              </a:p>
              <a:p>
                <a:pPr algn="ctr" rtl="0"/>
                <a:r>
                  <a:rPr lang="en-US" sz="2000" dirty="0">
                    <a:solidFill>
                      <a:srgbClr val="003366"/>
                    </a:solidFill>
                  </a:rPr>
                  <a:t>in their steady state.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020277" y="2362200"/>
                <a:ext cx="65694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en-US" sz="2000" dirty="0">
                    <a:solidFill>
                      <a:srgbClr val="003366"/>
                    </a:solidFill>
                  </a:rPr>
                  <a:t>This is unlike systems in equilibrium where particles are </a:t>
                </a:r>
              </a:p>
              <a:p>
                <a:pPr algn="ctr" rtl="0"/>
                <a:r>
                  <a:rPr lang="en-US" sz="2000" dirty="0">
                    <a:solidFill>
                      <a:srgbClr val="003366"/>
                    </a:solidFill>
                  </a:rPr>
                  <a:t>correlated only locally (except at a critical point).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20277" y="3352800"/>
                <a:ext cx="64285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Will discuss the effect of a </a:t>
                </a:r>
                <a:r>
                  <a:rPr lang="en-US" sz="2000" dirty="0">
                    <a:solidFill>
                      <a:srgbClr val="C00000"/>
                    </a:solidFill>
                  </a:rPr>
                  <a:t>local drive (a pump) in a </a:t>
                </a:r>
              </a:p>
              <a:p>
                <a:pPr algn="l" rtl="0"/>
                <a:r>
                  <a:rPr lang="en-US" sz="2000" dirty="0">
                    <a:solidFill>
                      <a:srgbClr val="C00000"/>
                    </a:solidFill>
                  </a:rPr>
                  <a:t>diffusive fluid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3366"/>
                    </a:solidFill>
                  </a:rPr>
                  <a:t>on the steady state properties of the fluid.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20277" y="4495800"/>
                <a:ext cx="668663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In particular: how does a pump affect the steady state </a:t>
                </a:r>
              </a:p>
              <a:p>
                <a:pPr algn="l" rtl="0"/>
                <a:r>
                  <a:rPr lang="en-US" sz="2000" dirty="0">
                    <a:solidFill>
                      <a:srgbClr val="C00000"/>
                    </a:solidFill>
                  </a:rPr>
                  <a:t>at criticality </a:t>
                </a:r>
                <a:r>
                  <a:rPr lang="en-US" sz="2000" dirty="0">
                    <a:solidFill>
                      <a:srgbClr val="003366"/>
                    </a:solidFill>
                  </a:rPr>
                  <a:t>where two mechanisms for long-range effects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are present.</a:t>
                </a:r>
              </a:p>
            </p:txBody>
          </p:sp>
        </p:grp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674446" y="24384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95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5443157"/>
            <a:ext cx="4077828" cy="685800"/>
            <a:chOff x="2209800" y="5181600"/>
            <a:chExt cx="4077828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423109" y="5293667"/>
                  <a:ext cx="38645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/>
                        </m:sSub>
                        <m:d>
                          <m:dPr>
                            <m:ctrlP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IN" b="0" i="1" smtClean="0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IN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109" y="5293667"/>
                  <a:ext cx="386451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ounded Rectangle 3"/>
            <p:cNvSpPr/>
            <p:nvPr/>
          </p:nvSpPr>
          <p:spPr>
            <a:xfrm>
              <a:off x="2209800" y="5181600"/>
              <a:ext cx="4077828" cy="6858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7247" y="4566857"/>
                <a:ext cx="92661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 corresponds to an electrostatic potential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47" y="4566857"/>
                <a:ext cx="9266191" cy="461665"/>
              </a:xfrm>
              <a:prstGeom prst="rect">
                <a:avLst/>
              </a:prstGeom>
              <a:blipFill>
                <a:blip r:embed="rId6"/>
                <a:stretch>
                  <a:fillRect l="-1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8000" y="38100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003366"/>
                </a:solidFill>
              </a:rPr>
              <a:t>Steady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1200" y="12573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=&lt;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3366"/>
                    </a:solidFill>
                  </a:rPr>
                  <a:t>(r)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66"/>
                        </a:solidFill>
                        <a:latin typeface="Cambria Math"/>
                      </a:rPr>
                      <m:t>𝜙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3366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257300"/>
                <a:ext cx="45720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6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64301" y="1924138"/>
                <a:ext cx="22057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>
                    <a:solidFill>
                      <a:srgbClr val="003366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301" y="1924138"/>
                <a:ext cx="2205797" cy="461665"/>
              </a:xfrm>
              <a:prstGeom prst="rect">
                <a:avLst/>
              </a:prstGeom>
              <a:blipFill>
                <a:blip r:embed="rId8"/>
                <a:stretch>
                  <a:fillRect l="-4144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242208" y="2590574"/>
            <a:ext cx="4511091" cy="990600"/>
            <a:chOff x="2242208" y="2590574"/>
            <a:chExt cx="4511091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38400" y="2760068"/>
                  <a:ext cx="4314899" cy="703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2760068"/>
                  <a:ext cx="4314899" cy="7034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11"/>
            <p:cNvSpPr/>
            <p:nvPr/>
          </p:nvSpPr>
          <p:spPr>
            <a:xfrm>
              <a:off x="2242208" y="2590574"/>
              <a:ext cx="4511091" cy="990600"/>
            </a:xfrm>
            <a:prstGeom prst="round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1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443696"/>
              </p:ext>
            </p:extLst>
          </p:nvPr>
        </p:nvGraphicFramePr>
        <p:xfrm>
          <a:off x="1447800" y="2286000"/>
          <a:ext cx="696921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Acrobat Document" r:id="rId3" imgW="4028868" imgH="1409593" progId="AcroExch.Document.11">
                  <p:embed/>
                </p:oleObj>
              </mc:Choice>
              <mc:Fallback>
                <p:oleObj name="Acrobat Document" r:id="rId3" imgW="4028868" imgH="140959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286000"/>
                        <a:ext cx="6969211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5120" y="1068652"/>
                <a:ext cx="6432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IN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(</m:t>
                      </m:r>
                      <m:r>
                        <a:rPr lang="en-IN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𝑟</m:t>
                      </m:r>
                      <m:r>
                        <a:rPr lang="en-IN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</m:t>
                      </m:r>
                      <m:r>
                        <a:rPr lang="en-IN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𝑠</m:t>
                      </m:r>
                      <m:r>
                        <a:rPr lang="en-IN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120" y="1068652"/>
                <a:ext cx="643221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2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3000" y="1219200"/>
                <a:ext cx="726904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The charge distribution can be shown to have the form 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o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f </a:t>
                </a:r>
                <a:r>
                  <a:rPr lang="en-US" sz="2000" dirty="0">
                    <a:solidFill>
                      <a:srgbClr val="003366"/>
                    </a:solidFill>
                  </a:rPr>
                  <a:t>a local quadrupole (either using particle hole symmetry </a:t>
                </a:r>
              </a:p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at density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or to second order in the drive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otherwise.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19200"/>
                <a:ext cx="7269041" cy="1015663"/>
              </a:xfrm>
              <a:prstGeom prst="rect">
                <a:avLst/>
              </a:prstGeom>
              <a:blipFill>
                <a:blip r:embed="rId2"/>
                <a:stretch>
                  <a:fillRect l="-923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667000" y="2971800"/>
            <a:ext cx="3442434" cy="914400"/>
            <a:chOff x="2286000" y="4648200"/>
            <a:chExt cx="3442434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452897" y="4852599"/>
                  <a:ext cx="3068532" cy="4682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)~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897" y="4852599"/>
                  <a:ext cx="3068532" cy="468205"/>
                </a:xfrm>
                <a:prstGeom prst="rect">
                  <a:avLst/>
                </a:prstGeom>
                <a:blipFill>
                  <a:blip r:embed="rId3"/>
                  <a:stretch>
                    <a:fillRect b="-194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ounded Rectangle 3"/>
            <p:cNvSpPr/>
            <p:nvPr/>
          </p:nvSpPr>
          <p:spPr>
            <a:xfrm>
              <a:off x="2286000" y="4648200"/>
              <a:ext cx="3442434" cy="9144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8506" y="4495800"/>
                <a:ext cx="45193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A50021"/>
                    </a:solidFill>
                  </a:rPr>
                  <a:t>q</a:t>
                </a:r>
                <a:r>
                  <a:rPr lang="en-US" sz="2000" dirty="0" smtClean="0">
                    <a:solidFill>
                      <a:srgbClr val="A50021"/>
                    </a:solidFill>
                  </a:rPr>
                  <a:t>uadrupole potential 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srgbClr val="A50021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dimensions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506" y="4495800"/>
                <a:ext cx="4519314" cy="400110"/>
              </a:xfrm>
              <a:prstGeom prst="rect">
                <a:avLst/>
              </a:prstGeom>
              <a:blipFill>
                <a:blip r:embed="rId4"/>
                <a:stretch>
                  <a:fillRect l="-1484" t="-7692" r="-54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5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55" y="433567"/>
            <a:ext cx="8076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dirty="0">
                <a:solidFill>
                  <a:srgbClr val="003366"/>
                </a:solidFill>
              </a:rPr>
              <a:t>Local pump in </a:t>
            </a:r>
            <a:r>
              <a:rPr lang="en-US" dirty="0" smtClean="0">
                <a:solidFill>
                  <a:srgbClr val="003366"/>
                </a:solidFill>
              </a:rPr>
              <a:t>an interacting </a:t>
            </a:r>
            <a:r>
              <a:rPr lang="en-US" dirty="0">
                <a:solidFill>
                  <a:srgbClr val="003366"/>
                </a:solidFill>
              </a:rPr>
              <a:t>fluid at arbitrary temperature </a:t>
            </a:r>
          </a:p>
          <a:p>
            <a:pPr algn="ctr" rtl="0"/>
            <a:r>
              <a:rPr lang="en-US" dirty="0">
                <a:solidFill>
                  <a:srgbClr val="C00000"/>
                </a:solidFill>
              </a:rPr>
              <a:t>Model B dynamics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6683" y="3168364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</a:rPr>
              <a:t>Model B dynamics</a:t>
            </a:r>
            <a:r>
              <a:rPr lang="en-US" sz="2000" dirty="0">
                <a:solidFill>
                  <a:srgbClr val="003366"/>
                </a:solidFill>
              </a:rPr>
              <a:t>: </a:t>
            </a:r>
            <a:r>
              <a:rPr lang="en-US" sz="2000" dirty="0" smtClean="0">
                <a:solidFill>
                  <a:srgbClr val="003366"/>
                </a:solidFill>
              </a:rPr>
              <a:t>conserving </a:t>
            </a:r>
            <a:r>
              <a:rPr lang="en-US" sz="2000" dirty="0">
                <a:solidFill>
                  <a:srgbClr val="003366"/>
                </a:solidFill>
              </a:rPr>
              <a:t>density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99081" y="3670267"/>
            <a:ext cx="4557915" cy="639727"/>
            <a:chOff x="1841987" y="2949815"/>
            <a:chExt cx="4557915" cy="639727"/>
          </a:xfrm>
        </p:grpSpPr>
        <p:sp>
          <p:nvSpPr>
            <p:cNvPr id="5" name="TextBox 4"/>
            <p:cNvSpPr txBox="1"/>
            <p:nvPr/>
          </p:nvSpPr>
          <p:spPr>
            <a:xfrm>
              <a:off x="1841987" y="3069624"/>
              <a:ext cx="25074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Chemical potential: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737587" y="2949815"/>
                  <a:ext cx="1662315" cy="6397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𝛿𝜙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587" y="2949815"/>
                  <a:ext cx="1662315" cy="6397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538775" y="4556390"/>
            <a:ext cx="3621259" cy="315294"/>
            <a:chOff x="3134555" y="4173601"/>
            <a:chExt cx="3621259" cy="315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134555" y="4181118"/>
                  <a:ext cx="14374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4555" y="4181118"/>
                  <a:ext cx="143744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4661" r="-1271"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181600" y="4173601"/>
                  <a:ext cx="157421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mobility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173601"/>
                  <a:ext cx="157421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703" r="-5019"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524000" y="1600066"/>
            <a:ext cx="5410200" cy="1330933"/>
            <a:chOff x="1644305" y="951811"/>
            <a:chExt cx="5410200" cy="1330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892775" y="1140255"/>
                  <a:ext cx="5035416" cy="9687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2775" y="1140255"/>
                  <a:ext cx="5035416" cy="9687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1644305" y="951811"/>
              <a:ext cx="5410200" cy="1330933"/>
            </a:xfrm>
            <a:prstGeom prst="round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57863" y="5789711"/>
                <a:ext cx="11000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-  noise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863" y="5789711"/>
                <a:ext cx="1100045" cy="307777"/>
              </a:xfrm>
              <a:prstGeom prst="rect">
                <a:avLst/>
              </a:prstGeom>
              <a:blipFill>
                <a:blip r:embed="rId8"/>
                <a:stretch>
                  <a:fillRect l="-11111" t="-24000" r="-12778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743200" y="5257800"/>
            <a:ext cx="2819400" cy="1371600"/>
            <a:chOff x="2743200" y="5257800"/>
            <a:chExt cx="2819400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2820" y="5359991"/>
                  <a:ext cx="2459648" cy="3540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820" y="5359991"/>
                  <a:ext cx="2459648" cy="354071"/>
                </a:xfrm>
                <a:prstGeom prst="rect">
                  <a:avLst/>
                </a:prstGeom>
                <a:blipFill>
                  <a:blip r:embed="rId9"/>
                  <a:stretch>
                    <a:fillRect l="-2730" t="-32759" r="-2481" b="-32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91233" y="5967975"/>
                  <a:ext cx="1175706" cy="5852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𝜕𝜙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233" y="5967975"/>
                  <a:ext cx="1175706" cy="5852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ounded Rectangle 15"/>
            <p:cNvSpPr/>
            <p:nvPr/>
          </p:nvSpPr>
          <p:spPr>
            <a:xfrm>
              <a:off x="2743200" y="5257800"/>
              <a:ext cx="2819400" cy="13716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43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1661"/>
            <a:ext cx="3086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Averaging over the noise: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1738337"/>
                <a:ext cx="3616375" cy="595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738337"/>
                <a:ext cx="3616375" cy="595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3314" y="3730847"/>
                <a:ext cx="49303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 is thus a potential of an electric  dipole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14" y="3730847"/>
                <a:ext cx="4930324" cy="307777"/>
              </a:xfrm>
              <a:prstGeom prst="rect">
                <a:avLst/>
              </a:prstGeom>
              <a:blipFill>
                <a:blip r:embed="rId3"/>
                <a:stretch>
                  <a:fillRect t="-23529" r="-2349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828800" y="978982"/>
            <a:ext cx="5085495" cy="354071"/>
            <a:chOff x="2514600" y="1568745"/>
            <a:chExt cx="5085495" cy="354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14600" y="1568745"/>
                  <a:ext cx="2388666" cy="3540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1568745"/>
                  <a:ext cx="2388666" cy="354071"/>
                </a:xfrm>
                <a:prstGeom prst="rect">
                  <a:avLst/>
                </a:prstGeom>
                <a:blipFill>
                  <a:blip r:embed="rId7"/>
                  <a:stretch>
                    <a:fillRect t="-34483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793831" y="1591891"/>
                  <a:ext cx="180626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3831" y="1591891"/>
                  <a:ext cx="1806264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1474562" y="2751692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In the steady state: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89162" y="2656730"/>
            <a:ext cx="2534658" cy="601735"/>
            <a:chOff x="3276600" y="3071125"/>
            <a:chExt cx="2534658" cy="601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33556" y="3135823"/>
                  <a:ext cx="2377702" cy="4606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3556" y="3135823"/>
                  <a:ext cx="2377702" cy="46063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3276600" y="3071125"/>
              <a:ext cx="2534658" cy="601735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5200" y="4393986"/>
            <a:ext cx="1905000" cy="914400"/>
            <a:chOff x="3276600" y="4648200"/>
            <a:chExt cx="1905000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33368" y="4749050"/>
                  <a:ext cx="1673342" cy="716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368" y="4749050"/>
                  <a:ext cx="1673342" cy="716735"/>
                </a:xfrm>
                <a:prstGeom prst="rect">
                  <a:avLst/>
                </a:prstGeom>
                <a:blipFill>
                  <a:blip r:embed="rId10"/>
                  <a:stretch>
                    <a:fillRect b="-8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3276600" y="4648200"/>
              <a:ext cx="1905000" cy="9144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99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537" y="34495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</a:rPr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current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4021" y="5328906"/>
                <a:ext cx="7241085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0"/>
                <a:r>
                  <a:rPr lang="en-US" sz="2000" dirty="0">
                    <a:solidFill>
                      <a:srgbClr val="003366"/>
                    </a:solidFill>
                  </a:rPr>
                  <a:t>The form of the current is thus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independent of the temperature</a:t>
                </a:r>
              </a:p>
              <a:p>
                <a:pPr algn="ctr" rtl="0"/>
                <a:r>
                  <a:rPr lang="en-US" sz="2000" dirty="0">
                    <a:solidFill>
                      <a:srgbClr val="003366"/>
                    </a:solidFill>
                  </a:rPr>
                  <a:t>and its amplitude  decays as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at large distance.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21" y="5328906"/>
                <a:ext cx="7241085" cy="713400"/>
              </a:xfrm>
              <a:prstGeom prst="rect">
                <a:avLst/>
              </a:prstGeom>
              <a:blipFill>
                <a:blip r:embed="rId2"/>
                <a:stretch>
                  <a:fillRect l="-505" t="-3419" r="-505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133600" y="2172313"/>
            <a:ext cx="4798727" cy="990600"/>
            <a:chOff x="1981200" y="2820888"/>
            <a:chExt cx="4798727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029204" y="2950735"/>
                  <a:ext cx="4750723" cy="7309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  <m: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204" y="2950735"/>
                  <a:ext cx="4750723" cy="7309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1981200" y="2820888"/>
              <a:ext cx="4798727" cy="9906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78908" y="3323701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d</a:t>
            </a:r>
            <a:r>
              <a:rPr lang="en-US" sz="2000" dirty="0" smtClean="0">
                <a:solidFill>
                  <a:srgbClr val="003366"/>
                </a:solidFill>
              </a:rPr>
              <a:t>ipolar electric field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341" y="967361"/>
            <a:ext cx="1926503" cy="9388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63220" y="4211403"/>
            <a:ext cx="2667000" cy="666197"/>
            <a:chOff x="3048000" y="4134403"/>
            <a:chExt cx="2667000" cy="666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178908" y="4300021"/>
                  <a:ext cx="2388666" cy="3540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sSup>
                          <m:sSup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908" y="4300021"/>
                  <a:ext cx="2388666" cy="354071"/>
                </a:xfrm>
                <a:prstGeom prst="rect">
                  <a:avLst/>
                </a:prstGeom>
                <a:blipFill>
                  <a:blip r:embed="rId6"/>
                  <a:stretch>
                    <a:fillRect t="-32759" b="-32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le 14"/>
            <p:cNvSpPr/>
            <p:nvPr/>
          </p:nvSpPr>
          <p:spPr>
            <a:xfrm>
              <a:off x="3048000" y="4134403"/>
              <a:ext cx="2667000" cy="666197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98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71800" y="941914"/>
                <a:ext cx="2347566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41914"/>
                <a:ext cx="2347566" cy="4606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572D902-AE2C-4A76-B122-77121D07F59B}"/>
              </a:ext>
            </a:extLst>
          </p:cNvPr>
          <p:cNvGrpSpPr/>
          <p:nvPr/>
        </p:nvGrpSpPr>
        <p:grpSpPr>
          <a:xfrm>
            <a:off x="716797" y="1719360"/>
            <a:ext cx="7710406" cy="1546120"/>
            <a:chOff x="287518" y="1698299"/>
            <a:chExt cx="7710406" cy="1546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79281" y="1759049"/>
                  <a:ext cx="7218643" cy="14246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It is instructive to note that this equation can be derived as </a:t>
                  </a:r>
                </a:p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the </a:t>
                  </a:r>
                  <a:r>
                    <a:rPr lang="en-US" sz="2000" dirty="0">
                      <a:solidFill>
                        <a:srgbClr val="C00000"/>
                      </a:solidFill>
                    </a:rPr>
                    <a:t>equilibrium</a:t>
                  </a:r>
                  <a:r>
                    <a:rPr lang="en-US" sz="2000" dirty="0">
                      <a:solidFill>
                        <a:srgbClr val="003366"/>
                      </a:solidFill>
                    </a:rPr>
                    <a:t> steady state of a model with  an </a:t>
                  </a:r>
                  <a:r>
                    <a:rPr lang="en-US" sz="2000" dirty="0">
                      <a:solidFill>
                        <a:srgbClr val="C00000"/>
                      </a:solidFill>
                    </a:rPr>
                    <a:t>ordering  field </a:t>
                  </a:r>
                  <a:endParaRPr lang="he-IL" sz="2000" dirty="0">
                    <a:solidFill>
                      <a:srgbClr val="C00000"/>
                    </a:solidFill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he-IL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281" y="1759049"/>
                  <a:ext cx="7218643" cy="1424621"/>
                </a:xfrm>
                <a:prstGeom prst="rect">
                  <a:avLst/>
                </a:prstGeom>
                <a:blipFill>
                  <a:blip r:embed="rId3"/>
                  <a:stretch>
                    <a:fillRect l="-845" t="-17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ounded Rectangle 3"/>
            <p:cNvSpPr/>
            <p:nvPr/>
          </p:nvSpPr>
          <p:spPr>
            <a:xfrm>
              <a:off x="287518" y="1698299"/>
              <a:ext cx="7710406" cy="154612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38400" y="457200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</a:rPr>
              <a:t>Steady state density profile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2241" y="3692096"/>
            <a:ext cx="6247759" cy="2283094"/>
            <a:chOff x="1296041" y="3790039"/>
            <a:chExt cx="6247759" cy="228309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9806D3-08AE-4D57-98B3-3FB420E6F444}"/>
                </a:ext>
              </a:extLst>
            </p:cNvPr>
            <p:cNvSpPr/>
            <p:nvPr/>
          </p:nvSpPr>
          <p:spPr>
            <a:xfrm>
              <a:off x="1752600" y="3790039"/>
              <a:ext cx="1905000" cy="1600200"/>
            </a:xfrm>
            <a:prstGeom prst="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7A91CA-EA47-442F-8ED1-D97BC9BA3FA7}"/>
                </a:ext>
              </a:extLst>
            </p:cNvPr>
            <p:cNvCxnSpPr/>
            <p:nvPr/>
          </p:nvCxnSpPr>
          <p:spPr>
            <a:xfrm>
              <a:off x="2591441" y="4628239"/>
              <a:ext cx="2286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F01831-BB5D-45B0-9EBD-2EE594239CF6}"/>
                </a:ext>
              </a:extLst>
            </p:cNvPr>
            <p:cNvSpPr/>
            <p:nvPr/>
          </p:nvSpPr>
          <p:spPr>
            <a:xfrm>
              <a:off x="5257800" y="3808939"/>
              <a:ext cx="1905000" cy="1600200"/>
            </a:xfrm>
            <a:prstGeom prst="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242AD0D-19B6-4AD4-82BC-34ED416FB182}"/>
                    </a:ext>
                  </a:extLst>
                </p:cNvPr>
                <p:cNvSpPr txBox="1"/>
                <p:nvPr/>
              </p:nvSpPr>
              <p:spPr>
                <a:xfrm>
                  <a:off x="5931986" y="4474350"/>
                  <a:ext cx="5566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242AD0D-19B6-4AD4-82BC-34ED416FB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1986" y="4474350"/>
                  <a:ext cx="55662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9890" r="-15385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D4C1321-79A0-4E16-BD3C-C108E6482B0B}"/>
                    </a:ext>
                  </a:extLst>
                </p:cNvPr>
                <p:cNvSpPr txBox="1"/>
                <p:nvPr/>
              </p:nvSpPr>
              <p:spPr>
                <a:xfrm>
                  <a:off x="1296041" y="5666643"/>
                  <a:ext cx="2878545" cy="3401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1400" dirty="0" err="1" smtClean="0">
                      <a:solidFill>
                        <a:srgbClr val="003366"/>
                      </a:solidFill>
                    </a:rPr>
                    <a:t>Nonequilibrium</a:t>
                  </a:r>
                  <a:r>
                    <a:rPr lang="en-US" sz="1400" dirty="0" smtClean="0">
                      <a:solidFill>
                        <a:srgbClr val="003366"/>
                      </a:solidFill>
                    </a:rPr>
                    <a:t> local </a:t>
                  </a:r>
                  <a:r>
                    <a:rPr lang="en-US" sz="1400" dirty="0">
                      <a:solidFill>
                        <a:srgbClr val="003366"/>
                      </a:solidFill>
                    </a:rPr>
                    <a:t>drive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p>
                        <m:sSupPr>
                          <m:ctrlP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endParaRPr lang="en-US" sz="14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D4C1321-79A0-4E16-BD3C-C108E6482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041" y="5666643"/>
                  <a:ext cx="2878545" cy="340158"/>
                </a:xfrm>
                <a:prstGeom prst="rect">
                  <a:avLst/>
                </a:prstGeom>
                <a:blipFill>
                  <a:blip r:embed="rId5"/>
                  <a:stretch>
                    <a:fillRect l="-636" t="-8929" b="-19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516786-B214-4685-B944-723E4C94F589}"/>
                    </a:ext>
                  </a:extLst>
                </p:cNvPr>
                <p:cNvSpPr txBox="1"/>
                <p:nvPr/>
              </p:nvSpPr>
              <p:spPr>
                <a:xfrm>
                  <a:off x="4741238" y="5600311"/>
                  <a:ext cx="2802562" cy="472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1400" dirty="0">
                      <a:solidFill>
                        <a:srgbClr val="003366"/>
                      </a:solidFill>
                    </a:rPr>
                    <a:t>Equilibrium  with a field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⋅ </m:t>
                          </m:r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4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516786-B214-4685-B944-723E4C94F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238" y="5600311"/>
                  <a:ext cx="2802562" cy="472822"/>
                </a:xfrm>
                <a:prstGeom prst="rect">
                  <a:avLst/>
                </a:prstGeom>
                <a:blipFill>
                  <a:blip r:embed="rId6"/>
                  <a:stretch>
                    <a:fillRect l="-652" r="-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82035" y="6038340"/>
                <a:ext cx="2256965" cy="625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035" y="6038340"/>
                <a:ext cx="2256965" cy="6255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3DEEBB6-BA61-474F-B3DE-494CB8F3892B}"/>
              </a:ext>
            </a:extLst>
          </p:cNvPr>
          <p:cNvGrpSpPr/>
          <p:nvPr/>
        </p:nvGrpSpPr>
        <p:grpSpPr>
          <a:xfrm>
            <a:off x="494660" y="2209800"/>
            <a:ext cx="8295808" cy="3200400"/>
            <a:chOff x="494660" y="2209800"/>
            <a:chExt cx="8295808" cy="3200400"/>
          </a:xfrm>
        </p:grpSpPr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21E269C9-2CF9-4C0F-9044-B1D8F9FC7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261" y="3535326"/>
              <a:ext cx="152400" cy="155944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46802253-CF65-4FBC-98B9-06CDC9685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728" y="2594363"/>
              <a:ext cx="152400" cy="155944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CBA75-B398-4425-ACB2-91A6DC1000B8}"/>
                </a:ext>
              </a:extLst>
            </p:cNvPr>
            <p:cNvSpPr txBox="1"/>
            <p:nvPr/>
          </p:nvSpPr>
          <p:spPr>
            <a:xfrm>
              <a:off x="909528" y="2443716"/>
              <a:ext cx="7880940" cy="2613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One can use whatever is known on equilibrium steady state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to study the locally driven system.</a:t>
              </a:r>
            </a:p>
            <a:p>
              <a:pPr algn="l" rtl="0"/>
              <a:endParaRPr lang="en-US" sz="2000" dirty="0">
                <a:solidFill>
                  <a:srgbClr val="003366"/>
                </a:solidFill>
              </a:endParaRPr>
            </a:p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G</a:t>
              </a:r>
              <a:r>
                <a:rPr lang="en-US" sz="2000" dirty="0">
                  <a:solidFill>
                    <a:srgbClr val="003366"/>
                  </a:solidFill>
                </a:rPr>
                <a:t>r</a:t>
              </a:r>
              <a:r>
                <a:rPr lang="en-US" sz="2000" dirty="0" smtClean="0">
                  <a:solidFill>
                    <a:srgbClr val="003366"/>
                  </a:solidFill>
                </a:rPr>
                <a:t>eat </a:t>
              </a:r>
              <a:r>
                <a:rPr lang="en-US" sz="2000" dirty="0">
                  <a:solidFill>
                    <a:srgbClr val="003366"/>
                  </a:solidFill>
                </a:rPr>
                <a:t>numerical advantage since in equilibrium the steady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state is independent of the dynamics, and more efficient dynamics 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e.g. cluster Wolff algorithm may be </a:t>
              </a:r>
              <a:r>
                <a:rPr lang="en-US" sz="2000" dirty="0" smtClean="0">
                  <a:solidFill>
                    <a:srgbClr val="003366"/>
                  </a:solidFill>
                </a:rPr>
                <a:t>applied for its analysis.</a:t>
              </a:r>
              <a:endParaRPr lang="en-US" sz="2000" dirty="0">
                <a:solidFill>
                  <a:srgbClr val="003366"/>
                </a:solidFill>
              </a:endParaRPr>
            </a:p>
            <a:p>
              <a:pPr algn="l" rtl="0"/>
              <a:endParaRPr lang="en-US" sz="2000" dirty="0">
                <a:solidFill>
                  <a:srgbClr val="003366"/>
                </a:solidFill>
              </a:endParaRP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This is particularly useful at criticality where local dynamics is slow.</a:t>
              </a:r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3F9BD84C-FFD4-4467-9977-D3707EC2AFB4}"/>
                </a:ext>
              </a:extLst>
            </p:cNvPr>
            <p:cNvSpPr/>
            <p:nvPr/>
          </p:nvSpPr>
          <p:spPr>
            <a:xfrm>
              <a:off x="494660" y="2209800"/>
              <a:ext cx="8115939" cy="3200400"/>
            </a:xfrm>
            <a:prstGeom prst="round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0612E67D-2CAA-462E-B1AD-F7FBB8475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261" y="4704907"/>
              <a:ext cx="152400" cy="155944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9D0F3B-046D-46A8-B434-ABDAE688D3B9}"/>
              </a:ext>
            </a:extLst>
          </p:cNvPr>
          <p:cNvSpPr txBox="1"/>
          <p:nvPr/>
        </p:nvSpPr>
        <p:spPr>
          <a:xfrm>
            <a:off x="1828800" y="1219200"/>
            <a:ext cx="555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This representation </a:t>
            </a:r>
            <a:r>
              <a:rPr lang="en-US" sz="2000" dirty="0" smtClean="0">
                <a:solidFill>
                  <a:srgbClr val="003366"/>
                </a:solidFill>
              </a:rPr>
              <a:t>has tremendous advantage</a:t>
            </a:r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7A72BE-46E5-426F-8BEC-FC315A3B340C}"/>
              </a:ext>
            </a:extLst>
          </p:cNvPr>
          <p:cNvSpPr txBox="1"/>
          <p:nvPr/>
        </p:nvSpPr>
        <p:spPr>
          <a:xfrm>
            <a:off x="1023592" y="685800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>
                <a:solidFill>
                  <a:srgbClr val="003366"/>
                </a:solidFill>
              </a:rPr>
              <a:t>The equivalence between the two problems can be seen as follows: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9A43A-D7F9-4724-A182-9A83756333E0}"/>
              </a:ext>
            </a:extLst>
          </p:cNvPr>
          <p:cNvSpPr txBox="1"/>
          <p:nvPr/>
        </p:nvSpPr>
        <p:spPr>
          <a:xfrm>
            <a:off x="1752600" y="490706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>
                <a:solidFill>
                  <a:srgbClr val="003366"/>
                </a:solidFill>
              </a:rPr>
              <a:t>Thus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DBA5C-1236-4C77-8D2A-5B948736BAFA}"/>
              </a:ext>
            </a:extLst>
          </p:cNvPr>
          <p:cNvSpPr txBox="1"/>
          <p:nvPr/>
        </p:nvSpPr>
        <p:spPr>
          <a:xfrm>
            <a:off x="1298575" y="585776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>
                <a:solidFill>
                  <a:srgbClr val="003366"/>
                </a:solidFill>
              </a:rPr>
              <a:t>Resulting in: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54137" y="1400008"/>
            <a:ext cx="4648200" cy="1304075"/>
            <a:chOff x="2209800" y="1424922"/>
            <a:chExt cx="4648200" cy="1304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B320C64-E9FC-4768-B6A4-8610A0910F86}"/>
                    </a:ext>
                  </a:extLst>
                </p:cNvPr>
                <p:cNvSpPr txBox="1"/>
                <p:nvPr/>
              </p:nvSpPr>
              <p:spPr>
                <a:xfrm>
                  <a:off x="3200400" y="1557373"/>
                  <a:ext cx="2347566" cy="4606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B320C64-E9FC-4768-B6A4-8610A0910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1557373"/>
                  <a:ext cx="2347566" cy="4606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620024" y="2206823"/>
                  <a:ext cx="362753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024" y="2206823"/>
                  <a:ext cx="362753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3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2209800" y="1424922"/>
              <a:ext cx="4648200" cy="1304075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25384" y="5684065"/>
            <a:ext cx="2192377" cy="792935"/>
            <a:chOff x="3225384" y="5684065"/>
            <a:chExt cx="2192377" cy="792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6A024E-1679-4B81-9F7F-1B9C80C09086}"/>
                    </a:ext>
                  </a:extLst>
                </p:cNvPr>
                <p:cNvSpPr txBox="1"/>
                <p:nvPr/>
              </p:nvSpPr>
              <p:spPr>
                <a:xfrm>
                  <a:off x="3314554" y="5684065"/>
                  <a:ext cx="1715598" cy="716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6A024E-1679-4B81-9F7F-1B9C80C09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554" y="5684065"/>
                  <a:ext cx="1715598" cy="7167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3225384" y="5684065"/>
              <a:ext cx="2192377" cy="792935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96713" y="3087921"/>
            <a:ext cx="3657600" cy="1391349"/>
            <a:chOff x="2596712" y="3202928"/>
            <a:chExt cx="3657600" cy="1391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BB6489F-3346-4533-81ED-0484B60591AF}"/>
                    </a:ext>
                  </a:extLst>
                </p:cNvPr>
                <p:cNvSpPr txBox="1"/>
                <p:nvPr/>
              </p:nvSpPr>
              <p:spPr>
                <a:xfrm>
                  <a:off x="3092980" y="3675401"/>
                  <a:ext cx="2126095" cy="446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000" dirty="0" smtClean="0">
                      <a:solidFill>
                        <a:srgbClr val="003366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p>
                        <m:sSupPr>
                          <m:ctrlP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BB6489F-3346-4533-81ED-0484B60591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980" y="3675401"/>
                  <a:ext cx="2126095" cy="446404"/>
                </a:xfrm>
                <a:prstGeom prst="rect">
                  <a:avLst/>
                </a:prstGeom>
                <a:blipFill>
                  <a:blip r:embed="rId8"/>
                  <a:stretch>
                    <a:fillRect t="-16438" r="-14327" b="-150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CE6C2FA-4ACC-42EB-B489-1AE6981B56EC}"/>
                    </a:ext>
                  </a:extLst>
                </p:cNvPr>
                <p:cNvSpPr txBox="1"/>
                <p:nvPr/>
              </p:nvSpPr>
              <p:spPr>
                <a:xfrm>
                  <a:off x="2819079" y="4158685"/>
                  <a:ext cx="321286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>
                      <a:solidFill>
                        <a:srgbClr val="003366"/>
                      </a:solidFill>
                    </a:rPr>
                    <a:t>- scalar field   and  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CE6C2FA-4ACC-42EB-B489-1AE6981B5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079" y="4158685"/>
                  <a:ext cx="3212867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846" t="-33333" r="-2277" b="-50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752819" y="3256851"/>
              <a:ext cx="3050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A50021"/>
                  </a:solidFill>
                </a:rPr>
                <a:t>Helmholtz decomposition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96712" y="3202928"/>
              <a:ext cx="3657600" cy="1391349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5803655" y="5105400"/>
            <a:ext cx="450658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00800" y="4982289"/>
                <a:ext cx="22702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srgbClr val="003366"/>
                    </a:solidFill>
                  </a:rPr>
                  <a:t> is a dipolar potential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982289"/>
                <a:ext cx="2270237" cy="246221"/>
              </a:xfrm>
              <a:prstGeom prst="rect">
                <a:avLst/>
              </a:prstGeom>
              <a:blipFill>
                <a:blip r:embed="rId10"/>
                <a:stretch>
                  <a:fillRect l="-3226" t="-24390" r="-2957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95600" y="4823324"/>
                <a:ext cx="2660728" cy="5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e-IL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823324"/>
                <a:ext cx="2660728" cy="5529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0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661" y="457200"/>
            <a:ext cx="3772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Thus the steady-state equation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057400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can be written as: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69283" y="1129723"/>
            <a:ext cx="2514600" cy="625954"/>
            <a:chOff x="3269283" y="1129723"/>
            <a:chExt cx="2514600" cy="6259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352800" y="1212381"/>
                  <a:ext cx="2347566" cy="4606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1212381"/>
                  <a:ext cx="2347566" cy="4606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3269283" y="1129723"/>
              <a:ext cx="2514600" cy="625954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53838" y="2667000"/>
            <a:ext cx="6477000" cy="920313"/>
            <a:chOff x="1553838" y="2667000"/>
            <a:chExt cx="6477000" cy="920313"/>
          </a:xfrm>
        </p:grpSpPr>
        <p:sp>
          <p:nvSpPr>
            <p:cNvPr id="6" name="TextBox 5"/>
            <p:cNvSpPr txBox="1"/>
            <p:nvPr/>
          </p:nvSpPr>
          <p:spPr>
            <a:xfrm>
              <a:off x="4294661" y="3003322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with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96000" y="2737287"/>
                  <a:ext cx="1715598" cy="716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737287"/>
                  <a:ext cx="1715598" cy="7167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706238" y="3049488"/>
                  <a:ext cx="236590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6238" y="3049488"/>
                  <a:ext cx="236590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804" r="-1546" b="-2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1553838" y="2667000"/>
              <a:ext cx="6477000" cy="920313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0600" y="4038600"/>
            <a:ext cx="6904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This is the steady state equation of a system at equilibrium 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with free energy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89190" y="5334000"/>
            <a:ext cx="3048000" cy="807337"/>
            <a:chOff x="2895600" y="4874825"/>
            <a:chExt cx="3048000" cy="807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042924" y="4874825"/>
                  <a:ext cx="2799805" cy="8073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924" y="4874825"/>
                  <a:ext cx="2799805" cy="8073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ounded Rectangle 15"/>
            <p:cNvSpPr/>
            <p:nvPr/>
          </p:nvSpPr>
          <p:spPr>
            <a:xfrm>
              <a:off x="2895600" y="4874825"/>
              <a:ext cx="3048000" cy="687775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57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0200" y="1371600"/>
                <a:ext cx="62152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colloidal gas locally pumped by an optical tweezer</a:t>
                </a:r>
              </a:p>
              <a:p>
                <a:pPr algn="l" rtl="0"/>
                <a:r>
                  <a:rPr lang="en-US" sz="1600" dirty="0">
                    <a:solidFill>
                      <a:srgbClr val="003366"/>
                    </a:solidFill>
                  </a:rPr>
                  <a:t>e.g. Roichman et al PRE 90, 042302 (2014)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371600"/>
                <a:ext cx="6215291" cy="646331"/>
              </a:xfrm>
              <a:prstGeom prst="rect">
                <a:avLst/>
              </a:prstGeom>
              <a:blipFill>
                <a:blip r:embed="rId2"/>
                <a:stretch>
                  <a:fillRect l="-589" t="-377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349878" y="762000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Possible realizations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486400"/>
            <a:ext cx="6024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Active systems where asymmetric objects placed in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the fluid act as local pumps.</a:t>
            </a:r>
          </a:p>
          <a:p>
            <a:pPr algn="l" rtl="0"/>
            <a:r>
              <a:rPr lang="en-US" sz="1600" dirty="0">
                <a:solidFill>
                  <a:srgbClr val="003366"/>
                </a:solidFill>
              </a:rPr>
              <a:t>Granek, </a:t>
            </a:r>
            <a:r>
              <a:rPr lang="en-US" sz="1600" dirty="0" err="1">
                <a:solidFill>
                  <a:srgbClr val="003366"/>
                </a:solidFill>
              </a:rPr>
              <a:t>Baek</a:t>
            </a:r>
            <a:r>
              <a:rPr lang="en-US" sz="1600" dirty="0">
                <a:solidFill>
                  <a:srgbClr val="003366"/>
                </a:solidFill>
              </a:rPr>
              <a:t>, Kafri, Solon JSTAT 063211 (2020)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14600"/>
            <a:ext cx="5014395" cy="1539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4242865"/>
            <a:ext cx="3659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3366"/>
                </a:solidFill>
              </a:rPr>
              <a:t>From </a:t>
            </a:r>
            <a:r>
              <a:rPr lang="en-US" sz="1400" dirty="0" err="1" smtClean="0">
                <a:solidFill>
                  <a:srgbClr val="003366"/>
                </a:solidFill>
              </a:rPr>
              <a:t>Tamir</a:t>
            </a:r>
            <a:r>
              <a:rPr lang="en-US" sz="1400" dirty="0" smtClean="0">
                <a:solidFill>
                  <a:srgbClr val="003366"/>
                </a:solidFill>
              </a:rPr>
              <a:t> </a:t>
            </a:r>
            <a:r>
              <a:rPr lang="en-US" sz="1400" dirty="0" err="1" smtClean="0">
                <a:solidFill>
                  <a:srgbClr val="003366"/>
                </a:solidFill>
              </a:rPr>
              <a:t>Admon</a:t>
            </a:r>
            <a:r>
              <a:rPr lang="en-US" sz="1400" dirty="0" smtClean="0">
                <a:solidFill>
                  <a:srgbClr val="003366"/>
                </a:solidFill>
              </a:rPr>
              <a:t>, PhD thesis (TAU 2020) 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1219200" y="55626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1219200" y="14478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00" y="1752600"/>
                <a:ext cx="2978444" cy="649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𝛿𝜙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752600"/>
                <a:ext cx="2978444" cy="6491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158943" y="474879"/>
            <a:ext cx="3048000" cy="807337"/>
            <a:chOff x="2895600" y="4874825"/>
            <a:chExt cx="3048000" cy="807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2924" y="4874825"/>
                  <a:ext cx="2799805" cy="8073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924" y="4874825"/>
                  <a:ext cx="2799805" cy="8073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2895600" y="4874825"/>
              <a:ext cx="3048000" cy="687775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9200" y="5486400"/>
            <a:ext cx="6449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The steady state is independent of the dynamics.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One can thus apply faster non-conserving dynamics or </a:t>
            </a:r>
          </a:p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cluster algorithms to study 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19638" y="2552030"/>
                <a:ext cx="10007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𝛻𝜇</m:t>
                      </m:r>
                    </m:oMath>
                  </m:oMathPara>
                </a14:m>
                <a:endParaRPr lang="en-US" sz="2000" dirty="0" smtClean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38" y="2552030"/>
                <a:ext cx="1000723" cy="307777"/>
              </a:xfrm>
              <a:prstGeom prst="rect">
                <a:avLst/>
              </a:prstGeom>
              <a:blipFill>
                <a:blip r:embed="rId4"/>
                <a:stretch>
                  <a:fillRect l="-7273" r="-6667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562277" y="3293423"/>
            <a:ext cx="3037290" cy="1538548"/>
            <a:chOff x="2833941" y="3129654"/>
            <a:chExt cx="3037290" cy="1538548"/>
          </a:xfrm>
        </p:grpSpPr>
        <p:sp>
          <p:nvSpPr>
            <p:cNvPr id="12" name="Rounded Rectangle 11"/>
            <p:cNvSpPr/>
            <p:nvPr/>
          </p:nvSpPr>
          <p:spPr>
            <a:xfrm>
              <a:off x="2833941" y="3129654"/>
              <a:ext cx="3037290" cy="1538548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58943" y="3129654"/>
              <a:ext cx="2602315" cy="1533485"/>
              <a:chOff x="3203475" y="3498040"/>
              <a:chExt cx="2602315" cy="15334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203475" y="3885404"/>
                    <a:ext cx="2602315" cy="5432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 rtl="0"/>
                    <a:r>
                      <a:rPr lang="en-US" sz="2000" dirty="0" smtClean="0">
                        <a:solidFill>
                          <a:srgbClr val="003366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000" dirty="0" smtClean="0">
                        <a:solidFill>
                          <a:srgbClr val="003366"/>
                        </a:solidFill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3475" y="3885404"/>
                    <a:ext cx="2602315" cy="54322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/>
              <p:cNvSpPr txBox="1"/>
              <p:nvPr/>
            </p:nvSpPr>
            <p:spPr>
              <a:xfrm>
                <a:off x="3362220" y="3498040"/>
                <a:ext cx="2069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In the steady state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313056" y="4512152"/>
                    <a:ext cx="2383152" cy="5193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𝛿𝜙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6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6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3056" y="4512152"/>
                    <a:ext cx="2383152" cy="51937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/>
          <p:cNvGrpSpPr/>
          <p:nvPr/>
        </p:nvGrpSpPr>
        <p:grpSpPr>
          <a:xfrm>
            <a:off x="5191677" y="3800563"/>
            <a:ext cx="2511360" cy="437302"/>
            <a:chOff x="5191677" y="3800563"/>
            <a:chExt cx="2511360" cy="437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61040" y="3865326"/>
                  <a:ext cx="236590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040" y="3865326"/>
                  <a:ext cx="2365904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546" r="-1804" b="-2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le 16"/>
            <p:cNvSpPr/>
            <p:nvPr/>
          </p:nvSpPr>
          <p:spPr>
            <a:xfrm>
              <a:off x="5191677" y="3800563"/>
              <a:ext cx="2511360" cy="437302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77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1828800"/>
            <a:ext cx="6247759" cy="2283094"/>
            <a:chOff x="1296041" y="3790039"/>
            <a:chExt cx="6247759" cy="22830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9806D3-08AE-4D57-98B3-3FB420E6F444}"/>
                </a:ext>
              </a:extLst>
            </p:cNvPr>
            <p:cNvSpPr/>
            <p:nvPr/>
          </p:nvSpPr>
          <p:spPr>
            <a:xfrm>
              <a:off x="1752600" y="3790039"/>
              <a:ext cx="1905000" cy="1600200"/>
            </a:xfrm>
            <a:prstGeom prst="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C7A91CA-EA47-442F-8ED1-D97BC9BA3FA7}"/>
                </a:ext>
              </a:extLst>
            </p:cNvPr>
            <p:cNvCxnSpPr/>
            <p:nvPr/>
          </p:nvCxnSpPr>
          <p:spPr>
            <a:xfrm>
              <a:off x="2591441" y="4628239"/>
              <a:ext cx="2286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F01831-BB5D-45B0-9EBD-2EE594239CF6}"/>
                </a:ext>
              </a:extLst>
            </p:cNvPr>
            <p:cNvSpPr/>
            <p:nvPr/>
          </p:nvSpPr>
          <p:spPr>
            <a:xfrm>
              <a:off x="5257800" y="3808939"/>
              <a:ext cx="1905000" cy="1600200"/>
            </a:xfrm>
            <a:prstGeom prst="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242AD0D-19B6-4AD4-82BC-34ED416FB182}"/>
                    </a:ext>
                  </a:extLst>
                </p:cNvPr>
                <p:cNvSpPr txBox="1"/>
                <p:nvPr/>
              </p:nvSpPr>
              <p:spPr>
                <a:xfrm>
                  <a:off x="5931986" y="4455150"/>
                  <a:ext cx="5566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242AD0D-19B6-4AD4-82BC-34ED416FB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1986" y="4455150"/>
                  <a:ext cx="556627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9783" r="-14130" b="-372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D4C1321-79A0-4E16-BD3C-C108E6482B0B}"/>
                    </a:ext>
                  </a:extLst>
                </p:cNvPr>
                <p:cNvSpPr txBox="1"/>
                <p:nvPr/>
              </p:nvSpPr>
              <p:spPr>
                <a:xfrm>
                  <a:off x="1296041" y="5666643"/>
                  <a:ext cx="2878545" cy="3401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1400" dirty="0" err="1" smtClean="0">
                      <a:solidFill>
                        <a:srgbClr val="003366"/>
                      </a:solidFill>
                    </a:rPr>
                    <a:t>Nonequilibrium</a:t>
                  </a:r>
                  <a:r>
                    <a:rPr lang="en-US" sz="1400" dirty="0" smtClean="0">
                      <a:solidFill>
                        <a:srgbClr val="003366"/>
                      </a:solidFill>
                    </a:rPr>
                    <a:t> local </a:t>
                  </a:r>
                  <a:r>
                    <a:rPr lang="en-US" sz="1400" dirty="0">
                      <a:solidFill>
                        <a:srgbClr val="003366"/>
                      </a:solidFill>
                    </a:rPr>
                    <a:t>drive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p>
                        <m:sSupPr>
                          <m:ctrlP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endParaRPr lang="en-US" sz="14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D4C1321-79A0-4E16-BD3C-C108E6482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041" y="5666643"/>
                  <a:ext cx="2878545" cy="340158"/>
                </a:xfrm>
                <a:prstGeom prst="rect">
                  <a:avLst/>
                </a:prstGeom>
                <a:blipFill>
                  <a:blip r:embed="rId5"/>
                  <a:stretch>
                    <a:fillRect l="-636" t="-8929" b="-19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4516786-B214-4685-B944-723E4C94F589}"/>
                    </a:ext>
                  </a:extLst>
                </p:cNvPr>
                <p:cNvSpPr txBox="1"/>
                <p:nvPr/>
              </p:nvSpPr>
              <p:spPr>
                <a:xfrm>
                  <a:off x="4741238" y="5600311"/>
                  <a:ext cx="2802562" cy="472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1400" dirty="0">
                      <a:solidFill>
                        <a:srgbClr val="003366"/>
                      </a:solidFill>
                    </a:rPr>
                    <a:t>Equilibrium  with a field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sz="14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⋅ </m:t>
                          </m:r>
                          <m:acc>
                            <m:accPr>
                              <m:chr m:val="⃗"/>
                              <m:ctrlP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14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516786-B214-4685-B944-723E4C94F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238" y="5600311"/>
                  <a:ext cx="2802562" cy="472822"/>
                </a:xfrm>
                <a:prstGeom prst="rect">
                  <a:avLst/>
                </a:prstGeom>
                <a:blipFill>
                  <a:blip r:embed="rId6"/>
                  <a:stretch>
                    <a:fillRect l="-652" r="-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82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6371" y="547600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Steady state profile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3276600"/>
                <a:ext cx="34882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C00000"/>
                    </a:solidFill>
                  </a:rPr>
                  <a:t>Paramagnetic phase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276600"/>
                <a:ext cx="3488263" cy="400110"/>
              </a:xfrm>
              <a:prstGeom prst="rect">
                <a:avLst/>
              </a:prstGeom>
              <a:blipFill>
                <a:blip r:embed="rId4"/>
                <a:stretch>
                  <a:fillRect l="-1923" t="-7692" r="-87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868840"/>
                <a:ext cx="43972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terms may be neglected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868840"/>
                <a:ext cx="4397229" cy="400110"/>
              </a:xfrm>
              <a:prstGeom prst="rect">
                <a:avLst/>
              </a:prstGeom>
              <a:blipFill>
                <a:blip r:embed="rId5"/>
                <a:stretch>
                  <a:fillRect l="-1526" t="-7692" r="-555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52600" y="6018573"/>
            <a:ext cx="5594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dipolar potential as found for the hard core gas.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36371" y="4648200"/>
            <a:ext cx="2448106" cy="914400"/>
            <a:chOff x="3036371" y="4648200"/>
            <a:chExt cx="2448106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235945" y="4758857"/>
                  <a:ext cx="2048959" cy="716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945" y="4758857"/>
                  <a:ext cx="2048959" cy="7167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3036371" y="4648200"/>
              <a:ext cx="2448106" cy="9144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33600" y="1260379"/>
            <a:ext cx="4495800" cy="1600200"/>
            <a:chOff x="2133600" y="1151038"/>
            <a:chExt cx="44958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86000" y="1346462"/>
                  <a:ext cx="410125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1346462"/>
                  <a:ext cx="4101251" cy="307777"/>
                </a:xfrm>
                <a:prstGeom prst="rect">
                  <a:avLst/>
                </a:prstGeom>
                <a:blipFill>
                  <a:blip r:embed="rId7"/>
                  <a:stretch>
                    <a:fillRect r="-892" b="-3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126218" y="1843980"/>
                  <a:ext cx="2268412" cy="809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6218" y="1843980"/>
                  <a:ext cx="2268412" cy="8090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2133600" y="1151038"/>
              <a:ext cx="4495800" cy="16002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2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86622" y="4480013"/>
                <a:ext cx="9343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622" y="4480013"/>
                <a:ext cx="934358" cy="307777"/>
              </a:xfrm>
              <a:prstGeom prst="rect">
                <a:avLst/>
              </a:prstGeom>
              <a:blipFill>
                <a:blip r:embed="rId2"/>
                <a:stretch>
                  <a:fillRect l="-588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6513" y="4915919"/>
                <a:ext cx="7945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513" y="4915919"/>
                <a:ext cx="794576" cy="307777"/>
              </a:xfrm>
              <a:prstGeom prst="rect">
                <a:avLst/>
              </a:prstGeom>
              <a:blipFill>
                <a:blip r:embed="rId3"/>
                <a:stretch>
                  <a:fillRect l="-3077" r="-1076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2445030" cy="28754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638800" y="1676400"/>
            <a:ext cx="2057400" cy="2057400"/>
            <a:chOff x="5638800" y="1676400"/>
            <a:chExt cx="2057400" cy="2057400"/>
          </a:xfrm>
        </p:grpSpPr>
        <p:sp>
          <p:nvSpPr>
            <p:cNvPr id="6" name="Rectangle 5"/>
            <p:cNvSpPr/>
            <p:nvPr/>
          </p:nvSpPr>
          <p:spPr>
            <a:xfrm>
              <a:off x="5638800" y="1676400"/>
              <a:ext cx="2057400" cy="205740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48400" y="2247900"/>
              <a:ext cx="914400" cy="914400"/>
            </a:xfrm>
            <a:prstGeom prst="ellipse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619407" y="2743200"/>
              <a:ext cx="2286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24200" y="5486400"/>
                <a:ext cx="27376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512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86400"/>
                <a:ext cx="2737673" cy="307777"/>
              </a:xfrm>
              <a:prstGeom prst="rect">
                <a:avLst/>
              </a:prstGeom>
              <a:blipFill>
                <a:blip r:embed="rId5"/>
                <a:stretch>
                  <a:fillRect l="-1559" r="-11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831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09900" y="618721"/>
                <a:ext cx="25047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C00000"/>
                    </a:solidFill>
                  </a:rPr>
                  <a:t>At criticality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618721"/>
                <a:ext cx="2504725" cy="400110"/>
              </a:xfrm>
              <a:prstGeom prst="rect">
                <a:avLst/>
              </a:prstGeom>
              <a:blipFill>
                <a:blip r:embed="rId2"/>
                <a:stretch>
                  <a:fillRect l="-267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451656" y="1361731"/>
            <a:ext cx="5621212" cy="737381"/>
            <a:chOff x="1981200" y="1706137"/>
            <a:chExt cx="5621212" cy="7373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334000" y="1706137"/>
                  <a:ext cx="2268412" cy="7373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706137"/>
                  <a:ext cx="2268412" cy="7373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1981200" y="1757718"/>
              <a:ext cx="2057400" cy="685800"/>
              <a:chOff x="2286000" y="1371600"/>
              <a:chExt cx="2057400" cy="685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2438222" y="1439809"/>
                    <a:ext cx="1829155" cy="50840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8222" y="1439809"/>
                    <a:ext cx="1829155" cy="5084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ounded Rectangle 11"/>
              <p:cNvSpPr/>
              <p:nvPr/>
            </p:nvSpPr>
            <p:spPr>
              <a:xfrm>
                <a:off x="2286000" y="1371600"/>
                <a:ext cx="2057400" cy="685800"/>
              </a:xfrm>
              <a:prstGeom prst="roundRect">
                <a:avLst/>
              </a:prstGeom>
              <a:noFill/>
              <a:ln w="28575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86000" y="6088874"/>
                <a:ext cx="4886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 smtClean="0">
                    <a:solidFill>
                      <a:srgbClr val="003366"/>
                    </a:solidFill>
                  </a:rPr>
                  <a:t>There are two regimes: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and 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088874"/>
                <a:ext cx="4886722" cy="400110"/>
              </a:xfrm>
              <a:prstGeom prst="rect">
                <a:avLst/>
              </a:prstGeom>
              <a:blipFill>
                <a:blip r:embed="rId9"/>
                <a:stretch>
                  <a:fillRect l="-124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2666453"/>
                <a:ext cx="4696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1800" dirty="0" smtClean="0">
                    <a:solidFill>
                      <a:srgbClr val="003366"/>
                    </a:solidFill>
                  </a:rPr>
                  <a:t>The field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3366"/>
                    </a:solidFill>
                  </a:rPr>
                  <a:t> takes the system off criticality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6453"/>
                <a:ext cx="4696414" cy="369332"/>
              </a:xfrm>
              <a:prstGeom prst="rect">
                <a:avLst/>
              </a:prstGeom>
              <a:blipFill>
                <a:blip r:embed="rId10"/>
                <a:stretch>
                  <a:fillRect l="-1169" t="-8197" r="-1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459400" y="3533626"/>
            <a:ext cx="4305300" cy="2286000"/>
            <a:chOff x="2459400" y="3533626"/>
            <a:chExt cx="4305300" cy="2286000"/>
          </a:xfrm>
        </p:grpSpPr>
        <p:grpSp>
          <p:nvGrpSpPr>
            <p:cNvPr id="30" name="Group 29"/>
            <p:cNvGrpSpPr/>
            <p:nvPr/>
          </p:nvGrpSpPr>
          <p:grpSpPr>
            <a:xfrm>
              <a:off x="2558142" y="3876526"/>
              <a:ext cx="4038600" cy="1894113"/>
              <a:chOff x="3352800" y="3657600"/>
              <a:chExt cx="4038600" cy="189411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990625" y="5257800"/>
                <a:ext cx="340077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001511" y="3657600"/>
                <a:ext cx="0" cy="1600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19"/>
              <p:cNvSpPr/>
              <p:nvPr/>
            </p:nvSpPr>
            <p:spPr>
              <a:xfrm>
                <a:off x="4296229" y="3788229"/>
                <a:ext cx="2692400" cy="1306285"/>
              </a:xfrm>
              <a:custGeom>
                <a:avLst/>
                <a:gdLst>
                  <a:gd name="connsiteX0" fmla="*/ 0 w 2692400"/>
                  <a:gd name="connsiteY0" fmla="*/ 0 h 1306285"/>
                  <a:gd name="connsiteX1" fmla="*/ 362857 w 2692400"/>
                  <a:gd name="connsiteY1" fmla="*/ 486228 h 1306285"/>
                  <a:gd name="connsiteX2" fmla="*/ 1182914 w 2692400"/>
                  <a:gd name="connsiteY2" fmla="*/ 986971 h 1306285"/>
                  <a:gd name="connsiteX3" fmla="*/ 2692400 w 2692400"/>
                  <a:gd name="connsiteY3" fmla="*/ 1306285 h 13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2400" h="1306285">
                    <a:moveTo>
                      <a:pt x="0" y="0"/>
                    </a:moveTo>
                    <a:cubicBezTo>
                      <a:pt x="82852" y="160866"/>
                      <a:pt x="165705" y="321733"/>
                      <a:pt x="362857" y="486228"/>
                    </a:cubicBezTo>
                    <a:cubicBezTo>
                      <a:pt x="560009" y="650723"/>
                      <a:pt x="794657" y="850295"/>
                      <a:pt x="1182914" y="986971"/>
                    </a:cubicBezTo>
                    <a:cubicBezTo>
                      <a:pt x="1571171" y="1123647"/>
                      <a:pt x="2131785" y="1214966"/>
                      <a:pt x="2692400" y="1306285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5691012" y="5181600"/>
                <a:ext cx="0" cy="76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352800" y="3671667"/>
                    <a:ext cx="55662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2800" y="3671667"/>
                    <a:ext cx="556627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890" r="-15385" b="-37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592010" y="5243936"/>
                    <a:ext cx="19800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2010" y="5243936"/>
                    <a:ext cx="198003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5625" r="-12500" b="-19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/>
              <p:nvPr/>
            </p:nvCxnSpPr>
            <p:spPr>
              <a:xfrm>
                <a:off x="5324123" y="4572000"/>
                <a:ext cx="73377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467972" y="4140982"/>
                    <a:ext cx="54303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7972" y="4140982"/>
                    <a:ext cx="543034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5730" r="-15730" b="-37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Rounded Rectangle 30"/>
            <p:cNvSpPr/>
            <p:nvPr/>
          </p:nvSpPr>
          <p:spPr>
            <a:xfrm>
              <a:off x="2459400" y="3533626"/>
              <a:ext cx="4305300" cy="22860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41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015959"/>
                <a:ext cx="63434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is basically constant on a length scale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around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15959"/>
                <a:ext cx="6343403" cy="400110"/>
              </a:xfrm>
              <a:prstGeom prst="rect">
                <a:avLst/>
              </a:prstGeom>
              <a:blipFill>
                <a:blip r:embed="rId2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43200" y="4953000"/>
            <a:ext cx="3319638" cy="1219200"/>
            <a:chOff x="2242962" y="3733800"/>
            <a:chExt cx="3319638" cy="1219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36478" y="3846738"/>
                  <a:ext cx="2929263" cy="8546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)∝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  <m: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sup>
                        </m:s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𝑠𝑔𝑛</m:t>
                        </m:r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⋅ 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6478" y="3846738"/>
                  <a:ext cx="2929263" cy="85465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2242962" y="3733800"/>
              <a:ext cx="3319638" cy="1219200"/>
            </a:xfrm>
            <a:prstGeom prst="roundRect">
              <a:avLst/>
            </a:prstGeom>
            <a:noFill/>
            <a:ln w="2857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600" y="885855"/>
            <a:ext cx="1501128" cy="400110"/>
            <a:chOff x="990600" y="1171545"/>
            <a:chExt cx="1501128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19200" y="1171545"/>
                  <a:ext cx="12725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000" dirty="0" smtClean="0">
                      <a:solidFill>
                        <a:srgbClr val="003366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171545"/>
                  <a:ext cx="1272528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4785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990600" y="12954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97413" y="3606019"/>
                <a:ext cx="2268412" cy="737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⋅ 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413" y="3606019"/>
                <a:ext cx="2268412" cy="7373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953000" y="378986"/>
            <a:ext cx="3276600" cy="2050924"/>
            <a:chOff x="2459400" y="3533626"/>
            <a:chExt cx="4305300" cy="2286000"/>
          </a:xfrm>
        </p:grpSpPr>
        <p:grpSp>
          <p:nvGrpSpPr>
            <p:cNvPr id="14" name="Group 13"/>
            <p:cNvGrpSpPr/>
            <p:nvPr/>
          </p:nvGrpSpPr>
          <p:grpSpPr>
            <a:xfrm>
              <a:off x="2558142" y="3876526"/>
              <a:ext cx="4038600" cy="1894113"/>
              <a:chOff x="3352800" y="3657600"/>
              <a:chExt cx="4038600" cy="1894113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990625" y="5257800"/>
                <a:ext cx="340077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001511" y="3657600"/>
                <a:ext cx="0" cy="1600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4296229" y="3788229"/>
                <a:ext cx="2692400" cy="1306285"/>
              </a:xfrm>
              <a:custGeom>
                <a:avLst/>
                <a:gdLst>
                  <a:gd name="connsiteX0" fmla="*/ 0 w 2692400"/>
                  <a:gd name="connsiteY0" fmla="*/ 0 h 1306285"/>
                  <a:gd name="connsiteX1" fmla="*/ 362857 w 2692400"/>
                  <a:gd name="connsiteY1" fmla="*/ 486228 h 1306285"/>
                  <a:gd name="connsiteX2" fmla="*/ 1182914 w 2692400"/>
                  <a:gd name="connsiteY2" fmla="*/ 986971 h 1306285"/>
                  <a:gd name="connsiteX3" fmla="*/ 2692400 w 2692400"/>
                  <a:gd name="connsiteY3" fmla="*/ 1306285 h 13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2400" h="1306285">
                    <a:moveTo>
                      <a:pt x="0" y="0"/>
                    </a:moveTo>
                    <a:cubicBezTo>
                      <a:pt x="82852" y="160866"/>
                      <a:pt x="165705" y="321733"/>
                      <a:pt x="362857" y="486228"/>
                    </a:cubicBezTo>
                    <a:cubicBezTo>
                      <a:pt x="560009" y="650723"/>
                      <a:pt x="794657" y="850295"/>
                      <a:pt x="1182914" y="986971"/>
                    </a:cubicBezTo>
                    <a:cubicBezTo>
                      <a:pt x="1571171" y="1123647"/>
                      <a:pt x="2131785" y="1214966"/>
                      <a:pt x="2692400" y="1306285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5691012" y="5181600"/>
                <a:ext cx="0" cy="76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352800" y="3671667"/>
                    <a:ext cx="55662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2800" y="3671667"/>
                    <a:ext cx="556627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1739" r="-43478" b="-5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592010" y="5243936"/>
                    <a:ext cx="19800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2010" y="5243936"/>
                    <a:ext cx="198003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32000" r="-32000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/>
              <p:cNvCxnSpPr/>
              <p:nvPr/>
            </p:nvCxnSpPr>
            <p:spPr>
              <a:xfrm>
                <a:off x="5324123" y="4572000"/>
                <a:ext cx="73377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467972" y="4140982"/>
                    <a:ext cx="54303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7972" y="4140982"/>
                    <a:ext cx="543034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9412" r="-42647" b="-5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Rounded Rectangle 14"/>
            <p:cNvSpPr/>
            <p:nvPr/>
          </p:nvSpPr>
          <p:spPr>
            <a:xfrm>
              <a:off x="2459400" y="3533626"/>
              <a:ext cx="4305300" cy="2286000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21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769560"/>
                <a:ext cx="47870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Angular dependence of the density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9560"/>
                <a:ext cx="4787016" cy="400110"/>
              </a:xfrm>
              <a:prstGeom prst="rect">
                <a:avLst/>
              </a:prstGeom>
              <a:blipFill>
                <a:blip r:embed="rId3"/>
                <a:stretch>
                  <a:fillRect l="-1401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4902" y="6365974"/>
                <a:ext cx="33072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512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902" y="6365974"/>
                <a:ext cx="3307252" cy="307777"/>
              </a:xfrm>
              <a:prstGeom prst="rect">
                <a:avLst/>
              </a:prstGeom>
              <a:blipFill>
                <a:blip r:embed="rId4"/>
                <a:stretch>
                  <a:fillRect l="-129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6622" y="5416976"/>
                <a:ext cx="9343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622" y="5416976"/>
                <a:ext cx="934358" cy="307777"/>
              </a:xfrm>
              <a:prstGeom prst="rect">
                <a:avLst/>
              </a:prstGeom>
              <a:blipFill>
                <a:blip r:embed="rId5"/>
                <a:stretch>
                  <a:fillRect l="-588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6513" y="5852882"/>
                <a:ext cx="7945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513" y="5852882"/>
                <a:ext cx="794576" cy="307777"/>
              </a:xfrm>
              <a:prstGeom prst="rect">
                <a:avLst/>
              </a:prstGeom>
              <a:blipFill>
                <a:blip r:embed="rId6"/>
                <a:stretch>
                  <a:fillRect l="-3077" r="-1076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66309" y="5416975"/>
                <a:ext cx="791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09" y="5416975"/>
                <a:ext cx="791691" cy="307777"/>
              </a:xfrm>
              <a:prstGeom prst="rect">
                <a:avLst/>
              </a:prstGeom>
              <a:blipFill>
                <a:blip r:embed="rId7"/>
                <a:stretch>
                  <a:fillRect l="-615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227" y="5852882"/>
                <a:ext cx="1219373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227" y="5852882"/>
                <a:ext cx="1219373" cy="319318"/>
              </a:xfrm>
              <a:prstGeom prst="rect">
                <a:avLst/>
              </a:prstGeom>
              <a:blipFill>
                <a:blip r:embed="rId8"/>
                <a:stretch>
                  <a:fillRect l="-1493" t="-5660" r="-1493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4763"/>
            <a:ext cx="2445030" cy="2875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29342"/>
            <a:ext cx="2483511" cy="28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6878" y="838200"/>
                <a:ext cx="8878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78" y="838200"/>
                <a:ext cx="887807" cy="400110"/>
              </a:xfrm>
              <a:prstGeom prst="rect">
                <a:avLst/>
              </a:prstGeom>
              <a:blipFill>
                <a:blip r:embed="rId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6878" y="1359529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Linear response: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8400" y="3487403"/>
                <a:ext cx="168943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487403"/>
                <a:ext cx="1689437" cy="576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10482" y="354605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with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5381" y="357543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42151" y="3377419"/>
                <a:ext cx="2268412" cy="737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8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sz="18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⋅ 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51" y="3377419"/>
                <a:ext cx="2268412" cy="737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352800" y="4876800"/>
            <a:ext cx="2133600" cy="760771"/>
            <a:chOff x="3368112" y="5462229"/>
            <a:chExt cx="2133600" cy="7607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01516" y="5487629"/>
                  <a:ext cx="1866793" cy="6627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516" y="5487629"/>
                  <a:ext cx="1866793" cy="6627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3368112" y="5462229"/>
              <a:ext cx="2133600" cy="760771"/>
            </a:xfrm>
            <a:prstGeom prst="roundRect">
              <a:avLst/>
            </a:prstGeom>
            <a:noFill/>
            <a:ln w="2857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09092" y="2164463"/>
            <a:ext cx="3677479" cy="807337"/>
            <a:chOff x="2570921" y="3276600"/>
            <a:chExt cx="3677479" cy="807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743200" y="3276600"/>
                  <a:ext cx="3443507" cy="8073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3276600"/>
                  <a:ext cx="3443507" cy="8073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ounded Rectangle 15"/>
            <p:cNvSpPr/>
            <p:nvPr/>
          </p:nvSpPr>
          <p:spPr>
            <a:xfrm>
              <a:off x="2570921" y="3276600"/>
              <a:ext cx="3677479" cy="762000"/>
            </a:xfrm>
            <a:prstGeom prst="roundRect">
              <a:avLst/>
            </a:prstGeom>
            <a:noFill/>
            <a:ln w="2857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295400" y="962055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8592" y="4632413"/>
                <a:ext cx="9343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592" y="4632413"/>
                <a:ext cx="934358" cy="307777"/>
              </a:xfrm>
              <a:prstGeom prst="rect">
                <a:avLst/>
              </a:prstGeom>
              <a:blipFill>
                <a:blip r:embed="rId2"/>
                <a:stretch>
                  <a:fillRect l="-522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78483" y="5068319"/>
                <a:ext cx="7945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483" y="5068319"/>
                <a:ext cx="794576" cy="307777"/>
              </a:xfrm>
              <a:prstGeom prst="rect">
                <a:avLst/>
              </a:prstGeom>
              <a:blipFill>
                <a:blip r:embed="rId3"/>
                <a:stretch>
                  <a:fillRect l="-3846" r="-1076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0" y="1600200"/>
            <a:ext cx="2445030" cy="287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31642"/>
            <a:ext cx="2349279" cy="2723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5109" y="4632413"/>
                <a:ext cx="7916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09" y="4632413"/>
                <a:ext cx="791692" cy="307777"/>
              </a:xfrm>
              <a:prstGeom prst="rect">
                <a:avLst/>
              </a:prstGeom>
              <a:blipFill>
                <a:blip r:embed="rId6"/>
                <a:stretch>
                  <a:fillRect l="-615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0" y="5068319"/>
                <a:ext cx="7945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068319"/>
                <a:ext cx="794576" cy="307777"/>
              </a:xfrm>
              <a:prstGeom prst="rect">
                <a:avLst/>
              </a:prstGeom>
              <a:blipFill>
                <a:blip r:embed="rId7"/>
                <a:stretch>
                  <a:fillRect l="-3846" r="-1000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77506" y="5954394"/>
                <a:ext cx="33072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512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06" y="5954394"/>
                <a:ext cx="3307252" cy="307777"/>
              </a:xfrm>
              <a:prstGeom prst="rect">
                <a:avLst/>
              </a:prstGeom>
              <a:blipFill>
                <a:blip r:embed="rId8"/>
                <a:stretch>
                  <a:fillRect l="-110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9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57846" y="2500783"/>
                <a:ext cx="2477921" cy="877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846" y="2500783"/>
                <a:ext cx="2477921" cy="877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55049" y="4883654"/>
                <a:ext cx="4490653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i="1" dirty="0">
                  <a:solidFill>
                    <a:srgbClr val="00336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049" y="4883654"/>
                <a:ext cx="4490653" cy="577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5400" y="5855119"/>
                <a:ext cx="60103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 and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diverges at small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b="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855119"/>
                <a:ext cx="6010363" cy="400110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0" y="609600"/>
                <a:ext cx="2684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Crossover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09600"/>
                <a:ext cx="2684453" cy="400110"/>
              </a:xfrm>
              <a:prstGeom prst="rect">
                <a:avLst/>
              </a:prstGeom>
              <a:blipFill>
                <a:blip r:embed="rId7"/>
                <a:stretch>
                  <a:fillRect l="-2273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678283" y="1457392"/>
            <a:ext cx="5392676" cy="756262"/>
            <a:chOff x="2133536" y="1378388"/>
            <a:chExt cx="5392676" cy="756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257800" y="1378388"/>
                  <a:ext cx="2268412" cy="7373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1378388"/>
                  <a:ext cx="2268412" cy="73738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285758" y="1488069"/>
                  <a:ext cx="1829155" cy="5084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758" y="1488069"/>
                  <a:ext cx="1829155" cy="5084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2133536" y="1378388"/>
              <a:ext cx="5392676" cy="756262"/>
            </a:xfrm>
            <a:prstGeom prst="roundRect">
              <a:avLst/>
            </a:prstGeom>
            <a:noFill/>
            <a:ln w="2857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3672416"/>
            <a:ext cx="5857963" cy="823384"/>
            <a:chOff x="914400" y="3458739"/>
            <a:chExt cx="5857963" cy="823384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3661273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Thus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981200" y="3458739"/>
              <a:ext cx="4791163" cy="823384"/>
              <a:chOff x="2514600" y="3458739"/>
              <a:chExt cx="4791163" cy="8233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796346" y="3661273"/>
                    <a:ext cx="89582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6346" y="3661273"/>
                    <a:ext cx="895822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01" b="-3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029200" y="3520016"/>
                    <a:ext cx="1824859" cy="59029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9200" y="3520016"/>
                    <a:ext cx="1824859" cy="59029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Rounded Rectangle 1"/>
              <p:cNvSpPr/>
              <p:nvPr/>
            </p:nvSpPr>
            <p:spPr>
              <a:xfrm>
                <a:off x="2514600" y="3458739"/>
                <a:ext cx="4791163" cy="823384"/>
              </a:xfrm>
              <a:prstGeom prst="roundRect">
                <a:avLst/>
              </a:prstGeom>
              <a:noFill/>
              <a:ln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22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dirty="0">
                <a:solidFill>
                  <a:srgbClr val="003366"/>
                </a:solidFill>
              </a:rPr>
              <a:t>Main results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3400" y="1219200"/>
            <a:ext cx="8153400" cy="3063467"/>
            <a:chOff x="533400" y="1219200"/>
            <a:chExt cx="8153400" cy="3063467"/>
          </a:xfrm>
        </p:grpSpPr>
        <p:sp>
          <p:nvSpPr>
            <p:cNvPr id="3" name="Oval 14"/>
            <p:cNvSpPr>
              <a:spLocks noChangeArrowheads="1"/>
            </p:cNvSpPr>
            <p:nvPr/>
          </p:nvSpPr>
          <p:spPr bwMode="auto">
            <a:xfrm>
              <a:off x="533400" y="12954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95187" y="1219200"/>
                  <a:ext cx="7791613" cy="30634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The drive generates a non local density profile in the form of a </a:t>
                  </a:r>
                </a:p>
                <a:p>
                  <a:pPr algn="l" rtl="0"/>
                  <a:r>
                    <a:rPr lang="en-US" sz="2000" dirty="0">
                      <a:solidFill>
                        <a:srgbClr val="C00000"/>
                      </a:solidFill>
                    </a:rPr>
                    <a:t>dipolar potential</a:t>
                  </a:r>
                  <a:r>
                    <a:rPr lang="en-US" sz="2000" dirty="0"/>
                    <a:t>: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sz="2000" b="0" i="1" dirty="0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sz="2000" b="0" i="1" dirty="0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000" dirty="0">
                      <a:solidFill>
                        <a:srgbClr val="003366"/>
                      </a:solidFill>
                    </a:rPr>
                    <a:t>  in dimension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000" dirty="0" smtClean="0">
                    <a:solidFill>
                      <a:srgbClr val="003366"/>
                    </a:solidFill>
                  </a:endParaRPr>
                </a:p>
                <a:p>
                  <a:pPr algn="l" rtl="0"/>
                  <a:endParaRPr lang="en-US" sz="2000" dirty="0">
                    <a:solidFill>
                      <a:srgbClr val="003366"/>
                    </a:solidFill>
                  </a:endParaRPr>
                </a:p>
                <a:p>
                  <a:pPr algn="l" rtl="0"/>
                  <a:endParaRPr lang="en-US" sz="2000" dirty="0">
                    <a:solidFill>
                      <a:srgbClr val="003300"/>
                    </a:solidFill>
                  </a:endParaRPr>
                </a:p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The density-density correlation is long ranged, decaying at large </a:t>
                  </a:r>
                </a:p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distance as a </a:t>
                  </a:r>
                  <a:r>
                    <a:rPr lang="en-US" sz="2000" dirty="0">
                      <a:solidFill>
                        <a:srgbClr val="A50021"/>
                      </a:solidFill>
                    </a:rPr>
                    <a:t>quadrupolar potential in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>
                      <a:solidFill>
                        <a:srgbClr val="003366"/>
                      </a:solidFill>
                    </a:rPr>
                    <a:t>dimensions</a:t>
                  </a:r>
                  <a:endParaRPr lang="en-US" sz="2000" i="1" dirty="0">
                    <a:solidFill>
                      <a:srgbClr val="003366"/>
                    </a:solidFill>
                    <a:latin typeface="Cambria Math"/>
                  </a:endParaRP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ctrlPr>
                              <a:rPr lang="en-US" sz="2000" b="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  <a:ea typeface="Cambria Math"/>
                  </a:endParaRPr>
                </a:p>
                <a:p>
                  <a:pPr algn="l" rtl="0"/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187" y="1219200"/>
                  <a:ext cx="7791613" cy="3063467"/>
                </a:xfrm>
                <a:prstGeom prst="rect">
                  <a:avLst/>
                </a:prstGeom>
                <a:blipFill>
                  <a:blip r:embed="rId3"/>
                  <a:stretch>
                    <a:fillRect l="-861" t="-7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533400" y="27432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6459" y="59977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914400"/>
            <a:ext cx="6659800" cy="1534521"/>
            <a:chOff x="1493600" y="1668856"/>
            <a:chExt cx="6659800" cy="153452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1600200" y="2819400"/>
              <a:ext cx="655320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48200" y="2895599"/>
                  <a:ext cx="3052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2895599"/>
                  <a:ext cx="305275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0000" r="-2000"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93600" y="2895600"/>
                  <a:ext cx="21320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600" y="2895600"/>
                  <a:ext cx="213200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6471" r="-26471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209800" y="1774910"/>
                  <a:ext cx="1277813" cy="7550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1774910"/>
                  <a:ext cx="1277813" cy="7550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4724400" y="2666999"/>
              <a:ext cx="0" cy="15240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943600" y="1668856"/>
                  <a:ext cx="1201612" cy="8611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⃗"/>
                                        <m:ctrlPr>
                                          <a:rPr lang="en-US" sz="18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18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1668856"/>
                  <a:ext cx="1201612" cy="8611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50506" y="2819400"/>
                <a:ext cx="30194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2000" b="0" dirty="0">
                  <a:solidFill>
                    <a:srgbClr val="003366"/>
                  </a:solidFill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79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036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506" y="2819400"/>
                <a:ext cx="3019481" cy="615553"/>
              </a:xfrm>
              <a:prstGeom prst="rect">
                <a:avLst/>
              </a:prstGeom>
              <a:blipFill>
                <a:blip r:embed="rId6"/>
                <a:stretch>
                  <a:fillRect l="-1414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9313" y="4705290"/>
                <a:ext cx="7198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Note: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the density increases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in the linear regime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13" y="4705290"/>
                <a:ext cx="7198574" cy="400110"/>
              </a:xfrm>
              <a:prstGeom prst="rect">
                <a:avLst/>
              </a:prstGeom>
              <a:blipFill>
                <a:blip r:embed="rId7"/>
                <a:stretch>
                  <a:fillRect l="-847" t="-7576" r="-8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34640" y="3651544"/>
                <a:ext cx="8958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640" y="3651544"/>
                <a:ext cx="895822" cy="307777"/>
              </a:xfrm>
              <a:prstGeom prst="rect">
                <a:avLst/>
              </a:prstGeom>
              <a:blipFill>
                <a:blip r:embed="rId8"/>
                <a:stretch>
                  <a:fillRect l="-340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0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470251" cy="5302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42859" y="6064956"/>
                <a:ext cx="1965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density plots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859" y="6064956"/>
                <a:ext cx="1965731" cy="400110"/>
              </a:xfrm>
              <a:prstGeom prst="rect">
                <a:avLst/>
              </a:prstGeom>
              <a:blipFill>
                <a:blip r:embed="rId3"/>
                <a:stretch>
                  <a:fillRect t="-7576" r="-217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806" y="3108103"/>
                <a:ext cx="11552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6" y="3108103"/>
                <a:ext cx="1155253" cy="307777"/>
              </a:xfrm>
              <a:prstGeom prst="rect">
                <a:avLst/>
              </a:prstGeom>
              <a:blipFill>
                <a:blip r:embed="rId4"/>
                <a:stretch>
                  <a:fillRect l="-1579" r="-368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304800"/>
                <a:ext cx="9343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04800"/>
                <a:ext cx="934358" cy="307777"/>
              </a:xfrm>
              <a:prstGeom prst="rect">
                <a:avLst/>
              </a:prstGeom>
              <a:blipFill>
                <a:blip r:embed="rId5"/>
                <a:stretch>
                  <a:fillRect l="-522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0" y="304800"/>
                <a:ext cx="11299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04800"/>
                <a:ext cx="1129925" cy="307777"/>
              </a:xfrm>
              <a:prstGeom prst="rect">
                <a:avLst/>
              </a:prstGeom>
              <a:blipFill>
                <a:blip r:embed="rId6"/>
                <a:stretch>
                  <a:fillRect l="-378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76400" y="510540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3366"/>
                </a:solidFill>
              </a:rPr>
              <a:t>f</a:t>
            </a:r>
            <a:r>
              <a:rPr lang="en-US" sz="1200" dirty="0" smtClean="0">
                <a:solidFill>
                  <a:srgbClr val="003366"/>
                </a:solidFill>
              </a:rPr>
              <a:t>=1</a:t>
            </a:r>
            <a:endParaRPr lang="en-US" sz="2000" dirty="0" smtClean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548" y="508494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3366"/>
                </a:solidFill>
              </a:rPr>
              <a:t>f</a:t>
            </a:r>
            <a:r>
              <a:rPr lang="en-US" sz="1200" dirty="0" smtClean="0">
                <a:solidFill>
                  <a:srgbClr val="003366"/>
                </a:solidFill>
              </a:rPr>
              <a:t>=0.03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0347" y="5084949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200" dirty="0">
                <a:solidFill>
                  <a:srgbClr val="003366"/>
                </a:solidFill>
              </a:rPr>
              <a:t>f</a:t>
            </a:r>
            <a:r>
              <a:rPr lang="en-US" sz="1200" dirty="0" smtClean="0">
                <a:solidFill>
                  <a:srgbClr val="003366"/>
                </a:solidFill>
              </a:rPr>
              <a:t>=100</a:t>
            </a:r>
          </a:p>
        </p:txBody>
      </p:sp>
    </p:spTree>
    <p:extLst>
      <p:ext uri="{BB962C8B-B14F-4D97-AF65-F5344CB8AC3E}">
        <p14:creationId xmlns:p14="http://schemas.microsoft.com/office/powerpoint/2010/main" val="42852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3352800" cy="4866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698865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Density plots in 3d L=64.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5000" y="990600"/>
                <a:ext cx="2671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Profiles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plane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90600"/>
                <a:ext cx="2671885" cy="400110"/>
              </a:xfrm>
              <a:prstGeom prst="rect">
                <a:avLst/>
              </a:prstGeom>
              <a:blipFill>
                <a:blip r:embed="rId3"/>
                <a:stretch>
                  <a:fillRect l="-2511" t="-7692" r="-137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5732" y="2363173"/>
                <a:ext cx="3915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Angular dependence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32" y="2363173"/>
                <a:ext cx="3915085" cy="400110"/>
              </a:xfrm>
              <a:prstGeom prst="rect">
                <a:avLst/>
              </a:prstGeom>
              <a:blipFill>
                <a:blip r:embed="rId4"/>
                <a:stretch>
                  <a:fillRect l="-1713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42944" y="4002690"/>
            <a:ext cx="3592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2000" dirty="0">
                <a:solidFill>
                  <a:srgbClr val="003366"/>
                </a:solidFill>
              </a:rPr>
              <a:t>Radial dependence along the </a:t>
            </a:r>
          </a:p>
          <a:p>
            <a:pPr algn="ctr" rtl="0"/>
            <a:r>
              <a:rPr lang="en-US" sz="2000" dirty="0">
                <a:solidFill>
                  <a:srgbClr val="003366"/>
                </a:solidFill>
              </a:rPr>
              <a:t>pump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1469" y="3014401"/>
                <a:ext cx="12070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09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69" y="3014401"/>
                <a:ext cx="1207062" cy="307777"/>
              </a:xfrm>
              <a:prstGeom prst="rect">
                <a:avLst/>
              </a:prstGeom>
              <a:blipFill>
                <a:blip r:embed="rId5"/>
                <a:stretch>
                  <a:fillRect l="-6533" r="-100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32874" y="3014401"/>
                <a:ext cx="5958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74" y="3014401"/>
                <a:ext cx="595804" cy="307777"/>
              </a:xfrm>
              <a:prstGeom prst="rect">
                <a:avLst/>
              </a:prstGeom>
              <a:blipFill>
                <a:blip r:embed="rId6"/>
                <a:stretch>
                  <a:fillRect l="-9184" r="-714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4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551705"/>
            <a:ext cx="5110925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07234" y="5791200"/>
                <a:ext cx="525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Current streamlines and decay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34" y="5791200"/>
                <a:ext cx="5258555" cy="400110"/>
              </a:xfrm>
              <a:prstGeom prst="rect">
                <a:avLst/>
              </a:prstGeom>
              <a:blipFill>
                <a:blip r:embed="rId3"/>
                <a:stretch>
                  <a:fillRect l="-1159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2836" y="1676400"/>
                <a:ext cx="11299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36" y="1676400"/>
                <a:ext cx="1129925" cy="307777"/>
              </a:xfrm>
              <a:prstGeom prst="rect">
                <a:avLst/>
              </a:prstGeom>
              <a:blipFill>
                <a:blip r:embed="rId4"/>
                <a:stretch>
                  <a:fillRect l="-432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8698" y="3886200"/>
                <a:ext cx="9343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8" y="3886200"/>
                <a:ext cx="934358" cy="307777"/>
              </a:xfrm>
              <a:prstGeom prst="rect">
                <a:avLst/>
              </a:prstGeom>
              <a:blipFill>
                <a:blip r:embed="rId5"/>
                <a:stretch>
                  <a:fillRect l="-5882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68694" y="3909646"/>
                <a:ext cx="65280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694" y="3909646"/>
                <a:ext cx="652806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96955" y="4040088"/>
                <a:ext cx="954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sz="2000" dirty="0">
                    <a:solidFill>
                      <a:srgbClr val="003366"/>
                    </a:solidFill>
                  </a:rPr>
                  <a:t>at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955" y="4040088"/>
                <a:ext cx="954941" cy="400110"/>
              </a:xfrm>
              <a:prstGeom prst="rect">
                <a:avLst/>
              </a:prstGeom>
              <a:blipFill>
                <a:blip r:embed="rId7"/>
                <a:stretch>
                  <a:fillRect l="-705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7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45720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>
                <a:solidFill>
                  <a:srgbClr val="003366"/>
                </a:solidFill>
              </a:rPr>
              <a:t>Summary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1295400"/>
            <a:ext cx="8610600" cy="4294574"/>
            <a:chOff x="381000" y="1600200"/>
            <a:chExt cx="8610600" cy="4294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09600" y="1600200"/>
                  <a:ext cx="8382000" cy="42945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Local drive in a fluid generates a non local density profile in the form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of a 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</a:rPr>
                    <a:t>dipolar potential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: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kumimoji="0" lang="en-US" sz="20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6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kumimoji="0" lang="en-US" sz="20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0" lang="en-US" sz="2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33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  in dimension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The density-density correlation is long ranged, decaying at large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distance as a </a:t>
                  </a:r>
                  <a:r>
                    <a:rPr kumimoji="0" lang="en-US" sz="20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quadrupolar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 potential in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dimensions</a:t>
                  </a:r>
                  <a:endPara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latin typeface="Cambria Math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𝑟</m:t>
                            </m:r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,</m:t>
                            </m:r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66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sz="2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20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336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kumimoji="0" lang="en-US" sz="2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66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66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66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20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336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66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66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66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kumimoji="0" lang="en-US" sz="2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3366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  <a:ea typeface="Cambria Math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000" kern="0" dirty="0">
                      <a:solidFill>
                        <a:srgbClr val="003366"/>
                      </a:solidFill>
                    </a:rPr>
                    <a:t>T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he density profile of the locally driven system is equivalent to that of 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</a:rPr>
                    <a:t> equilibrium 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non-driven system 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</a:rPr>
                    <a:t>in a dipolar field.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sz="2000" kern="0" dirty="0">
                    <a:solidFill>
                      <a:srgbClr val="C00000"/>
                    </a:solidFill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As</a:t>
                  </a:r>
                  <a:r>
                    <a:rPr kumimoji="0" lang="en-US" sz="2000" b="0" i="0" u="none" strike="noStrike" kern="0" cap="none" spc="0" normalizeH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 a result the non-equilibrium density profile can be expressed in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noProof="0" dirty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</a:rPr>
                    <a:t>terms of the equilibrium critical exponent of the fluid.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366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600200"/>
                  <a:ext cx="8382000" cy="4294574"/>
                </a:xfrm>
                <a:prstGeom prst="rect">
                  <a:avLst/>
                </a:prstGeom>
                <a:blipFill>
                  <a:blip r:embed="rId2"/>
                  <a:stretch>
                    <a:fillRect l="-727" t="-710" b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381000" y="51816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381000" y="42672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381000" y="27432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381000" y="16764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11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533400" y="10668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989981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000" dirty="0">
                <a:solidFill>
                  <a:srgbClr val="003366"/>
                </a:solidFill>
              </a:rPr>
              <a:t>We show that the </a:t>
            </a:r>
            <a:r>
              <a:rPr lang="en-US" sz="2000" dirty="0">
                <a:solidFill>
                  <a:srgbClr val="A50021"/>
                </a:solidFill>
              </a:rPr>
              <a:t>density profile </a:t>
            </a:r>
            <a:r>
              <a:rPr lang="en-US" sz="2000" dirty="0">
                <a:solidFill>
                  <a:srgbClr val="003366"/>
                </a:solidFill>
              </a:rPr>
              <a:t>of the system with a pump is</a:t>
            </a:r>
          </a:p>
          <a:p>
            <a:pPr lvl="0" algn="l" rtl="0"/>
            <a:r>
              <a:rPr lang="en-US" sz="2000" dirty="0">
                <a:solidFill>
                  <a:srgbClr val="003366"/>
                </a:solidFill>
              </a:rPr>
              <a:t>the same as that of an </a:t>
            </a:r>
            <a:r>
              <a:rPr lang="en-US" sz="2000" dirty="0">
                <a:solidFill>
                  <a:srgbClr val="A50021"/>
                </a:solidFill>
              </a:rPr>
              <a:t>equilibrium</a:t>
            </a:r>
            <a:r>
              <a:rPr lang="en-US" sz="2000" dirty="0">
                <a:solidFill>
                  <a:srgbClr val="003366"/>
                </a:solidFill>
              </a:rPr>
              <a:t> fluid in some particular </a:t>
            </a:r>
            <a:r>
              <a:rPr lang="en-US" sz="2000" dirty="0" smtClean="0">
                <a:solidFill>
                  <a:srgbClr val="003366"/>
                </a:solidFill>
              </a:rPr>
              <a:t>external</a:t>
            </a:r>
          </a:p>
          <a:p>
            <a:pPr lvl="0" algn="l" rtl="0"/>
            <a:r>
              <a:rPr lang="en-US" sz="2000" dirty="0">
                <a:solidFill>
                  <a:srgbClr val="003366"/>
                </a:solidFill>
              </a:rPr>
              <a:t>p</a:t>
            </a:r>
            <a:r>
              <a:rPr lang="en-US" sz="2000" dirty="0" smtClean="0">
                <a:solidFill>
                  <a:srgbClr val="003366"/>
                </a:solidFill>
              </a:rPr>
              <a:t>otential.</a:t>
            </a:r>
            <a:endParaRPr lang="en-US" sz="2000" dirty="0">
              <a:solidFill>
                <a:srgbClr val="003366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2590800"/>
            <a:ext cx="5537875" cy="2698133"/>
            <a:chOff x="1675759" y="2436021"/>
            <a:chExt cx="5537875" cy="26981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9806D3-08AE-4D57-98B3-3FB420E6F444}"/>
                </a:ext>
              </a:extLst>
            </p:cNvPr>
            <p:cNvSpPr/>
            <p:nvPr/>
          </p:nvSpPr>
          <p:spPr>
            <a:xfrm>
              <a:off x="1675759" y="2952900"/>
              <a:ext cx="1905000" cy="1600200"/>
            </a:xfrm>
            <a:prstGeom prst="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C7A91CA-EA47-442F-8ED1-D97BC9BA3FA7}"/>
                </a:ext>
              </a:extLst>
            </p:cNvPr>
            <p:cNvCxnSpPr/>
            <p:nvPr/>
          </p:nvCxnSpPr>
          <p:spPr>
            <a:xfrm>
              <a:off x="2514600" y="3791100"/>
              <a:ext cx="2286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F01831-BB5D-45B0-9EBD-2EE594239CF6}"/>
                </a:ext>
              </a:extLst>
            </p:cNvPr>
            <p:cNvSpPr/>
            <p:nvPr/>
          </p:nvSpPr>
          <p:spPr>
            <a:xfrm>
              <a:off x="5180959" y="2971800"/>
              <a:ext cx="1905000" cy="1600200"/>
            </a:xfrm>
            <a:prstGeom prst="rect">
              <a:avLst/>
            </a:prstGeom>
            <a:noFill/>
            <a:ln w="38100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242AD0D-19B6-4AD4-82BC-34ED416FB182}"/>
                    </a:ext>
                  </a:extLst>
                </p:cNvPr>
                <p:cNvSpPr txBox="1"/>
                <p:nvPr/>
              </p:nvSpPr>
              <p:spPr>
                <a:xfrm>
                  <a:off x="5866759" y="3550278"/>
                  <a:ext cx="5566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242AD0D-19B6-4AD4-82BC-34ED416FB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759" y="3550278"/>
                  <a:ext cx="556627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4396" r="-15385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1915564" y="2436021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l</a:t>
              </a:r>
              <a:r>
                <a:rPr lang="en-US" sz="2000" dirty="0" smtClean="0">
                  <a:solidFill>
                    <a:srgbClr val="003366"/>
                  </a:solidFill>
                </a:rPr>
                <a:t>ocal drive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0049" y="4734044"/>
              <a:ext cx="18549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3366"/>
                  </a:solidFill>
                </a:rPr>
                <a:t>nonequilibrium</a:t>
              </a:r>
              <a:endParaRPr lang="en-US" sz="2000" dirty="0" smtClean="0">
                <a:solidFill>
                  <a:srgbClr val="00336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510" y="2436021"/>
              <a:ext cx="2137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e</a:t>
              </a:r>
              <a:r>
                <a:rPr lang="en-US" sz="2000" dirty="0" smtClean="0">
                  <a:solidFill>
                    <a:srgbClr val="003366"/>
                  </a:solidFill>
                </a:rPr>
                <a:t>xternal potential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9962" y="4728917"/>
              <a:ext cx="1426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3366"/>
                  </a:solidFill>
                </a:rPr>
                <a:t>equilibrium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38730" y="5464750"/>
            <a:ext cx="3958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A50021"/>
                </a:solidFill>
              </a:rPr>
              <a:t>Same steady-state density profile</a:t>
            </a:r>
          </a:p>
        </p:txBody>
      </p:sp>
    </p:spTree>
    <p:extLst>
      <p:ext uri="{BB962C8B-B14F-4D97-AF65-F5344CB8AC3E}">
        <p14:creationId xmlns:p14="http://schemas.microsoft.com/office/powerpoint/2010/main" val="352116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"/>
          <p:cNvSpPr>
            <a:spLocks noChangeArrowheads="1"/>
          </p:cNvSpPr>
          <p:nvPr/>
        </p:nvSpPr>
        <p:spPr bwMode="auto">
          <a:xfrm>
            <a:off x="685800" y="11430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9694" y="1066800"/>
            <a:ext cx="7252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03366"/>
                </a:solidFill>
              </a:rPr>
              <a:t>This correspondence allows one to analyze the density profile </a:t>
            </a:r>
          </a:p>
          <a:p>
            <a:pPr algn="l" rtl="0"/>
            <a:r>
              <a:rPr lang="en-US" sz="2000" dirty="0">
                <a:solidFill>
                  <a:srgbClr val="003366"/>
                </a:solidFill>
              </a:rPr>
              <a:t>e</a:t>
            </a:r>
            <a:r>
              <a:rPr lang="en-US" sz="2000" dirty="0" smtClean="0">
                <a:solidFill>
                  <a:srgbClr val="003366"/>
                </a:solidFill>
              </a:rPr>
              <a:t>ven for a fluid at criticality.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286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000" dirty="0">
                <a:solidFill>
                  <a:srgbClr val="C00000"/>
                </a:solidFill>
              </a:rPr>
              <a:t>At criticality </a:t>
            </a:r>
            <a:r>
              <a:rPr lang="en-US" sz="2000" dirty="0">
                <a:solidFill>
                  <a:srgbClr val="003366"/>
                </a:solidFill>
              </a:rPr>
              <a:t>the </a:t>
            </a:r>
            <a:r>
              <a:rPr lang="en-US" sz="2000" dirty="0">
                <a:solidFill>
                  <a:srgbClr val="A50021"/>
                </a:solidFill>
              </a:rPr>
              <a:t>density profile </a:t>
            </a:r>
            <a:r>
              <a:rPr lang="en-US" sz="2000" dirty="0">
                <a:solidFill>
                  <a:srgbClr val="003366"/>
                </a:solidFill>
              </a:rPr>
              <a:t>can be expressed in terms of the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  <a:p>
            <a:pPr lvl="0" algn="l" rtl="0"/>
            <a:r>
              <a:rPr lang="en-US" sz="2000" dirty="0">
                <a:solidFill>
                  <a:srgbClr val="C00000"/>
                </a:solidFill>
              </a:rPr>
              <a:t>equilibrium critical exponents of the fluid. </a:t>
            </a:r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685800" y="2362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0600" y="3429000"/>
                <a:ext cx="7010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rtl="0"/>
                <a:r>
                  <a:rPr lang="en-US" sz="2000" dirty="0">
                    <a:solidFill>
                      <a:srgbClr val="003366"/>
                    </a:solidFill>
                  </a:rPr>
                  <a:t>Interesting crossover to a different behavior takes place </a:t>
                </a:r>
                <a:r>
                  <a:rPr lang="en-US" sz="2000" dirty="0" smtClean="0">
                    <a:solidFill>
                      <a:srgbClr val="003366"/>
                    </a:solidFill>
                  </a:rPr>
                  <a:t>at</a:t>
                </a:r>
                <a:endParaRPr lang="en-US" sz="2000" dirty="0">
                  <a:solidFill>
                    <a:srgbClr val="003366"/>
                  </a:solidFill>
                </a:endParaRPr>
              </a:p>
              <a:p>
                <a:pPr lvl="0" algn="l" rtl="0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rgbClr val="00336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3366"/>
                    </a:solidFill>
                  </a:rPr>
                  <a:t>dimensions.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29000"/>
                <a:ext cx="7010400" cy="707886"/>
              </a:xfrm>
              <a:prstGeom prst="rect">
                <a:avLst/>
              </a:prstGeom>
              <a:blipFill>
                <a:blip r:embed="rId2"/>
                <a:stretch>
                  <a:fillRect l="-95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685800" y="3505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7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76300" y="685800"/>
            <a:ext cx="7779166" cy="5943853"/>
            <a:chOff x="876300" y="685800"/>
            <a:chExt cx="7779166" cy="5943853"/>
          </a:xfrm>
        </p:grpSpPr>
        <p:sp>
          <p:nvSpPr>
            <p:cNvPr id="3" name="Oval 14"/>
            <p:cNvSpPr>
              <a:spLocks noChangeArrowheads="1"/>
            </p:cNvSpPr>
            <p:nvPr/>
          </p:nvSpPr>
          <p:spPr bwMode="auto">
            <a:xfrm>
              <a:off x="1219200" y="31242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19200" y="7620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495800" y="6168285"/>
              <a:ext cx="0" cy="15240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600200" y="685800"/>
                  <a:ext cx="6328014" cy="14758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In particular </a:t>
                  </a:r>
                  <a:r>
                    <a:rPr lang="en-US" sz="2000" dirty="0">
                      <a:solidFill>
                        <a:srgbClr val="C00000"/>
                      </a:solidFill>
                    </a:rPr>
                    <a:t>at criticality </a:t>
                  </a:r>
                  <a:r>
                    <a:rPr lang="en-US" sz="2000" dirty="0">
                      <a:solidFill>
                        <a:srgbClr val="003366"/>
                      </a:solidFill>
                    </a:rPr>
                    <a:t>and at large distances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</m:oMath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 </a:t>
                  </a:r>
                </a:p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  <m:r>
                                      <a:rPr lang="en-US" sz="2000" i="1" dirty="0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 dirty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oMath>
                    </m:oMathPara>
                  </a14:m>
                  <a:endParaRPr lang="en-US" sz="2000" i="1" dirty="0">
                    <a:solidFill>
                      <a:srgbClr val="003366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685800"/>
                  <a:ext cx="6328014" cy="1475853"/>
                </a:xfrm>
                <a:prstGeom prst="rect">
                  <a:avLst/>
                </a:prstGeom>
                <a:blipFill>
                  <a:blip r:embed="rId2"/>
                  <a:stretch>
                    <a:fillRect l="-1060" t="-2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353275" y="2500418"/>
                  <a:ext cx="274320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 rtl="0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a14:m>
                  <a:r>
                    <a:rPr lang="en-US" sz="2000" dirty="0">
                      <a:solidFill>
                        <a:srgbClr val="003366"/>
                      </a:solidFill>
                    </a:rPr>
                    <a:t> ,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79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275" y="2500418"/>
                  <a:ext cx="2743200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333" t="-23529" b="-50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le 14"/>
            <p:cNvSpPr/>
            <p:nvPr/>
          </p:nvSpPr>
          <p:spPr bwMode="auto">
            <a:xfrm>
              <a:off x="3052397" y="1175078"/>
              <a:ext cx="3191606" cy="1127760"/>
            </a:xfrm>
            <a:prstGeom prst="roundRect">
              <a:avLst/>
            </a:prstGeom>
            <a:noFill/>
            <a:ln w="2857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00201" y="2943950"/>
                  <a:ext cx="705526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In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>
                      <a:solidFill>
                        <a:srgbClr val="003366"/>
                      </a:solidFill>
                    </a:rPr>
                    <a:t>there is a crossover to a different behavior at short</a:t>
                  </a:r>
                </a:p>
                <a:p>
                  <a:pPr algn="l" rtl="0"/>
                  <a:r>
                    <a:rPr lang="en-US" sz="2000" dirty="0">
                      <a:solidFill>
                        <a:srgbClr val="003366"/>
                      </a:solidFill>
                    </a:rPr>
                    <a:t>distance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2000" b="0" i="1" smtClean="0">
                          <a:solidFill>
                            <a:srgbClr val="003366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sz="2000" dirty="0">
                      <a:solidFill>
                        <a:srgbClr val="003366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1" y="2943950"/>
                  <a:ext cx="7055265" cy="707886"/>
                </a:xfrm>
                <a:prstGeom prst="rect">
                  <a:avLst/>
                </a:prstGeom>
                <a:blipFill>
                  <a:blip r:embed="rId4"/>
                  <a:stretch>
                    <a:fillRect l="-951" t="-4310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3200400" y="3859811"/>
              <a:ext cx="2895600" cy="832634"/>
              <a:chOff x="2971800" y="3997554"/>
              <a:chExt cx="2895600" cy="8326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185833" y="4016316"/>
                    <a:ext cx="2467535" cy="6627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US" sz="2000" i="1" dirty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 dirty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5833" y="4016316"/>
                    <a:ext cx="2467535" cy="66274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Rounded Rectangle 13"/>
              <p:cNvSpPr/>
              <p:nvPr/>
            </p:nvSpPr>
            <p:spPr bwMode="auto">
              <a:xfrm>
                <a:off x="2971800" y="3997554"/>
                <a:ext cx="2895600" cy="83263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76300" y="5017995"/>
              <a:ext cx="7239000" cy="1611658"/>
              <a:chOff x="762000" y="5170142"/>
              <a:chExt cx="7239000" cy="1611658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384415" y="6320686"/>
                <a:ext cx="655320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432415" y="6396885"/>
                    <a:ext cx="30527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415" y="6396885"/>
                    <a:ext cx="305275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000" r="-2000" b="-19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277815" y="6396886"/>
                    <a:ext cx="21320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l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336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336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7815" y="6396886"/>
                    <a:ext cx="21320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857" r="-25714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1994015" y="5276196"/>
                    <a:ext cx="1277813" cy="75507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  <m:r>
                                <a:rPr lang="en-US" sz="20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</a:rPr>
                                <m:t>⋅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4015" y="5276196"/>
                    <a:ext cx="1277813" cy="7550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5715000" y="5170142"/>
                    <a:ext cx="1201612" cy="8611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3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  <m:r>
                                        <a:rPr lang="en-US" sz="1800" i="1">
                                          <a:solidFill>
                                            <a:srgbClr val="00336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 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8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rgbClr val="00336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3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sup>
                          </m:sSup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5000" y="5170142"/>
                    <a:ext cx="1201612" cy="86113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Rounded Rectangle 18"/>
              <p:cNvSpPr/>
              <p:nvPr/>
            </p:nvSpPr>
            <p:spPr bwMode="auto">
              <a:xfrm>
                <a:off x="762000" y="5170142"/>
                <a:ext cx="7239000" cy="1611658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9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0600" y="1143000"/>
            <a:ext cx="7447243" cy="2303137"/>
            <a:chOff x="990600" y="1143000"/>
            <a:chExt cx="7447243" cy="2303137"/>
          </a:xfrm>
        </p:grpSpPr>
        <p:sp>
          <p:nvSpPr>
            <p:cNvPr id="2" name="TextBox 1"/>
            <p:cNvSpPr txBox="1"/>
            <p:nvPr/>
          </p:nvSpPr>
          <p:spPr>
            <a:xfrm>
              <a:off x="1219200" y="1143000"/>
              <a:ext cx="721864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The steady state current profile is independent of temperature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and it has the form of </a:t>
              </a:r>
              <a:r>
                <a:rPr lang="en-US" sz="2000" dirty="0">
                  <a:solidFill>
                    <a:srgbClr val="A50021"/>
                  </a:solidFill>
                </a:rPr>
                <a:t>dipolar electric field </a:t>
              </a:r>
              <a:r>
                <a:rPr lang="en-US" sz="2000" dirty="0">
                  <a:solidFill>
                    <a:srgbClr val="003366"/>
                  </a:solidFill>
                </a:rPr>
                <a:t>above, at and below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criticality.</a:t>
              </a:r>
            </a:p>
          </p:txBody>
        </p:sp>
        <p:sp>
          <p:nvSpPr>
            <p:cNvPr id="3" name="Oval 14"/>
            <p:cNvSpPr>
              <a:spLocks noChangeArrowheads="1"/>
            </p:cNvSpPr>
            <p:nvPr/>
          </p:nvSpPr>
          <p:spPr bwMode="auto">
            <a:xfrm>
              <a:off x="990600" y="12192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86000" y="2514600"/>
                  <a:ext cx="4239174" cy="931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3366"/>
                            </a:solidFill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3366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solidFill>
                                          <a:srgbClr val="003366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3366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3366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003366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  <a:p>
                  <a:pPr algn="l" rtl="0"/>
                  <a:endParaRPr lang="en-US" sz="2000" dirty="0">
                    <a:solidFill>
                      <a:srgbClr val="003366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514600"/>
                  <a:ext cx="4239174" cy="931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 bwMode="auto">
            <a:xfrm>
              <a:off x="2286000" y="2362200"/>
              <a:ext cx="4191000" cy="1067266"/>
            </a:xfrm>
            <a:prstGeom prst="roundRect">
              <a:avLst/>
            </a:prstGeom>
            <a:noFill/>
            <a:ln w="28575" cap="flat" cmpd="sng" algn="ctr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1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5400" y="838200"/>
            <a:ext cx="7022448" cy="3008769"/>
            <a:chOff x="1371600" y="838200"/>
            <a:chExt cx="7022448" cy="3008769"/>
          </a:xfrm>
        </p:grpSpPr>
        <p:sp>
          <p:nvSpPr>
            <p:cNvPr id="2" name="TextBox 1"/>
            <p:cNvSpPr txBox="1"/>
            <p:nvPr/>
          </p:nvSpPr>
          <p:spPr>
            <a:xfrm>
              <a:off x="4038600" y="838200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Outline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1600200"/>
              <a:ext cx="6793848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Local drive in exclusion model (SSEP)</a:t>
              </a:r>
            </a:p>
            <a:p>
              <a:pPr algn="l" rtl="0"/>
              <a:endParaRPr lang="en-US" sz="2000" dirty="0">
                <a:solidFill>
                  <a:srgbClr val="003366"/>
                </a:solidFill>
              </a:endParaRP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Use the exclusion model to calculate the large distance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density correlation induced by the drive.</a:t>
              </a:r>
            </a:p>
            <a:p>
              <a:pPr algn="l" rtl="0"/>
              <a:endParaRPr lang="en-US" sz="2000" dirty="0">
                <a:solidFill>
                  <a:srgbClr val="003366"/>
                </a:solidFill>
              </a:endParaRP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Apply model B dynamics to calculate the density profile at </a:t>
              </a:r>
            </a:p>
            <a:p>
              <a:pPr algn="l" rtl="0"/>
              <a:r>
                <a:rPr lang="en-US" sz="2000" dirty="0">
                  <a:solidFill>
                    <a:srgbClr val="003366"/>
                  </a:solidFill>
                </a:rPr>
                <a:t>arbitrary temperature, in particular at criticality.  </a:t>
              </a: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371600" y="22860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371600" y="32004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1371600" y="1676400"/>
              <a:ext cx="152400" cy="1524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00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 rtl="0">
          <a:defRPr sz="2000" dirty="0" smtClean="0">
            <a:solidFill>
              <a:srgbClr val="003366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33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 rtl="0">
          <a:defRPr sz="2000" dirty="0" smtClean="0">
            <a:solidFill>
              <a:srgbClr val="00336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174578</TotalTime>
  <Words>1324</Words>
  <Application>Microsoft Office PowerPoint</Application>
  <PresentationFormat>화면 슬라이드 쇼(4:3)</PresentationFormat>
  <Paragraphs>325</Paragraphs>
  <Slides>44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Default Design</vt:lpstr>
      <vt:lpstr>1_Office Theme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Weizmann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Complex Systems</dc:creator>
  <cp:lastModifiedBy>Kias</cp:lastModifiedBy>
  <cp:revision>1479</cp:revision>
  <cp:lastPrinted>2011-12-15T12:31:19Z</cp:lastPrinted>
  <dcterms:created xsi:type="dcterms:W3CDTF">2002-12-05T21:16:56Z</dcterms:created>
  <dcterms:modified xsi:type="dcterms:W3CDTF">2024-07-17T09:07:10Z</dcterms:modified>
</cp:coreProperties>
</file>