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8" r:id="rId2"/>
  </p:sldMasterIdLst>
  <p:notesMasterIdLst>
    <p:notesMasterId r:id="rId29"/>
  </p:notesMasterIdLst>
  <p:sldIdLst>
    <p:sldId id="267" r:id="rId3"/>
    <p:sldId id="647" r:id="rId4"/>
    <p:sldId id="563" r:id="rId5"/>
    <p:sldId id="276" r:id="rId6"/>
    <p:sldId id="648" r:id="rId7"/>
    <p:sldId id="274" r:id="rId8"/>
    <p:sldId id="286" r:id="rId9"/>
    <p:sldId id="287" r:id="rId10"/>
    <p:sldId id="649" r:id="rId11"/>
    <p:sldId id="652" r:id="rId12"/>
    <p:sldId id="260" r:id="rId13"/>
    <p:sldId id="268" r:id="rId14"/>
    <p:sldId id="294" r:id="rId15"/>
    <p:sldId id="295" r:id="rId16"/>
    <p:sldId id="275" r:id="rId17"/>
    <p:sldId id="663" r:id="rId18"/>
    <p:sldId id="660" r:id="rId19"/>
    <p:sldId id="658" r:id="rId20"/>
    <p:sldId id="661" r:id="rId21"/>
    <p:sldId id="659" r:id="rId22"/>
    <p:sldId id="630" r:id="rId23"/>
    <p:sldId id="655" r:id="rId24"/>
    <p:sldId id="656" r:id="rId25"/>
    <p:sldId id="657" r:id="rId26"/>
    <p:sldId id="662" r:id="rId27"/>
    <p:sldId id="277" r:id="rId2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314F6D83-1C22-4214-B7EE-B228DBDF14CF}">
          <p14:sldIdLst>
            <p14:sldId id="267"/>
            <p14:sldId id="647"/>
            <p14:sldId id="563"/>
            <p14:sldId id="276"/>
            <p14:sldId id="648"/>
            <p14:sldId id="274"/>
            <p14:sldId id="286"/>
            <p14:sldId id="287"/>
            <p14:sldId id="649"/>
            <p14:sldId id="652"/>
            <p14:sldId id="260"/>
            <p14:sldId id="268"/>
            <p14:sldId id="294"/>
            <p14:sldId id="295"/>
            <p14:sldId id="275"/>
            <p14:sldId id="663"/>
            <p14:sldId id="660"/>
            <p14:sldId id="658"/>
            <p14:sldId id="661"/>
            <p14:sldId id="659"/>
            <p14:sldId id="630"/>
            <p14:sldId id="655"/>
            <p14:sldId id="656"/>
            <p14:sldId id="657"/>
            <p14:sldId id="662"/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조성웅(수학과)" initials="조C" lastIdx="3" clrIdx="0">
    <p:extLst>
      <p:ext uri="{19B8F6BF-5375-455C-9EA6-DF929625EA0E}">
        <p15:presenceInfo xmlns:p15="http://schemas.microsoft.com/office/powerpoint/2012/main" userId="S::swcho95kr@postech.ac.kr::5919bc7b-01c8-4fb6-b8a3-2c4ceb5e55d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427"/>
    <a:srgbClr val="FFCC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F03BA3-EDD7-F552-AFA7-15C77959F945}" v="5" dt="2025-05-27T07:42:09.7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89309" autoAdjust="0"/>
  </p:normalViewPr>
  <p:slideViewPr>
    <p:cSldViewPr snapToGrid="0">
      <p:cViewPr varScale="1">
        <p:scale>
          <a:sx n="130" d="100"/>
          <a:sy n="130" d="100"/>
        </p:scale>
        <p:origin x="15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B1737-3FD7-49D9-ACC1-CDFABF2C869A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E27E3-D25E-4CCA-AD8F-B3530A6A48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4663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Hello, My name is Sung Woong Cho, and I'm a postdoctoral researcher at </a:t>
            </a:r>
            <a:r>
              <a:rPr lang="en-US" dirty="0"/>
              <a:t>Stochastic Analysis and Application Research Center at KAIST.</a:t>
            </a:r>
          </a:p>
          <a:p>
            <a:r>
              <a:rPr lang="en-US" altLang="ko-KR" dirty="0">
                <a:latin typeface="맑은 고딕"/>
                <a:ea typeface="맑은 고딕"/>
                <a:cs typeface="Calibri"/>
              </a:rPr>
              <a:t>At</a:t>
            </a:r>
            <a:r>
              <a:rPr lang="ko-KR" altLang="en-US" dirty="0">
                <a:latin typeface="맑은 고딕"/>
                <a:ea typeface="맑은 고딕"/>
                <a:cs typeface="Calibri"/>
              </a:rPr>
              <a:t> </a:t>
            </a:r>
            <a:r>
              <a:rPr lang="en-US" altLang="ko-KR" dirty="0">
                <a:latin typeface="맑은 고딕"/>
                <a:ea typeface="맑은 고딕"/>
                <a:cs typeface="Calibri"/>
              </a:rPr>
              <a:t>first,</a:t>
            </a:r>
            <a:r>
              <a:rPr lang="ko-KR" altLang="en-US" dirty="0">
                <a:latin typeface="맑은 고딕"/>
                <a:ea typeface="맑은 고딕"/>
                <a:cs typeface="Calibri"/>
              </a:rPr>
              <a:t> </a:t>
            </a:r>
            <a:r>
              <a:rPr lang="en-US" altLang="ko-KR" dirty="0">
                <a:latin typeface="맑은 고딕"/>
                <a:ea typeface="맑은 고딕"/>
                <a:cs typeface="Calibri"/>
              </a:rPr>
              <a:t>It’s</a:t>
            </a:r>
            <a:r>
              <a:rPr lang="ko-KR" altLang="en-US" dirty="0">
                <a:latin typeface="맑은 고딕"/>
                <a:ea typeface="맑은 고딕"/>
                <a:cs typeface="Calibri"/>
              </a:rPr>
              <a:t> </a:t>
            </a:r>
            <a:r>
              <a:rPr lang="en-US" altLang="ko-KR" dirty="0">
                <a:latin typeface="맑은 고딕"/>
                <a:ea typeface="맑은 고딕"/>
                <a:cs typeface="Calibri"/>
              </a:rPr>
              <a:t>really great honor to be here with the one of the finest researcher in </a:t>
            </a:r>
            <a:r>
              <a:rPr lang="en-US" altLang="ko-KR" dirty="0" err="1">
                <a:latin typeface="맑은 고딕"/>
                <a:ea typeface="맑은 고딕"/>
                <a:cs typeface="Calibri"/>
              </a:rPr>
              <a:t>korea</a:t>
            </a:r>
            <a:r>
              <a:rPr lang="en-US" altLang="ko-KR" dirty="0">
                <a:latin typeface="맑은 고딕"/>
                <a:ea typeface="맑은 고딕"/>
                <a:cs typeface="Calibri"/>
              </a:rPr>
              <a:t>. </a:t>
            </a:r>
          </a:p>
          <a:p>
            <a:r>
              <a:rPr lang="en-US" dirty="0">
                <a:latin typeface="맑은 고딕"/>
                <a:ea typeface="맑은 고딕"/>
                <a:cs typeface="Calibri"/>
              </a:rPr>
              <a:t>Today, I would like to present my recent research topic </a:t>
            </a:r>
            <a:r>
              <a:rPr lang="en-US" dirty="0" err="1">
                <a:latin typeface="맑은 고딕"/>
                <a:ea typeface="맑은 고딕"/>
                <a:cs typeface="Calibri"/>
              </a:rPr>
              <a:t>entiled</a:t>
            </a:r>
            <a:r>
              <a:rPr lang="en-US" dirty="0">
                <a:latin typeface="맑은 고딕"/>
                <a:ea typeface="맑은 고딕"/>
                <a:cs typeface="Calibri"/>
              </a:rPr>
              <a:t> with "</a:t>
            </a:r>
            <a:r>
              <a:rPr lang="en-US" dirty="0"/>
              <a:t>Estimation of System Parameters Including Repeated Cross-Sectional Data through Emulator-Informed Deep Generative Model</a:t>
            </a:r>
            <a:r>
              <a:rPr lang="en-US" dirty="0">
                <a:latin typeface="맑은 고딕"/>
                <a:ea typeface="맑은 고딕"/>
                <a:cs typeface="Calibri"/>
              </a:rPr>
              <a:t>".</a:t>
            </a:r>
          </a:p>
          <a:p>
            <a:r>
              <a:rPr lang="en-US" dirty="0">
                <a:latin typeface="맑은 고딕"/>
                <a:ea typeface="맑은 고딕"/>
                <a:cs typeface="Calibri"/>
              </a:rPr>
              <a:t>Let me begin my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7470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/>
              <a:t>And, as you can see here, </a:t>
            </a:r>
            <a:r>
              <a:rPr lang="en-US" altLang="ko-KR" sz="1200" dirty="0">
                <a:cs typeface="Times New Roman" panose="02020603050405020304" pitchFamily="18" charset="0"/>
              </a:rPr>
              <a:t>Our method can accurately capture the distribution of parameters.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1200" dirty="0">
                <a:cs typeface="Times New Roman" panose="02020603050405020304" pitchFamily="18" charset="0"/>
              </a:rPr>
              <a:t>The left three images show that it can capture the normal or bimodal or trimodal distribution even with noisy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sz="12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1200" dirty="0">
                <a:cs typeface="Times New Roman" panose="02020603050405020304" pitchFamily="18" charset="0"/>
              </a:rPr>
              <a:t>Also, Our method work even when 90% of data is dropped.</a:t>
            </a:r>
            <a:endParaRPr lang="en-US" altLang="ko-KR" sz="120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1200" dirty="0">
                <a:cs typeface="Times New Roman" panose="02020603050405020304" pitchFamily="18" charset="0"/>
              </a:rPr>
              <a:t>Even with more dropped points, it can still predict the tendency of </a:t>
            </a:r>
            <a:r>
              <a:rPr lang="en-US" altLang="ko-KR" sz="1200" dirty="0" err="1">
                <a:cs typeface="Times New Roman" panose="02020603050405020304" pitchFamily="18" charset="0"/>
              </a:rPr>
              <a:t>disftribution</a:t>
            </a:r>
            <a:r>
              <a:rPr lang="en-US" altLang="ko-KR" sz="1200" dirty="0">
                <a:cs typeface="Times New Roman" panose="02020603050405020304" pitchFamily="18" charset="0"/>
              </a:rPr>
              <a:t> regardless of the shape.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5036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We can also apply our model to various equations other than simple exponential model.</a:t>
            </a:r>
          </a:p>
          <a:p>
            <a:r>
              <a:rPr lang="en-US" altLang="ko-KR" dirty="0"/>
              <a:t>In </a:t>
            </a:r>
            <a:r>
              <a:rPr lang="en-US" altLang="ko-KR" dirty="0" err="1"/>
              <a:t>Michaleis</a:t>
            </a:r>
            <a:r>
              <a:rPr lang="en-US" altLang="ko-KR" dirty="0"/>
              <a:t> Menten equation, we should estimate two parameters </a:t>
            </a:r>
            <a:r>
              <a:rPr lang="en-US" altLang="ko-KR" dirty="0" err="1"/>
              <a:t>K_m</a:t>
            </a:r>
            <a:r>
              <a:rPr lang="en-US" altLang="ko-KR" dirty="0"/>
              <a:t> and </a:t>
            </a:r>
            <a:r>
              <a:rPr lang="en-US" altLang="ko-KR" dirty="0" err="1"/>
              <a:t>K_cat</a:t>
            </a:r>
            <a:r>
              <a:rPr lang="en-US" altLang="ko-KR" dirty="0"/>
              <a:t> with two equations.</a:t>
            </a:r>
          </a:p>
          <a:p>
            <a:r>
              <a:rPr lang="en-US" altLang="ko-KR" dirty="0"/>
              <a:t>And, in Lorenz system, we estimate three parameters sigma rho, beta using three data X, Y, and Z.</a:t>
            </a:r>
          </a:p>
          <a:p>
            <a:r>
              <a:rPr lang="en-US" altLang="ko-KR" dirty="0"/>
              <a:t>In all cases, our method EPD can capture the tendency of distribution.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312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We can do the same thing for the logistic equation.</a:t>
            </a:r>
          </a:p>
          <a:p>
            <a:r>
              <a:rPr lang="en-US" altLang="ko-KR" dirty="0"/>
              <a:t>In this equation, we want to estimate two parameters r and K.</a:t>
            </a:r>
          </a:p>
          <a:p>
            <a:r>
              <a:rPr lang="en-US" altLang="ko-KR" dirty="0"/>
              <a:t>we can get the similar</a:t>
            </a:r>
            <a:r>
              <a:rPr lang="en-US" altLang="ko-KR" sz="1200" kern="100" dirty="0"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dirty="0"/>
              <a:t>results except for some cases,</a:t>
            </a:r>
            <a:r>
              <a:rPr lang="en-US" altLang="ko-KR" sz="1200" kern="100" dirty="0"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 interpolation of clusters.</a:t>
            </a:r>
            <a:endParaRPr lang="en-US" altLang="ko-KR" dirty="0"/>
          </a:p>
          <a:p>
            <a:r>
              <a:rPr lang="en-US" altLang="ko-KR" dirty="0"/>
              <a:t>And we can also apply our method to real world amyloid </a:t>
            </a:r>
            <a:r>
              <a:rPr lang="en-US" altLang="ko-KR" dirty="0" err="1"/>
              <a:t>dayaset</a:t>
            </a:r>
            <a:r>
              <a:rPr lang="en-US" altLang="ko-KR" dirty="0"/>
              <a:t>.</a:t>
            </a:r>
          </a:p>
          <a:p>
            <a:r>
              <a:rPr lang="en-US" altLang="ko-KR" dirty="0" err="1"/>
              <a:t>Amylod</a:t>
            </a:r>
            <a:r>
              <a:rPr lang="en-US" altLang="ko-KR" dirty="0"/>
              <a:t> beta is used to diagnose dementia.</a:t>
            </a:r>
          </a:p>
          <a:p>
            <a:r>
              <a:rPr lang="en-US" altLang="ko-KR" dirty="0"/>
              <a:t>And it is known to follow the logistic equation,</a:t>
            </a:r>
          </a:p>
          <a:p>
            <a:r>
              <a:rPr lang="en-US" altLang="ko-KR" dirty="0"/>
              <a:t>For</a:t>
            </a:r>
            <a:r>
              <a:rPr lang="ko-KR" altLang="en-US" dirty="0"/>
              <a:t> </a:t>
            </a:r>
            <a:r>
              <a:rPr lang="en-US" altLang="ko-KR" dirty="0"/>
              <a:t>this</a:t>
            </a:r>
            <a:r>
              <a:rPr lang="ko-KR" altLang="en-US" dirty="0"/>
              <a:t> </a:t>
            </a:r>
            <a:r>
              <a:rPr lang="en-US" altLang="ko-KR" dirty="0"/>
              <a:t>dataset,</a:t>
            </a:r>
            <a:r>
              <a:rPr lang="ko-KR" altLang="en-US" dirty="0"/>
              <a:t> </a:t>
            </a:r>
            <a:r>
              <a:rPr lang="en-US" altLang="ko-KR" dirty="0"/>
              <a:t>We found some clusters of values that the parameter can have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1668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Finally, we can predict six </a:t>
            </a:r>
            <a:r>
              <a:rPr lang="en-US" altLang="ko-KR" dirty="0" err="1"/>
              <a:t>paameters</a:t>
            </a:r>
            <a:r>
              <a:rPr lang="en-US" altLang="ko-KR" dirty="0"/>
              <a:t> from beta to c in Target Cell limited model for three synthetic</a:t>
            </a:r>
            <a:r>
              <a:rPr lang="ko-KR" altLang="en-US"/>
              <a:t> </a:t>
            </a:r>
            <a:r>
              <a:rPr lang="en-US" altLang="ko-KR" dirty="0"/>
              <a:t>data.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Three row corresponds to the case when the number of clusters is 1, 2, 3 respectively.</a:t>
            </a:r>
          </a:p>
          <a:p>
            <a:r>
              <a:rPr lang="en-US" altLang="ko-KR" dirty="0"/>
              <a:t>We can predict exact distribution regardless of the number of clusters.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7229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And, finally, for the virus data from real experimental setting, we can observe some clusters in this case.</a:t>
            </a:r>
          </a:p>
          <a:p>
            <a:r>
              <a:rPr lang="en-US" altLang="ko-KR" dirty="0"/>
              <a:t>Compared to the previous method, our prediction represent distribution related to</a:t>
            </a:r>
            <a:r>
              <a:rPr lang="en-US" altLang="ko-KR" sz="1200" kern="100" dirty="0"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dirty="0"/>
              <a:t>clusters.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2564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So, it is end of my first work. Bur</a:t>
            </a:r>
            <a:r>
              <a:rPr lang="ko-KR" altLang="en-US" dirty="0"/>
              <a:t> </a:t>
            </a:r>
            <a:r>
              <a:rPr lang="en-US" altLang="ko-KR" dirty="0"/>
              <a:t>absolutely,</a:t>
            </a:r>
            <a:r>
              <a:rPr lang="ko-KR" altLang="en-US" dirty="0"/>
              <a:t> </a:t>
            </a:r>
            <a:r>
              <a:rPr lang="en-US" altLang="ko-KR" dirty="0"/>
              <a:t>we</a:t>
            </a:r>
            <a:r>
              <a:rPr lang="ko-KR" altLang="en-US" dirty="0"/>
              <a:t> </a:t>
            </a:r>
            <a:r>
              <a:rPr lang="en-US" altLang="ko-KR" dirty="0"/>
              <a:t>didn’t</a:t>
            </a:r>
            <a:r>
              <a:rPr lang="ko-KR" altLang="en-US" dirty="0"/>
              <a:t> </a:t>
            </a:r>
            <a:r>
              <a:rPr lang="en-US" altLang="ko-KR" dirty="0"/>
              <a:t>use</a:t>
            </a:r>
            <a:r>
              <a:rPr lang="ko-KR" altLang="en-US" dirty="0"/>
              <a:t> </a:t>
            </a:r>
            <a:r>
              <a:rPr lang="en-US" altLang="ko-KR" dirty="0"/>
              <a:t>artificial intelligence at all! </a:t>
            </a:r>
          </a:p>
          <a:p>
            <a:r>
              <a:rPr lang="en-US" altLang="ko-KR" dirty="0"/>
              <a:t>So Why am I presenting this at the center for AI and Natural Sciences?</a:t>
            </a:r>
          </a:p>
          <a:p>
            <a:r>
              <a:rPr lang="en-US" altLang="ko-KR" dirty="0"/>
              <a:t>In fact, AI shed lights on new way to estimate parameter distribution for RCS data.</a:t>
            </a:r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149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Because RCS data is not continuously observed, we generate the </a:t>
            </a:r>
            <a:r>
              <a:rPr lang="en-US" altLang="ko-KR" dirty="0" err="1"/>
              <a:t>aritifical</a:t>
            </a:r>
            <a:r>
              <a:rPr lang="en-US" altLang="ko-KR" sz="1200" kern="100" dirty="0">
                <a:effectLst/>
                <a:ea typeface="맑은 고딕" panose="020B0503020000020004" pitchFamily="50" charset="-127"/>
                <a:cs typeface="Arial" panose="020B0604020202020204" pitchFamily="34" charset="0"/>
              </a:rPr>
              <a:t> trajectory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But, if the number of time points become large, then there are so many possible trajectories.</a:t>
            </a:r>
          </a:p>
          <a:p>
            <a:r>
              <a:rPr lang="en-US" altLang="ko-KR" dirty="0"/>
              <a:t>In this case, we even cannot apply our previous model.</a:t>
            </a:r>
          </a:p>
          <a:p>
            <a:r>
              <a:rPr lang="en-US" altLang="ko-KR" dirty="0"/>
              <a:t>So, for large data, AI should be the next step. </a:t>
            </a:r>
          </a:p>
          <a:p>
            <a:endParaRPr lang="en-US" altLang="ko-KR" dirty="0"/>
          </a:p>
          <a:p>
            <a:r>
              <a:rPr lang="en-US" altLang="ko-KR" dirty="0"/>
              <a:t>For this, we combine two neural network architecture called </a:t>
            </a:r>
            <a:r>
              <a:rPr lang="en-US" altLang="ko-KR" dirty="0" err="1"/>
              <a:t>hyperpINN</a:t>
            </a:r>
            <a:r>
              <a:rPr lang="en-US" altLang="ko-KR" dirty="0"/>
              <a:t> and WGAN.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38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Our model, in short, EIDGM can be summarized as follows.</a:t>
            </a:r>
          </a:p>
          <a:p>
            <a:r>
              <a:rPr lang="en-US" altLang="ko-KR" dirty="0"/>
              <a:t>It follows the generator and discriminator framework.</a:t>
            </a:r>
          </a:p>
          <a:p>
            <a:r>
              <a:rPr lang="en-US" altLang="ko-KR" dirty="0"/>
              <a:t>First, it </a:t>
            </a:r>
            <a:r>
              <a:rPr lang="en-US" altLang="ko-KR" sz="1200" dirty="0"/>
              <a:t>Randomly sample N sets of parameters through a generator </a:t>
            </a:r>
          </a:p>
          <a:p>
            <a:r>
              <a:rPr lang="en-US" altLang="ko-KR" sz="1200" dirty="0" err="1"/>
              <a:t>HyperPINN</a:t>
            </a:r>
            <a:r>
              <a:rPr lang="en-US" altLang="ko-KR" sz="1200" dirty="0"/>
              <a:t> computes the trajectories of differential equations corresponding to each </a:t>
            </a:r>
            <a:r>
              <a:rPr lang="en-US" altLang="ko-KR" sz="1200" dirty="0" err="1"/>
              <a:t>p_i</a:t>
            </a:r>
            <a:r>
              <a:rPr lang="en-US" altLang="ko-KR" sz="1200" dirty="0"/>
              <a:t>.</a:t>
            </a:r>
          </a:p>
          <a:p>
            <a:r>
              <a:rPr lang="en-US" altLang="ko-KR" sz="1200" dirty="0"/>
              <a:t>Measure the difference between the solutions and given RCS data via a discriminator </a:t>
            </a:r>
          </a:p>
          <a:p>
            <a:r>
              <a:rPr lang="en-US" altLang="ko-KR" sz="1200" dirty="0"/>
              <a:t>Minimizing or recalculating the difference, we update the weights and biases of both architectures, the discriminator and generator.,</a:t>
            </a:r>
          </a:p>
          <a:p>
            <a:r>
              <a:rPr lang="en-US" altLang="ko-KR" sz="1200" dirty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284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슬라이드 노트 개체 틀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ko-KR" dirty="0"/>
                  <a:t>More</a:t>
                </a:r>
                <a:r>
                  <a:rPr lang="en-US" altLang="ko-KR" sz="1200" kern="100" dirty="0">
                    <a:effectLst/>
                    <a:ea typeface="+mn-ea"/>
                    <a:cs typeface="Arial" panose="020B0604020202020204" pitchFamily="34" charset="0"/>
                  </a:rPr>
                  <a:t> Specifically</a:t>
                </a:r>
                <a:r>
                  <a:rPr lang="en-US" altLang="ko-KR" dirty="0"/>
                  <a:t>, </a:t>
                </a:r>
                <a:r>
                  <a:rPr lang="en-US" altLang="ko-KR" dirty="0" err="1"/>
                  <a:t>hyperpinn</a:t>
                </a:r>
                <a:r>
                  <a:rPr lang="en-US" altLang="ko-KR" dirty="0"/>
                  <a:t> </a:t>
                </a:r>
                <a:r>
                  <a:rPr lang="en-US" altLang="ko-KR" sz="1200" dirty="0">
                    <a:cs typeface="Times New Roman" panose="02020603050405020304" pitchFamily="18" charset="0"/>
                  </a:rPr>
                  <a:t>can immediately provide the solution </a:t>
                </a:r>
                <a14:m>
                  <m:oMath xmlns:m="http://schemas.openxmlformats.org/officeDocument/2006/math">
                    <m:r>
                      <a:rPr lang="en-US" altLang="ko-KR" sz="12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𝐲</m:t>
                    </m:r>
                    <m:r>
                      <a:rPr lang="en-US" altLang="ko-KR" sz="1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ko-KR" sz="1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ko-KR" sz="1200" dirty="0">
                    <a:cs typeface="Times New Roman" panose="02020603050405020304" pitchFamily="18" charset="0"/>
                  </a:rPr>
                  <a:t> for given p using a hypernetwork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</m:oMath>
                </a14:m>
                <a:r>
                  <a:rPr lang="en-US" altLang="ko-KR" sz="1200" dirty="0">
                    <a:cs typeface="Times New Roman" panose="02020603050405020304" pitchFamily="18" charset="0"/>
                  </a:rPr>
                  <a:t> and main network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altLang="ko-KR" sz="12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altLang="ko-KR" sz="1200" b="0" dirty="0">
                  <a:cs typeface="Times New Roman" panose="02020603050405020304" pitchFamily="18" charset="0"/>
                </a:endParaRPr>
              </a:p>
              <a:p>
                <a:r>
                  <a:rPr lang="en-US" altLang="ko-KR" dirty="0"/>
                  <a:t>Hypernetwork takes p as input and generates the weights and biases for the other network, m called main network.</a:t>
                </a:r>
              </a:p>
              <a:p>
                <a:r>
                  <a:rPr lang="en-US" altLang="ko-KR" dirty="0"/>
                  <a:t>This m takes time t as input and generate the solution y, </a:t>
                </a:r>
              </a:p>
              <a:p>
                <a:r>
                  <a:rPr lang="en-US" altLang="ko-KR" dirty="0"/>
                  <a:t>The solution now should be dependent on parameter p and t.</a:t>
                </a:r>
              </a:p>
              <a:p>
                <a:r>
                  <a:rPr lang="en-US" altLang="ko-KR" dirty="0"/>
                  <a:t>We can train our </a:t>
                </a:r>
                <a:r>
                  <a:rPr lang="en-US" altLang="ko-KR" dirty="0" err="1"/>
                  <a:t>hyperpINN</a:t>
                </a:r>
                <a:r>
                  <a:rPr lang="en-US" altLang="ko-KR" dirty="0"/>
                  <a:t> with this loss function.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슬라이드 노트 개체 틀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ko-KR" dirty="0"/>
                  <a:t>More</a:t>
                </a:r>
                <a:r>
                  <a:rPr lang="en-US" altLang="ko-KR" sz="1200" kern="100" dirty="0">
                    <a:effectLst/>
                    <a:ea typeface="+mn-ea"/>
                    <a:cs typeface="Arial" panose="020B0604020202020204" pitchFamily="34" charset="0"/>
                  </a:rPr>
                  <a:t> Specifically</a:t>
                </a:r>
                <a:r>
                  <a:rPr lang="en-US" altLang="ko-KR" dirty="0"/>
                  <a:t>, </a:t>
                </a:r>
                <a:r>
                  <a:rPr lang="en-US" altLang="ko-KR" dirty="0" err="1"/>
                  <a:t>hyperpinn</a:t>
                </a:r>
                <a:r>
                  <a:rPr lang="en-US" altLang="ko-KR" dirty="0"/>
                  <a:t> </a:t>
                </a:r>
                <a:r>
                  <a:rPr lang="en-US" altLang="ko-KR" sz="1200" dirty="0">
                    <a:cs typeface="Times New Roman" panose="02020603050405020304" pitchFamily="18" charset="0"/>
                  </a:rPr>
                  <a:t>can immediately provide the solution </a:t>
                </a:r>
                <a:r>
                  <a:rPr lang="en-US" altLang="ko-KR" sz="1200" b="1" i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𝐲</a:t>
                </a:r>
                <a:r>
                  <a:rPr lang="en-US" altLang="ko-KR" sz="1200" i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(𝑡)</a:t>
                </a:r>
                <a:r>
                  <a:rPr lang="en-US" altLang="ko-KR" sz="1200" dirty="0">
                    <a:cs typeface="Times New Roman" panose="02020603050405020304" pitchFamily="18" charset="0"/>
                  </a:rPr>
                  <a:t> for given p using a hypernetwork </a:t>
                </a:r>
                <a:r>
                  <a:rPr lang="en-US" altLang="ko-KR" sz="1200" i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ℎ</a:t>
                </a:r>
                <a:r>
                  <a:rPr lang="en-US" altLang="ko-KR" sz="1200" dirty="0">
                    <a:cs typeface="Times New Roman" panose="02020603050405020304" pitchFamily="18" charset="0"/>
                  </a:rPr>
                  <a:t> and main network </a:t>
                </a:r>
                <a:r>
                  <a:rPr lang="en-US" altLang="ko-KR" sz="1200" i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𝑚</a:t>
                </a:r>
                <a:r>
                  <a:rPr lang="en-US" altLang="ko-KR" sz="1200" b="0" i="0"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ko-KR" sz="1200" b="0" dirty="0">
                  <a:cs typeface="Times New Roman" panose="02020603050405020304" pitchFamily="18" charset="0"/>
                </a:endParaRPr>
              </a:p>
              <a:p>
                <a:r>
                  <a:rPr lang="en-US" altLang="ko-KR" dirty="0"/>
                  <a:t>Hypernetwork takes p as input and generates the weights and biases for the other network, m called main network.</a:t>
                </a:r>
              </a:p>
              <a:p>
                <a:r>
                  <a:rPr lang="en-US" altLang="ko-KR" dirty="0"/>
                  <a:t>This m takes time t as input and generate the solution y, </a:t>
                </a:r>
              </a:p>
              <a:p>
                <a:r>
                  <a:rPr lang="en-US" altLang="ko-KR" dirty="0"/>
                  <a:t>The solution now should be dependent on parameter p and t.</a:t>
                </a:r>
              </a:p>
              <a:p>
                <a:r>
                  <a:rPr lang="en-US" altLang="ko-KR" dirty="0"/>
                  <a:t>We can train our </a:t>
                </a:r>
                <a:r>
                  <a:rPr lang="en-US" altLang="ko-KR" dirty="0" err="1"/>
                  <a:t>hyperpINN</a:t>
                </a:r>
                <a:r>
                  <a:rPr lang="en-US" altLang="ko-KR" dirty="0"/>
                  <a:t> with this loss function.</a:t>
                </a:r>
                <a:endParaRPr lang="ko-KR" altLang="en-US" dirty="0"/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0338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In practice,  we</a:t>
            </a:r>
            <a:r>
              <a:rPr lang="en-US" altLang="ko-KR" sz="1200" dirty="0">
                <a:cs typeface="Times New Roman" panose="02020603050405020304" pitchFamily="18" charset="0"/>
              </a:rPr>
              <a:t> employed discretized versions of the two loss functions.</a:t>
            </a:r>
          </a:p>
          <a:p>
            <a:r>
              <a:rPr lang="en-US" altLang="ko-KR" sz="1200" dirty="0">
                <a:cs typeface="Times New Roman" panose="02020603050405020304" pitchFamily="18" charset="0"/>
              </a:rPr>
              <a:t>If we minimize this loss functions, m, the main network by </a:t>
            </a:r>
            <a:r>
              <a:rPr lang="en-US" altLang="ko-KR" sz="1200" dirty="0" err="1">
                <a:cs typeface="Times New Roman" panose="02020603050405020304" pitchFamily="18" charset="0"/>
              </a:rPr>
              <a:t>HyperPINN</a:t>
            </a:r>
            <a:r>
              <a:rPr lang="en-US" altLang="ko-KR" sz="1200" dirty="0">
                <a:cs typeface="Times New Roman" panose="02020603050405020304" pitchFamily="18" charset="0"/>
              </a:rPr>
              <a:t> should be close to the solution and should follow the differential equations.</a:t>
            </a:r>
          </a:p>
          <a:p>
            <a:endParaRPr lang="en-US" altLang="ko-KR" sz="1200" dirty="0">
              <a:cs typeface="Times New Roman" panose="02020603050405020304" pitchFamily="18" charset="0"/>
            </a:endParaRPr>
          </a:p>
          <a:p>
            <a:r>
              <a:rPr lang="en-US" altLang="ko-KR" sz="1200" dirty="0">
                <a:cs typeface="Times New Roman" panose="02020603050405020304" pitchFamily="18" charset="0"/>
              </a:rPr>
              <a:t>And after training </a:t>
            </a:r>
            <a:r>
              <a:rPr lang="en-US" altLang="ko-KR" sz="1200" dirty="0" err="1">
                <a:cs typeface="Times New Roman" panose="02020603050405020304" pitchFamily="18" charset="0"/>
              </a:rPr>
              <a:t>HyperPINN</a:t>
            </a:r>
            <a:r>
              <a:rPr lang="en-US" altLang="ko-KR" sz="1200" dirty="0">
                <a:cs typeface="Times New Roman" panose="02020603050405020304" pitchFamily="18" charset="0"/>
              </a:rPr>
              <a:t>, Generator and Discriminator is trained using Wasserstein distance.</a:t>
            </a:r>
          </a:p>
          <a:p>
            <a:r>
              <a:rPr lang="en-US" altLang="ko-KR" sz="1200" dirty="0">
                <a:cs typeface="Times New Roman" panose="02020603050405020304" pitchFamily="18" charset="0"/>
              </a:rPr>
              <a:t>Discriminator is trained to distinguish the data and the generated trajectories by </a:t>
            </a:r>
            <a:r>
              <a:rPr lang="en-US" altLang="ko-KR" sz="1200" dirty="0" err="1">
                <a:cs typeface="Times New Roman" panose="02020603050405020304" pitchFamily="18" charset="0"/>
              </a:rPr>
              <a:t>HyperPINN</a:t>
            </a:r>
            <a:r>
              <a:rPr lang="en-US" altLang="ko-KR" sz="1200" dirty="0">
                <a:cs typeface="Times New Roman" panose="02020603050405020304" pitchFamily="18" charset="0"/>
              </a:rPr>
              <a:t>.</a:t>
            </a:r>
          </a:p>
          <a:p>
            <a:r>
              <a:rPr lang="en-US" altLang="ko-KR" sz="1200" dirty="0" err="1">
                <a:cs typeface="Times New Roman" panose="02020603050405020304" pitchFamily="18" charset="0"/>
              </a:rPr>
              <a:t>Fnally</a:t>
            </a:r>
            <a:r>
              <a:rPr lang="en-US" altLang="ko-KR" sz="1200" dirty="0">
                <a:cs typeface="Times New Roman" panose="02020603050405020304" pitchFamily="18" charset="0"/>
              </a:rPr>
              <a:t>, Generator is trained to generate the accurate parameter distribution.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0554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Calibri"/>
                <a:cs typeface="Calibri"/>
              </a:rPr>
              <a:t>At first, this talk is divided into two part, 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 the first one is about my previous work on parameter estimation technique for RCS data.</a:t>
            </a:r>
            <a:endParaRPr lang="en-US" dirty="0"/>
          </a:p>
          <a:p>
            <a:r>
              <a:rPr lang="en-US" dirty="0">
                <a:latin typeface="Calibri"/>
                <a:ea typeface="Calibri"/>
                <a:cs typeface="Calibri"/>
              </a:rPr>
              <a:t>Although it is not related to </a:t>
            </a:r>
            <a:r>
              <a:rPr lang="en-US" dirty="0" err="1">
                <a:latin typeface="Calibri"/>
                <a:ea typeface="Calibri"/>
                <a:cs typeface="Calibri"/>
              </a:rPr>
              <a:t>articial</a:t>
            </a:r>
            <a:r>
              <a:rPr lang="en-US" dirty="0">
                <a:latin typeface="Calibri"/>
                <a:ea typeface="Calibri"/>
                <a:cs typeface="Calibri"/>
              </a:rPr>
              <a:t> intelligence, I want to introduce it first to explain the problem I am </a:t>
            </a:r>
            <a:r>
              <a:rPr lang="en-US" dirty="0" err="1">
                <a:latin typeface="Calibri"/>
                <a:ea typeface="Calibri"/>
                <a:cs typeface="Calibri"/>
              </a:rPr>
              <a:t>interseted</a:t>
            </a:r>
            <a:r>
              <a:rPr lang="en-US" dirty="0">
                <a:latin typeface="Calibri"/>
                <a:ea typeface="Calibri"/>
                <a:cs typeface="Calibri"/>
              </a:rPr>
              <a:t> in.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the last one "Operator Learning and Generative model for RCS data" is the topic that I said before. 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For RCS data with long </a:t>
            </a:r>
            <a:r>
              <a:rPr lang="en-US" altLang="ko-KR">
                <a:latin typeface="Calibri"/>
                <a:ea typeface="Calibri"/>
                <a:cs typeface="Calibri"/>
              </a:rPr>
              <a:t>time</a:t>
            </a:r>
            <a:r>
              <a:rPr lang="ko-KR" altLang="en-US">
                <a:latin typeface="Calibri"/>
                <a:ea typeface="Calibri"/>
                <a:cs typeface="Calibri"/>
              </a:rPr>
              <a:t> </a:t>
            </a:r>
            <a:r>
              <a:rPr lang="en-US" altLang="ko-KR">
                <a:latin typeface="Calibri"/>
                <a:ea typeface="Calibri"/>
                <a:cs typeface="Calibri"/>
              </a:rPr>
              <a:t>trajectories,</a:t>
            </a:r>
            <a:r>
              <a:rPr lang="en-US" dirty="0">
                <a:latin typeface="Calibri"/>
                <a:ea typeface="Calibri"/>
                <a:cs typeface="Calibri"/>
              </a:rPr>
              <a:t> artificial intelligence perform well for parameter estimation.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38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Now, after training, </a:t>
            </a:r>
            <a:r>
              <a:rPr lang="en-US" altLang="ko-KR"/>
              <a:t>after</a:t>
            </a:r>
            <a:r>
              <a:rPr lang="ko-KR" altLang="en-US"/>
              <a:t> </a:t>
            </a:r>
            <a:r>
              <a:rPr lang="en-US" altLang="ko-KR"/>
              <a:t>training,</a:t>
            </a:r>
            <a:r>
              <a:rPr lang="ko-KR" altLang="en-US"/>
              <a:t> </a:t>
            </a:r>
            <a:r>
              <a:rPr lang="en-US" altLang="ko-KR" dirty="0"/>
              <a:t>we can guarantee that our </a:t>
            </a:r>
            <a:r>
              <a:rPr lang="en-US" altLang="ko-KR" dirty="0" err="1"/>
              <a:t>HyperPINN</a:t>
            </a:r>
            <a:r>
              <a:rPr lang="en-US" altLang="ko-KR" dirty="0"/>
              <a:t> can predict the solution trajectories well even for</a:t>
            </a:r>
            <a:r>
              <a:rPr lang="ko-KR" altLang="en-US"/>
              <a:t> </a:t>
            </a:r>
            <a:r>
              <a:rPr lang="en-US" altLang="ko-KR"/>
              <a:t>each</a:t>
            </a:r>
            <a:r>
              <a:rPr lang="ko-KR" altLang="en-US"/>
              <a:t> </a:t>
            </a:r>
            <a:r>
              <a:rPr lang="en-US" altLang="ko-KR"/>
              <a:t>new </a:t>
            </a:r>
            <a:r>
              <a:rPr lang="en-US" altLang="ko-KR" dirty="0"/>
              <a:t>parameters.</a:t>
            </a:r>
          </a:p>
          <a:p>
            <a:r>
              <a:rPr lang="en-US" altLang="ko-KR" dirty="0"/>
              <a:t>And, also there are some nice architecture on </a:t>
            </a:r>
            <a:r>
              <a:rPr lang="en-US" altLang="ko-KR" dirty="0" err="1"/>
              <a:t>HyperPINN</a:t>
            </a:r>
            <a:r>
              <a:rPr lang="en-US" altLang="ko-KR" dirty="0"/>
              <a:t> which can reduce the loss function.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09562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The </a:t>
            </a:r>
            <a:r>
              <a:rPr lang="en-US" altLang="ko-KR" err="1"/>
              <a:t>results</a:t>
            </a:r>
            <a:r>
              <a:rPr lang="en-US" altLang="ko-KR"/>
              <a:t> </a:t>
            </a:r>
            <a:r>
              <a:rPr lang="en-US" altLang="ko-KR" dirty="0"/>
              <a:t>are similar as previous.</a:t>
            </a:r>
          </a:p>
          <a:p>
            <a:r>
              <a:rPr lang="en-US" altLang="ko-KR" dirty="0"/>
              <a:t>Regardless of the distribution type, we can get exact parameter distribution by </a:t>
            </a:r>
            <a:r>
              <a:rPr lang="en-US" altLang="ko-KR" dirty="0" err="1"/>
              <a:t>EiDGM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we can use well</a:t>
            </a:r>
            <a:r>
              <a:rPr lang="ko-KR" altLang="en-US"/>
              <a:t> </a:t>
            </a:r>
            <a:r>
              <a:rPr lang="en-US" altLang="ko-KR" dirty="0"/>
              <a:t>known </a:t>
            </a:r>
            <a:r>
              <a:rPr lang="en-US" altLang="ko-KR" dirty="0" err="1"/>
              <a:t>DeepONET</a:t>
            </a:r>
            <a:r>
              <a:rPr lang="en-US" altLang="ko-KR" dirty="0"/>
              <a:t> other than </a:t>
            </a:r>
            <a:r>
              <a:rPr lang="en-US" altLang="ko-KR" dirty="0" err="1"/>
              <a:t>hyperPINN</a:t>
            </a:r>
            <a:r>
              <a:rPr lang="en-US" altLang="ko-KR" dirty="0"/>
              <a:t>,.</a:t>
            </a:r>
          </a:p>
          <a:p>
            <a:r>
              <a:rPr lang="en-US" altLang="ko-KR" dirty="0"/>
              <a:t>However, in this case, it leads to</a:t>
            </a:r>
            <a:r>
              <a:rPr lang="ko-KR" altLang="en-US"/>
              <a:t> </a:t>
            </a:r>
            <a:r>
              <a:rPr lang="en-US" altLang="ko-KR" dirty="0"/>
              <a:t>incorrect estimation for trimodal case in logistic equation.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0676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As in the previous, our method can be applied to the Lorentz equation.</a:t>
            </a:r>
          </a:p>
          <a:p>
            <a:r>
              <a:rPr lang="en-US" altLang="ko-KR" dirty="0"/>
              <a:t>It</a:t>
            </a:r>
            <a:r>
              <a:rPr lang="ko-KR" altLang="en-US" dirty="0"/>
              <a:t> </a:t>
            </a:r>
            <a:r>
              <a:rPr lang="en-US" altLang="ko-KR" dirty="0"/>
              <a:t>has</a:t>
            </a:r>
            <a:r>
              <a:rPr lang="ko-KR" altLang="en-US" dirty="0"/>
              <a:t> </a:t>
            </a:r>
            <a:r>
              <a:rPr lang="en-US" altLang="ko-KR" dirty="0"/>
              <a:t>three</a:t>
            </a:r>
            <a:r>
              <a:rPr lang="ko-KR" altLang="en-US" dirty="0"/>
              <a:t> </a:t>
            </a:r>
            <a:r>
              <a:rPr lang="en-US" altLang="ko-KR" dirty="0"/>
              <a:t>different parameters. We can also get exact parameter distribution.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18730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We also  extend our model to real world dataset regarding amyloid beta.</a:t>
            </a:r>
          </a:p>
          <a:p>
            <a:r>
              <a:rPr lang="en-US" altLang="ko-KR" dirty="0"/>
              <a:t>Also, it seems that this dataset has some cluster on the possible values of r and K.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39022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Finally, Other than pictorial </a:t>
            </a:r>
            <a:r>
              <a:rPr lang="en-US" altLang="ko-KR" dirty="0" err="1"/>
              <a:t>desciprtion</a:t>
            </a:r>
            <a:r>
              <a:rPr lang="en-US" altLang="ko-KR" dirty="0"/>
              <a:t>, we attached a numerical error.</a:t>
            </a:r>
          </a:p>
          <a:p>
            <a:r>
              <a:rPr lang="en-US" altLang="ko-KR" dirty="0"/>
              <a:t>here are the results on </a:t>
            </a:r>
            <a:r>
              <a:rPr lang="en-US" altLang="ko-KR" dirty="0" err="1"/>
              <a:t>wasserstain</a:t>
            </a:r>
            <a:r>
              <a:rPr lang="en-US" altLang="ko-KR" dirty="0"/>
              <a:t> distance between the predicted distribution and true distribution.</a:t>
            </a:r>
          </a:p>
          <a:p>
            <a:r>
              <a:rPr lang="en-US" altLang="ko-KR" dirty="0"/>
              <a:t>Our model, combining </a:t>
            </a:r>
            <a:r>
              <a:rPr lang="en-US" altLang="ko-KR" dirty="0" err="1"/>
              <a:t>HyperPINN</a:t>
            </a:r>
            <a:r>
              <a:rPr lang="en-US" altLang="ko-KR" dirty="0"/>
              <a:t> with WGAN, is better than the other model.</a:t>
            </a:r>
          </a:p>
          <a:p>
            <a:r>
              <a:rPr lang="en-US" altLang="ko-KR" dirty="0"/>
              <a:t>Regardless of type of distributions or equations, our model can get the smallest distance in most cases.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1350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Finally, in short for large number of time points we </a:t>
            </a:r>
            <a:r>
              <a:rPr lang="en-US" altLang="ko-KR" dirty="0" err="1"/>
              <a:t>devepeloped</a:t>
            </a:r>
            <a:r>
              <a:rPr lang="en-US" altLang="ko-KR" dirty="0"/>
              <a:t> a  model combining </a:t>
            </a:r>
            <a:r>
              <a:rPr lang="en-US" altLang="ko-KR" dirty="0" err="1"/>
              <a:t>HyperPINN</a:t>
            </a:r>
            <a:r>
              <a:rPr lang="en-US" altLang="ko-KR" dirty="0"/>
              <a:t> and WGAN.</a:t>
            </a:r>
          </a:p>
          <a:p>
            <a:r>
              <a:rPr lang="en-US" altLang="ko-KR" dirty="0"/>
              <a:t>To be honest with you, there is no specific reason to use only this two.</a:t>
            </a:r>
          </a:p>
          <a:p>
            <a:r>
              <a:rPr lang="en-US" altLang="ko-KR" dirty="0"/>
              <a:t>There is room to use another model.</a:t>
            </a:r>
          </a:p>
          <a:p>
            <a:endParaRPr lang="en-US" altLang="ko-KR" dirty="0"/>
          </a:p>
          <a:p>
            <a:r>
              <a:rPr lang="en-US" altLang="ko-KR" dirty="0"/>
              <a:t>And, you may </a:t>
            </a:r>
            <a:r>
              <a:rPr lang="en-US" altLang="ko-KR"/>
              <a:t>develop</a:t>
            </a:r>
            <a:r>
              <a:rPr lang="ko-KR" altLang="en-US"/>
              <a:t> </a:t>
            </a:r>
            <a:r>
              <a:rPr lang="en-US" altLang="ko-KR" dirty="0"/>
              <a:t>the new way to apply gaussian process for RCS data.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7013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It’s all of my presentation.</a:t>
            </a:r>
          </a:p>
          <a:p>
            <a:r>
              <a:rPr lang="en-US" altLang="ko-KR" dirty="0"/>
              <a:t>Thank you for great </a:t>
            </a:r>
            <a:r>
              <a:rPr lang="en-US" altLang="ko-KR" dirty="0" err="1"/>
              <a:t>attehntion</a:t>
            </a:r>
            <a:r>
              <a:rPr lang="en-US" altLang="ko-KR" dirty="0"/>
              <a:t>!.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307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200" b="0" i="0" dirty="0">
                    <a:effectLst/>
                    <a:highlight>
                      <a:srgbClr val="FFFFFF"/>
                    </a:highlight>
                  </a:rPr>
                  <a:t>My</a:t>
                </a:r>
                <a:r>
                  <a:rPr lang="en-US" altLang="ko-KR" sz="1200" b="0" i="0" baseline="0" dirty="0">
                    <a:effectLst/>
                    <a:highlight>
                      <a:srgbClr val="FFFFFF"/>
                    </a:highlight>
                  </a:rPr>
                  <a:t> research interest is t</a:t>
                </a:r>
                <a:r>
                  <a:rPr lang="en-US" altLang="ko-KR" sz="1200" b="0" i="0" dirty="0">
                    <a:effectLst/>
                    <a:highlight>
                      <a:srgbClr val="FFFFFF"/>
                    </a:highlight>
                  </a:rPr>
                  <a:t>o find </a:t>
                </a:r>
                <a:r>
                  <a:rPr lang="en-US" altLang="ko-KR" sz="1200" b="0" i="0" dirty="0">
                    <a:solidFill>
                      <a:srgbClr val="FF8427"/>
                    </a:solidFill>
                    <a:effectLst/>
                    <a:highlight>
                      <a:srgbClr val="FFFFFF"/>
                    </a:highlight>
                  </a:rPr>
                  <a:t>parameters in Differential equations </a:t>
                </a:r>
                <a14:m>
                  <m:oMath xmlns:m="http://schemas.openxmlformats.org/officeDocument/2006/math">
                    <m:r>
                      <a:rPr lang="en-US" altLang="ko-KR" sz="1200" b="0" i="0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ko-KR" sz="1200" b="0" i="1" smtClean="0">
                            <a:solidFill>
                              <a:srgbClr val="FF8427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200" b="0" i="1" smtClean="0">
                            <a:solidFill>
                              <a:srgbClr val="FF8427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sz="1200" b="0" i="1" smtClean="0">
                            <a:solidFill>
                              <a:srgbClr val="FF8427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12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ko-KR" sz="1200" b="0" i="0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1200" dirty="0"/>
                  <a:t>. </a:t>
                </a:r>
                <a:endParaRPr lang="ko-KR" altLang="en-US" sz="1200" dirty="0"/>
              </a:p>
              <a:p>
                <a:r>
                  <a:rPr lang="en-US" dirty="0">
                    <a:latin typeface="Calibri"/>
                    <a:ea typeface="Calibri"/>
                    <a:cs typeface="Calibri"/>
                  </a:rPr>
                  <a:t>So, At first, I want to briefly say what we can do with differential equations.</a:t>
                </a:r>
              </a:p>
              <a:p>
                <a:r>
                  <a:rPr lang="en-US" dirty="0">
                    <a:latin typeface="Calibri"/>
                    <a:ea typeface="Calibri"/>
                    <a:cs typeface="Calibri"/>
                  </a:rPr>
                  <a:t>It is an equation which describe </a:t>
                </a:r>
                <a:r>
                  <a:rPr lang="en-US" altLang="ko-KR" sz="1200" b="0" i="0" dirty="0">
                    <a:effectLst/>
                    <a:highlight>
                      <a:srgbClr val="FFFFFF"/>
                    </a:highlight>
                  </a:rPr>
                  <a:t>dynamics of physical or biological quantities.</a:t>
                </a:r>
              </a:p>
              <a:p>
                <a:r>
                  <a:rPr lang="en-US" sz="1200" b="0" i="0" dirty="0">
                    <a:effectLst/>
                    <a:highlight>
                      <a:srgbClr val="FFFFFF"/>
                    </a:highlight>
                    <a:latin typeface="Calibri"/>
                    <a:ea typeface="Calibri"/>
                    <a:cs typeface="Calibri"/>
                  </a:rPr>
                  <a:t>For example, if we solve this equation related to virus population, then we can predict the population over time.</a:t>
                </a:r>
              </a:p>
              <a:p>
                <a:r>
                  <a:rPr lang="en-US" sz="1200" b="0" i="0" dirty="0">
                    <a:effectLst/>
                    <a:highlight>
                      <a:srgbClr val="FFFFFF"/>
                    </a:highlight>
                    <a:latin typeface="Calibri"/>
                    <a:ea typeface="Calibri"/>
                    <a:cs typeface="Calibri"/>
                  </a:rPr>
                  <a:t>The solution of differential equations depend on the parameters. </a:t>
                </a:r>
              </a:p>
              <a:p>
                <a:r>
                  <a:rPr lang="en-US" sz="1200" b="0" i="0" dirty="0">
                    <a:effectLst/>
                    <a:highlight>
                      <a:srgbClr val="FFFFFF"/>
                    </a:highlight>
                    <a:latin typeface="Calibri"/>
                    <a:ea typeface="Calibri"/>
                    <a:cs typeface="Calibri"/>
                  </a:rPr>
                  <a:t>So, I want to find set of parameters which can explain the dynamics of virus. Population.</a:t>
                </a:r>
                <a:endParaRPr lang="en-US" dirty="0">
                  <a:latin typeface="Calibri"/>
                  <a:ea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200" b="0" i="0" dirty="0">
                    <a:effectLst/>
                    <a:highlight>
                      <a:srgbClr val="FFFFFF"/>
                    </a:highlight>
                  </a:rPr>
                  <a:t>My</a:t>
                </a:r>
                <a:r>
                  <a:rPr lang="en-US" altLang="ko-KR" sz="1200" b="0" i="0" baseline="0" dirty="0">
                    <a:effectLst/>
                    <a:highlight>
                      <a:srgbClr val="FFFFFF"/>
                    </a:highlight>
                  </a:rPr>
                  <a:t> research interest is t</a:t>
                </a:r>
                <a:r>
                  <a:rPr lang="en-US" altLang="ko-KR" sz="1200" b="0" i="0" dirty="0">
                    <a:effectLst/>
                    <a:highlight>
                      <a:srgbClr val="FFFFFF"/>
                    </a:highlight>
                  </a:rPr>
                  <a:t>o find </a:t>
                </a:r>
                <a:r>
                  <a:rPr lang="en-US" altLang="ko-KR" sz="1200" b="0" i="0" dirty="0">
                    <a:solidFill>
                      <a:srgbClr val="FF8427"/>
                    </a:solidFill>
                    <a:effectLst/>
                    <a:highlight>
                      <a:srgbClr val="FFFFFF"/>
                    </a:highlight>
                  </a:rPr>
                  <a:t>parameters in Differential equations </a:t>
                </a:r>
                <a:r>
                  <a:rPr lang="en-US" altLang="ko-KR" sz="1200" b="0" i="0">
                    <a:solidFill>
                      <a:srgbClr val="FF8427"/>
                    </a:solidFill>
                    <a:highlight>
                      <a:srgbClr val="FFFFFF"/>
                    </a:highlight>
                    <a:latin typeface="Cambria Math" panose="02040503050406030204" pitchFamily="18" charset="0"/>
                  </a:rPr>
                  <a:t>(𝛽, 𝜅, 𝛿, 𝐾_𝑑, 𝑝, 𝑐)</a:t>
                </a:r>
                <a:r>
                  <a:rPr lang="en-US" altLang="ko-KR" sz="1200" dirty="0"/>
                  <a:t>. </a:t>
                </a:r>
                <a:endParaRPr lang="ko-KR" altLang="en-US" sz="1200" dirty="0"/>
              </a:p>
              <a:p>
                <a:r>
                  <a:rPr lang="en-US" dirty="0">
                    <a:latin typeface="Calibri"/>
                    <a:ea typeface="Calibri"/>
                    <a:cs typeface="Calibri"/>
                  </a:rPr>
                  <a:t>So, At first, I want to briefly say what we can do with differential equations.</a:t>
                </a:r>
              </a:p>
              <a:p>
                <a:r>
                  <a:rPr lang="en-US" dirty="0">
                    <a:latin typeface="Calibri"/>
                    <a:ea typeface="Calibri"/>
                    <a:cs typeface="Calibri"/>
                  </a:rPr>
                  <a:t>It is an equation which describe </a:t>
                </a:r>
                <a:r>
                  <a:rPr lang="en-US" altLang="ko-KR" sz="1200" b="0" i="0" dirty="0">
                    <a:effectLst/>
                    <a:highlight>
                      <a:srgbClr val="FFFFFF"/>
                    </a:highlight>
                  </a:rPr>
                  <a:t>dynamics of physical or biological quantities.</a:t>
                </a:r>
              </a:p>
              <a:p>
                <a:r>
                  <a:rPr lang="en-US" sz="1200" b="0" i="0" dirty="0">
                    <a:effectLst/>
                    <a:highlight>
                      <a:srgbClr val="FFFFFF"/>
                    </a:highlight>
                    <a:latin typeface="Calibri"/>
                    <a:ea typeface="Calibri"/>
                    <a:cs typeface="Calibri"/>
                  </a:rPr>
                  <a:t>For example, if we solve this equation related to virus population, then we can predict the population over time.</a:t>
                </a:r>
              </a:p>
              <a:p>
                <a:r>
                  <a:rPr lang="en-US" sz="1200" b="0" i="0" dirty="0">
                    <a:effectLst/>
                    <a:highlight>
                      <a:srgbClr val="FFFFFF"/>
                    </a:highlight>
                    <a:latin typeface="Calibri"/>
                    <a:ea typeface="Calibri"/>
                    <a:cs typeface="Calibri"/>
                  </a:rPr>
                  <a:t>The solution of differential equations depend on the parameters. </a:t>
                </a:r>
              </a:p>
              <a:p>
                <a:r>
                  <a:rPr lang="en-US" sz="1200" b="0" i="0" dirty="0">
                    <a:effectLst/>
                    <a:highlight>
                      <a:srgbClr val="FFFFFF"/>
                    </a:highlight>
                    <a:latin typeface="Calibri"/>
                    <a:ea typeface="Calibri"/>
                    <a:cs typeface="Calibri"/>
                  </a:rPr>
                  <a:t>So, I want to find set of parameters which can explain the dynamics of virus. Population.</a:t>
                </a:r>
                <a:endParaRPr lang="en-US" dirty="0">
                  <a:latin typeface="Calibri"/>
                  <a:ea typeface="Calibri"/>
                  <a:cs typeface="Calibri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1677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The most standard goal is to estimate the distribution of parameters.</a:t>
            </a:r>
          </a:p>
          <a:p>
            <a:r>
              <a:rPr lang="en-US" altLang="ko-KR" dirty="0"/>
              <a:t>For better explanation, we can consider this simple exponential model at first,</a:t>
            </a:r>
          </a:p>
          <a:p>
            <a:r>
              <a:rPr lang="en-US" altLang="ko-KR" dirty="0"/>
              <a:t>Where y denotes the population at time “t” and “a” is growth rate.</a:t>
            </a:r>
          </a:p>
          <a:p>
            <a:r>
              <a:rPr lang="en-US" altLang="ko-KR" dirty="0"/>
              <a:t>Obviously, this parameter “A” don’t have to be identical for each objects, so we want to estimate the distribution of parameters, not just a value.</a:t>
            </a:r>
          </a:p>
          <a:p>
            <a:endParaRPr lang="en-US" altLang="ko-KR" dirty="0"/>
          </a:p>
          <a:p>
            <a:r>
              <a:rPr lang="en-US" altLang="ko-KR" dirty="0"/>
              <a:t>Suppose that each population trajectories over time can be observed continuously</a:t>
            </a:r>
            <a:r>
              <a:rPr lang="en-US" altLang="ko-KR"/>
              <a:t>.</a:t>
            </a:r>
            <a:r>
              <a:rPr lang="en-US" altLang="ko-KR" dirty="0"/>
              <a:t> </a:t>
            </a:r>
          </a:p>
          <a:p>
            <a:r>
              <a:rPr lang="en-US" altLang="ko-KR" dirty="0"/>
              <a:t>then deriving a parameter for each trajectory is a simple.</a:t>
            </a:r>
          </a:p>
          <a:p>
            <a:r>
              <a:rPr lang="en-US" altLang="ko-KR" dirty="0"/>
              <a:t>So we can get the distribution of parameter by collecting all parameter for each given trajectory. </a:t>
            </a:r>
            <a:endParaRPr lang="ko-KR" altLang="en-US" dirty="0"/>
          </a:p>
          <a:p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9689B-7F67-7A41-9524-D1D711C5D020}" type="slidenum">
              <a:rPr kumimoji="1" lang="ko-Kore-KR" altLang="en-US" smtClean="0"/>
              <a:t>4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042474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However, our interest is about estimating the distribution for </a:t>
            </a:r>
            <a:r>
              <a:rPr lang="en-US" altLang="ko-KR"/>
              <a:t>rcs </a:t>
            </a:r>
            <a:r>
              <a:rPr lang="en-US" altLang="ko-KR" dirty="0"/>
              <a:t>data.</a:t>
            </a:r>
          </a:p>
          <a:p>
            <a:r>
              <a:rPr lang="en-US" altLang="ko-KR" dirty="0"/>
              <a:t>As I said, if the trajectory is given continuously, then deriving the parameters for each trajectory is simple.</a:t>
            </a:r>
          </a:p>
          <a:p>
            <a:r>
              <a:rPr lang="en-US" altLang="ko-KR" dirty="0"/>
              <a:t>However, in many biological experiments, </a:t>
            </a:r>
            <a:r>
              <a:rPr lang="en-US" altLang="ko-KR" sz="1200" dirty="0"/>
              <a:t>o</a:t>
            </a:r>
            <a:r>
              <a:rPr lang="ko-KR" altLang="en-US" sz="1200" dirty="0" err="1"/>
              <a:t>bservation</a:t>
            </a:r>
            <a:r>
              <a:rPr lang="ko-KR" altLang="en-US" sz="1200" dirty="0"/>
              <a:t> </a:t>
            </a:r>
            <a:r>
              <a:rPr lang="ko-KR" altLang="en-US" sz="1200" dirty="0" err="1"/>
              <a:t>data</a:t>
            </a:r>
            <a:r>
              <a:rPr lang="ko-KR" altLang="en-US" sz="1200" dirty="0"/>
              <a:t> </a:t>
            </a:r>
            <a:r>
              <a:rPr lang="ko-KR" altLang="en-US" sz="1200" dirty="0" err="1"/>
              <a:t>are</a:t>
            </a:r>
            <a:r>
              <a:rPr lang="ko-KR" altLang="en-US" sz="1200" dirty="0"/>
              <a:t> </a:t>
            </a:r>
            <a:r>
              <a:rPr lang="ko-KR" altLang="en-US" sz="1200" dirty="0" err="1"/>
              <a:t>obtained</a:t>
            </a:r>
            <a:r>
              <a:rPr lang="ko-KR" altLang="en-US" sz="1200" dirty="0"/>
              <a:t> </a:t>
            </a:r>
            <a:r>
              <a:rPr lang="en-US" altLang="ko-KR" sz="1200" dirty="0"/>
              <a:t>from different subjects</a:t>
            </a:r>
            <a:r>
              <a:rPr lang="en-US" altLang="ko-KR" sz="1200"/>
              <a:t>.</a:t>
            </a:r>
            <a:endParaRPr lang="en-US" altLang="ko-KR" sz="1200" dirty="0"/>
          </a:p>
          <a:p>
            <a:r>
              <a:rPr lang="en-US" altLang="ko-KR" sz="1200" dirty="0"/>
              <a:t>For instance, suppose that we want to quantify the virus contained in mice.</a:t>
            </a:r>
          </a:p>
          <a:p>
            <a:r>
              <a:rPr lang="en-US" altLang="ko-KR" sz="1200" dirty="0"/>
              <a:t>In this case, we should detach some organ from the mice, so we </a:t>
            </a:r>
            <a:r>
              <a:rPr lang="en-US" altLang="ko-KR" sz="1200" dirty="0" err="1"/>
              <a:t>cannor</a:t>
            </a:r>
            <a:r>
              <a:rPr lang="en-US" altLang="ko-KR" sz="1200" dirty="0"/>
              <a:t> reuse that organ to quantify the virus.</a:t>
            </a:r>
          </a:p>
          <a:p>
            <a:r>
              <a:rPr lang="en-US" altLang="ko-KR" sz="1200" dirty="0"/>
              <a:t>Therefore, virus cannot be collected </a:t>
            </a:r>
            <a:r>
              <a:rPr lang="en-US" altLang="ko-KR" sz="1200" dirty="0" err="1"/>
              <a:t>tvice</a:t>
            </a:r>
            <a:r>
              <a:rPr lang="en-US" altLang="ko-KR" sz="1200" dirty="0"/>
              <a:t> from the same </a:t>
            </a:r>
            <a:r>
              <a:rPr lang="en-US" altLang="ko-KR" sz="1200"/>
              <a:t>mice</a:t>
            </a:r>
            <a:r>
              <a:rPr lang="en-US" altLang="ko-KR" sz="1200" dirty="0"/>
              <a:t>.</a:t>
            </a:r>
            <a:endParaRPr lang="ko-KR" altLang="en-US" dirty="0"/>
          </a:p>
          <a:p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9689B-7F67-7A41-9524-D1D711C5D020}" type="slidenum">
              <a:rPr kumimoji="1" lang="ko-Kore-KR" altLang="en-US" smtClean="0"/>
              <a:t>5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201154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For this RCS data, I want to introduce a classical gaussian process.</a:t>
            </a:r>
          </a:p>
          <a:p>
            <a:r>
              <a:rPr lang="en-US" altLang="ko-KR" dirty="0"/>
              <a:t>Let D in bold denotes the data, population over time t. </a:t>
            </a:r>
          </a:p>
          <a:p>
            <a:r>
              <a:rPr lang="en-US" altLang="ko-KR" dirty="0"/>
              <a:t>Since we deal with multiple trajectories , each </a:t>
            </a:r>
            <a:r>
              <a:rPr lang="en-US" altLang="ko-KR" dirty="0" err="1"/>
              <a:t>t_i</a:t>
            </a:r>
            <a:r>
              <a:rPr lang="en-US" altLang="ko-KR" dirty="0"/>
              <a:t> can be duplicated.</a:t>
            </a:r>
          </a:p>
          <a:p>
            <a:r>
              <a:rPr lang="en-US" altLang="ko-KR" dirty="0"/>
              <a:t>Suppose that the prior distribution of d follow this multivariate distribution.</a:t>
            </a:r>
          </a:p>
          <a:p>
            <a:r>
              <a:rPr lang="en-US" altLang="ko-KR" dirty="0"/>
              <a:t>Where the covariance matrix K_N </a:t>
            </a:r>
            <a:r>
              <a:rPr lang="en-US" altLang="ko-KR"/>
              <a:t>is</a:t>
            </a:r>
            <a:r>
              <a:rPr lang="ko-KR" altLang="en-US"/>
              <a:t> </a:t>
            </a:r>
            <a:r>
              <a:rPr lang="en-US" altLang="ko-KR"/>
              <a:t>defined</a:t>
            </a:r>
            <a:r>
              <a:rPr lang="ko-KR" altLang="en-US"/>
              <a:t> </a:t>
            </a:r>
            <a:r>
              <a:rPr lang="en-US" altLang="ko-KR" dirty="0"/>
              <a:t>as follows.</a:t>
            </a:r>
          </a:p>
          <a:p>
            <a:r>
              <a:rPr lang="en-US" altLang="ko-KR" dirty="0"/>
              <a:t>Then, after observing data d,  posterior predictive distribution for</a:t>
            </a:r>
            <a:r>
              <a:rPr lang="en-US" altLang="ko-KR"/>
              <a:t> new</a:t>
            </a:r>
            <a:r>
              <a:rPr lang="ko-KR" altLang="en-US"/>
              <a:t> </a:t>
            </a:r>
            <a:r>
              <a:rPr lang="en-US" altLang="ko-KR" dirty="0"/>
              <a:t>d(t) is given as follows.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75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After fitting gaussian</a:t>
            </a:r>
            <a:r>
              <a:rPr lang="ko-KR" altLang="en-US" dirty="0"/>
              <a:t> </a:t>
            </a:r>
            <a:r>
              <a:rPr lang="en-US" altLang="ko-KR" dirty="0"/>
              <a:t>process to data, </a:t>
            </a:r>
            <a:r>
              <a:rPr lang="en-US" altLang="ko-KR" sz="1200" dirty="0">
                <a:highlight>
                  <a:srgbClr val="FFFFFF"/>
                </a:highlight>
              </a:rPr>
              <a:t>we conduct the four steps as the following.</a:t>
            </a:r>
          </a:p>
          <a:p>
            <a:r>
              <a:rPr lang="en-US" altLang="ko-KR" sz="1200" dirty="0">
                <a:highlight>
                  <a:srgbClr val="FFFFFF"/>
                </a:highlight>
              </a:rPr>
              <a:t>Since we have no trajectories at first, we </a:t>
            </a:r>
            <a:r>
              <a:rPr lang="en-US" altLang="ko-KR" sz="1200" dirty="0" err="1">
                <a:highlight>
                  <a:srgbClr val="FFFFFF"/>
                </a:highlight>
              </a:rPr>
              <a:t>articially</a:t>
            </a:r>
            <a:r>
              <a:rPr lang="en-US" altLang="ko-KR" sz="1200" dirty="0">
                <a:highlight>
                  <a:srgbClr val="FFFFFF"/>
                </a:highlight>
              </a:rPr>
              <a:t> generate the trajectories.</a:t>
            </a:r>
          </a:p>
          <a:p>
            <a:r>
              <a:rPr lang="en-US" altLang="ko-KR" sz="1200" dirty="0">
                <a:highlight>
                  <a:srgbClr val="FFFFFF"/>
                </a:highlight>
              </a:rPr>
              <a:t>Using the fitted gaussian process G and posterior distribution, we</a:t>
            </a:r>
            <a:r>
              <a:rPr lang="en-US" altLang="ko-KR" dirty="0"/>
              <a:t> can </a:t>
            </a:r>
            <a:r>
              <a:rPr lang="en-US" altLang="ko-KR" sz="1200" dirty="0">
                <a:highlight>
                  <a:srgbClr val="FFFFFF"/>
                </a:highlight>
              </a:rPr>
              <a:t>generate N trajectories</a:t>
            </a:r>
          </a:p>
          <a:p>
            <a:r>
              <a:rPr lang="en-US" altLang="ko-KR" sz="1200" dirty="0">
                <a:highlight>
                  <a:srgbClr val="FFFFFF"/>
                </a:highlight>
              </a:rPr>
              <a:t>For</a:t>
            </a:r>
            <a:r>
              <a:rPr lang="ko-KR" altLang="en-US" sz="1200">
                <a:highlight>
                  <a:srgbClr val="FFFFFF"/>
                </a:highlight>
              </a:rPr>
              <a:t> </a:t>
            </a:r>
            <a:r>
              <a:rPr lang="en-US" altLang="ko-KR" sz="1200" dirty="0">
                <a:highlight>
                  <a:srgbClr val="FFFFFF"/>
                </a:highlight>
              </a:rPr>
              <a:t>given</a:t>
            </a:r>
            <a:r>
              <a:rPr lang="ko-KR" altLang="en-US" sz="1200">
                <a:highlight>
                  <a:srgbClr val="FFFFFF"/>
                </a:highlight>
              </a:rPr>
              <a:t> </a:t>
            </a:r>
            <a:r>
              <a:rPr lang="en-US" altLang="ko-KR" sz="1200">
                <a:highlight>
                  <a:srgbClr val="FFFFFF"/>
                </a:highlight>
              </a:rPr>
              <a:t>parameter</a:t>
            </a:r>
            <a:r>
              <a:rPr lang="ko-KR" altLang="en-US" sz="1200">
                <a:highlight>
                  <a:srgbClr val="FFFFFF"/>
                </a:highlight>
              </a:rPr>
              <a:t> </a:t>
            </a:r>
            <a:r>
              <a:rPr lang="en-US" altLang="ko-KR" sz="1200">
                <a:highlight>
                  <a:srgbClr val="FFFFFF"/>
                </a:highlight>
              </a:rPr>
              <a:t>p</a:t>
            </a:r>
            <a:r>
              <a:rPr lang="en-US" altLang="ko-KR" sz="1200" dirty="0">
                <a:highlight>
                  <a:srgbClr val="FFFFFF"/>
                </a:highlight>
              </a:rPr>
              <a:t>,</a:t>
            </a:r>
            <a:r>
              <a:rPr lang="ko-KR" altLang="en-US" sz="1200">
                <a:highlight>
                  <a:srgbClr val="FFFFFF"/>
                </a:highlight>
              </a:rPr>
              <a:t> </a:t>
            </a:r>
            <a:r>
              <a:rPr lang="en-US" altLang="ko-KR" sz="1200" dirty="0">
                <a:highlight>
                  <a:srgbClr val="FFFFFF"/>
                </a:highlight>
              </a:rPr>
              <a:t>we can compare the solution corresponding to p and artificially generated trajectories.</a:t>
            </a:r>
          </a:p>
          <a:p>
            <a:r>
              <a:rPr lang="en-US" altLang="ko-KR" sz="1200" dirty="0">
                <a:highlight>
                  <a:srgbClr val="FFFFFF"/>
                </a:highlight>
              </a:rPr>
              <a:t>Finally, we can update our</a:t>
            </a:r>
            <a:r>
              <a:rPr lang="ko-KR" altLang="en-US" sz="1200">
                <a:highlight>
                  <a:srgbClr val="FFFFFF"/>
                </a:highlight>
              </a:rPr>
              <a:t> </a:t>
            </a:r>
            <a:r>
              <a:rPr lang="en-US" altLang="ko-KR" sz="1200">
                <a:highlight>
                  <a:srgbClr val="FFFFFF"/>
                </a:highlight>
              </a:rPr>
              <a:t>paramter</a:t>
            </a:r>
            <a:r>
              <a:rPr lang="ko-KR" altLang="en-US" sz="1200">
                <a:highlight>
                  <a:srgbClr val="FFFFFF"/>
                </a:highlight>
              </a:rPr>
              <a:t> </a:t>
            </a:r>
            <a:r>
              <a:rPr lang="en-US" altLang="ko-KR" sz="1200" dirty="0">
                <a:highlight>
                  <a:srgbClr val="FFFFFF"/>
                </a:highlight>
              </a:rPr>
              <a:t> p using the L2 distance by shooting method or ASA algorithm.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0761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But as you can see here, Method with </a:t>
            </a:r>
            <a:r>
              <a:rPr lang="en-US" altLang="ko-KR" sz="12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Gaussian Process (GP) 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cannot capture the bimodal</a:t>
            </a:r>
            <a:r>
              <a:rPr lang="ko-KR" altLang="en-US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parameter distribution.</a:t>
            </a:r>
          </a:p>
          <a:p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Usually, Only the trajectories around the mean curve can be generated by the gaussian process.</a:t>
            </a:r>
          </a:p>
          <a:p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So</a:t>
            </a:r>
            <a:r>
              <a:rPr lang="ko-KR" altLang="en-US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you</a:t>
            </a:r>
            <a:r>
              <a:rPr lang="ko-KR" altLang="en-US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can</a:t>
            </a:r>
            <a:r>
              <a:rPr lang="ko-KR" altLang="en-US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see</a:t>
            </a:r>
            <a:r>
              <a:rPr lang="ko-KR" altLang="en-US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the</a:t>
            </a:r>
            <a:r>
              <a:rPr lang="ko-KR" altLang="en-US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results that estimation by GP fail to capture the distributions </a:t>
            </a:r>
          </a:p>
          <a:p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when it is bimodal, not normal distribution.</a:t>
            </a:r>
          </a:p>
          <a:p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And also, you may generate all possible trajectories by connecting the point at each time.</a:t>
            </a:r>
          </a:p>
          <a:p>
            <a:r>
              <a:rPr lang="en-US" altLang="ko-KR" sz="12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But anyway, this method fails to capture true parameter distribution for bimodal case.</a:t>
            </a:r>
          </a:p>
          <a:p>
            <a:endParaRPr lang="en-US" altLang="ko-KR" sz="1200" kern="100" dirty="0">
              <a:effectLst/>
              <a:latin typeface="Arial" panose="020B0604020202020204" pitchFamily="34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6587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So, to predict more accurate distribution, we proposed an newly developed algorithm.</a:t>
            </a:r>
          </a:p>
          <a:p>
            <a:r>
              <a:rPr lang="en-US" altLang="ko-KR" dirty="0"/>
              <a:t>At first, like the other method, we </a:t>
            </a:r>
            <a:r>
              <a:rPr lang="en-US" altLang="ko-KR" dirty="0" err="1"/>
              <a:t>aritificially</a:t>
            </a:r>
            <a:r>
              <a:rPr lang="en-US" altLang="ko-KR" dirty="0"/>
              <a:t> generate the trajectory by considering all possible </a:t>
            </a:r>
            <a:r>
              <a:rPr lang="en-US" altLang="ko-KR" dirty="0" err="1"/>
              <a:t>trajecotries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And then, compute the best parameter p which can minimize the difference between the </a:t>
            </a:r>
            <a:r>
              <a:rPr lang="en-US" altLang="ko-KR" dirty="0" err="1"/>
              <a:t>articially</a:t>
            </a:r>
            <a:r>
              <a:rPr lang="en-US" altLang="ko-KR" dirty="0"/>
              <a:t> sampled trajectories and the solution for p</a:t>
            </a:r>
          </a:p>
          <a:p>
            <a:r>
              <a:rPr lang="en-US" altLang="ko-KR" dirty="0"/>
              <a:t>And finally, we set the posterior distribution for given data as follows, which is proportional to this. </a:t>
            </a:r>
          </a:p>
          <a:p>
            <a:r>
              <a:rPr lang="en-US" altLang="ko-KR" dirty="0"/>
              <a:t>So, the parameters with low loss functions can be selected with high probability.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E27E3-D25E-4CCA-AD8F-B3530A6A48E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372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DDA327-51B1-0214-FC77-935C547E76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97015"/>
            <a:ext cx="9144000" cy="1312948"/>
          </a:xfrm>
          <a:solidFill>
            <a:srgbClr val="3630B8"/>
          </a:solidFill>
        </p:spPr>
        <p:txBody>
          <a:bodyPr anchor="ctr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918F929-DDC6-3F7A-B6DA-66F910E401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1683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0F73ED-6290-55A4-41BC-86B294183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136E11A-9EC1-4BC9-3CFA-C138F040B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6D64B2A-7AEB-4FDD-5442-68A0D6790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1E0057-E66C-19C6-7DA8-D44B95EC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24CA953-07A6-C429-BD4D-6E6419741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931D504-DA57-549D-D0C0-2619BC82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19189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7B698D-FFC8-C9B2-565A-85A11265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0E8E80C-8E30-14F6-7ED3-DDFF7EEC6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8E22C69-E582-09D6-DAAD-A065B4D56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EB5DAB7-7258-A8C6-7306-9D5EA33755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E21925-1BCE-43D9-7DFD-D0D6BFA87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44544B7-89F9-4E31-5A93-B4F383EF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122704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9A9C4E-2E6C-54A4-F3F6-74CC61F43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D2AB3A1-9EB0-7D84-2CC4-818379B789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2671FC1-54C1-B742-75BD-038CDC2783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D1B5EF-1664-8662-83DC-6A03F9383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FB2EE07-98CF-52C3-3F41-F80EBD62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591128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182686C-41CD-D9AD-34A6-B71615DC68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EEEA574-D636-218A-0B1D-300339674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AFBE2C-AA30-EEA2-9040-0F7ADF0954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4830BF-0386-C8F9-61FC-633C08013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0CACF6-A2AA-4961-6842-5DF039AFE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260256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DDA327-51B1-0214-FC77-935C547E76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97015"/>
            <a:ext cx="9144000" cy="1312948"/>
          </a:xfrm>
          <a:solidFill>
            <a:srgbClr val="3630B8"/>
          </a:solidFill>
        </p:spPr>
        <p:txBody>
          <a:bodyPr anchor="ctr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918F929-DDC6-3F7A-B6DA-66F910E401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560317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45EEE0-133C-3687-D4E6-6D32EC0BC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AA693D-351B-6154-1180-E38EC9E20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/>
            </a:lvl1pPr>
            <a:lvl2pPr marL="685800" indent="-2286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50000"/>
              </a:lnSpc>
              <a:buFont typeface="Wingdings" panose="05000000000000000000" pitchFamily="2" charset="2"/>
              <a:buChar char="ü"/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B6BA89-3ECA-9770-80D6-7848356E91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6CE653-1BE3-FE82-20EB-4DF4164EC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728618-FBB4-0783-365E-FE5E5A5CB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5010EC1-0454-4705-9713-3FAAF4471CF1}"/>
              </a:ext>
            </a:extLst>
          </p:cNvPr>
          <p:cNvSpPr/>
          <p:nvPr userDrawn="1"/>
        </p:nvSpPr>
        <p:spPr>
          <a:xfrm>
            <a:off x="0" y="0"/>
            <a:ext cx="12192000" cy="842820"/>
          </a:xfrm>
          <a:prstGeom prst="rect">
            <a:avLst/>
          </a:prstGeom>
          <a:solidFill>
            <a:srgbClr val="363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ko-KR" altLang="en-US" sz="1100" b="1">
              <a:solidFill>
                <a:schemeClr val="bg1"/>
              </a:solidFill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5619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0DA29A-7939-5DA8-175C-D2065E23A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AEF4D72-FCFD-C9DD-382E-00EED2874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4A0EB8-11F5-7280-3B75-67B75EB3E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8D798B-23B9-910E-2508-50AF1952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35CF7C-DDB3-5F05-F218-7B9AF7A23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5864006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A4167D-6A9A-B1B0-879A-BF55F67BF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B5D3983-8A69-7DF9-28F9-14C184F341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D1F9B22-A555-9A89-689F-C3096D84B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A2AA355-D68B-69FF-7089-430D72A9D7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9B47B00-4D53-0087-360D-D6194FA7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FCF406-628B-F024-401D-05759BD14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821944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C74D77-5990-0133-7A24-6EE24E678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C3E5EB4-33C2-4BE1-4738-2188A03AB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A3C4A2E-03E9-76D3-7FE3-6E8364C50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18BB38C-04F0-766B-4985-33B1A67735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69E5F0C-D34E-AC1D-2BC1-DCD0A71CE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6EE8242-2594-74BB-1C72-58DAB42F84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en-US"/>
              <a:t>2024.02.25</a:t>
            </a:r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86D8368-7A3C-7E67-DD98-595BD301C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4C3B15E-8C40-6FDC-2548-38BEB4626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764701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F93ADF-4388-8B70-202C-58BA3A0E8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74BA944-648E-3E6D-23C4-13EDE2FA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172905C-639A-9EC3-3898-009AC2D89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681D593-EDE4-B482-119B-4BA758CF2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6108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45EEE0-133C-3687-D4E6-6D32EC0BC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AA693D-351B-6154-1180-E38EC9E20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/>
            </a:lvl1pPr>
            <a:lvl2pPr marL="685800" indent="-2286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50000"/>
              </a:lnSpc>
              <a:buFont typeface="Wingdings" panose="05000000000000000000" pitchFamily="2" charset="2"/>
              <a:buChar char="ü"/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B6BA89-3ECA-9770-80D6-7848356E91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en-US"/>
              <a:t>04/20/2024</a:t>
            </a:r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6CE653-1BE3-FE82-20EB-4DF4164EC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728618-FBB4-0783-365E-FE5E5A5CB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5010EC1-0454-4705-9713-3FAAF4471CF1}"/>
              </a:ext>
            </a:extLst>
          </p:cNvPr>
          <p:cNvSpPr/>
          <p:nvPr userDrawn="1"/>
        </p:nvSpPr>
        <p:spPr>
          <a:xfrm>
            <a:off x="0" y="0"/>
            <a:ext cx="12192000" cy="842820"/>
          </a:xfrm>
          <a:prstGeom prst="rect">
            <a:avLst/>
          </a:prstGeom>
          <a:solidFill>
            <a:srgbClr val="363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ko-KR" altLang="en-US" sz="1100" b="1">
              <a:solidFill>
                <a:schemeClr val="bg1"/>
              </a:solidFill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80920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7C2AFB2-F73F-D6EA-C84E-6460172AF7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FFC7276-83DE-E8B7-5DE9-599D2E49B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0821FC6-A29E-F9CD-5F72-2354B5F4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025734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0F73ED-6290-55A4-41BC-86B294183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136E11A-9EC1-4BC9-3CFA-C138F040B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6D64B2A-7AEB-4FDD-5442-68A0D6790C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71E0057-E66C-19C6-7DA8-D44B95EC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24CA953-07A6-C429-BD4D-6E6419741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931D504-DA57-549D-D0C0-2619BC827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98563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7B698D-FFC8-C9B2-565A-85A11265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0E8E80C-8E30-14F6-7ED3-DDFF7EEC6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8E22C69-E582-09D6-DAAD-A065B4D56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EB5DAB7-7258-A8C6-7306-9D5EA33755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CE21925-1BCE-43D9-7DFD-D0D6BFA87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44544B7-89F9-4E31-5A93-B4F383EF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133114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9A9C4E-2E6C-54A4-F3F6-74CC61F43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D2AB3A1-9EB0-7D84-2CC4-818379B789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2671FC1-54C1-B742-75BD-038CDC2783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D1B5EF-1664-8662-83DC-6A03F9383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FB2EE07-98CF-52C3-3F41-F80EBD62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4043738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182686C-41CD-D9AD-34A6-B71615DC68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EEEA574-D636-218A-0B1D-300339674F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FAFBE2C-AA30-EEA2-9040-0F7ADF0954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4830BF-0386-C8F9-61FC-633C08013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0CACF6-A2AA-4961-6842-5DF039AFE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27434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0DA29A-7939-5DA8-175C-D2065E23A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AEF4D72-FCFD-C9DD-382E-00EED2874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4A0EB8-11F5-7280-3B75-67B75EB3E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8D798B-23B9-910E-2508-50AF1952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35CF7C-DDB3-5F05-F218-7B9AF7A23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691859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45EEE0-133C-3687-D4E6-6D32EC0BC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AA693D-351B-6154-1180-E38EC9E20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50000"/>
              </a:lnSpc>
              <a:buFont typeface="Arial" panose="020B0604020202020204" pitchFamily="34" charset="0"/>
              <a:buNone/>
              <a:defRPr/>
            </a:lvl1pPr>
            <a:lvl2pPr marL="685800" indent="-228600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50000"/>
              </a:lnSpc>
              <a:buFont typeface="Wingdings" panose="05000000000000000000" pitchFamily="2" charset="2"/>
              <a:buChar char="ü"/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B6BA89-3ECA-9770-80D6-7848356E91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en-US"/>
              <a:t>04/20/2024</a:t>
            </a:r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6CE653-1BE3-FE82-20EB-4DF4164EC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728618-FBB4-0783-365E-FE5E5A5CB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5010EC1-0454-4705-9713-3FAAF4471CF1}"/>
              </a:ext>
            </a:extLst>
          </p:cNvPr>
          <p:cNvSpPr/>
          <p:nvPr userDrawn="1"/>
        </p:nvSpPr>
        <p:spPr>
          <a:xfrm>
            <a:off x="0" y="0"/>
            <a:ext cx="12192000" cy="842820"/>
          </a:xfrm>
          <a:prstGeom prst="rect">
            <a:avLst/>
          </a:prstGeom>
          <a:solidFill>
            <a:srgbClr val="363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ko-KR" altLang="en-US" sz="1100" b="1">
              <a:solidFill>
                <a:schemeClr val="bg1"/>
              </a:solidFill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007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0DA29A-7939-5DA8-175C-D2065E23A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AEF4D72-FCFD-C9DD-382E-00EED2874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4A0EB8-11F5-7280-3B75-67B75EB3E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8D798B-23B9-910E-2508-50AF1952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35CF7C-DDB3-5F05-F218-7B9AF7A23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7996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A4167D-6A9A-B1B0-879A-BF55F67BF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B5D3983-8A69-7DF9-28F9-14C184F341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D1F9B22-A555-9A89-689F-C3096D84B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A2AA355-D68B-69FF-7089-430D72A9D7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9B47B00-4D53-0087-360D-D6194FA7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FCF406-628B-F024-401D-05759BD14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68985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C74D77-5990-0133-7A24-6EE24E678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C3E5EB4-33C2-4BE1-4738-2188A03AB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A3C4A2E-03E9-76D3-7FE3-6E8364C50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18BB38C-04F0-766B-4985-33B1A67735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69E5F0C-D34E-AC1D-2BC1-DCD0A71CE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6EE8242-2594-74BB-1C72-58DAB42F84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en-US"/>
              <a:t>2024.02.25</a:t>
            </a:r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86D8368-7A3C-7E67-DD98-595BD301C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4C3B15E-8C40-6FDC-2548-38BEB4626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478135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F93ADF-4388-8B70-202C-58BA3A0E8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74BA944-648E-3E6D-23C4-13EDE2FA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172905C-639A-9EC3-3898-009AC2D89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681D593-EDE4-B482-119B-4BA758CF2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759415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7C2AFB2-F73F-D6EA-C84E-6460172AF7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9A9D01-A071-B746-A131-B64426D2B06F}" type="datetimeFigureOut">
              <a:rPr kumimoji="1" lang="ko-Kore-KR" altLang="en-US" smtClean="0"/>
              <a:t>06/02/2025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FFC7276-83DE-E8B7-5DE9-599D2E49B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0821FC6-A29E-F9CD-5F72-2354B5F4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7AFBBA-B944-C943-888C-F75B5773533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10729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29EE9DA-1B89-C31C-D4EB-CA68FD502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420" y="1033065"/>
            <a:ext cx="11567160" cy="5143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191519B-0FE4-4C3D-8D93-9D701BEA9C22}"/>
              </a:ext>
            </a:extLst>
          </p:cNvPr>
          <p:cNvSpPr/>
          <p:nvPr userDrawn="1"/>
        </p:nvSpPr>
        <p:spPr>
          <a:xfrm>
            <a:off x="0" y="6541200"/>
            <a:ext cx="4064399" cy="316800"/>
          </a:xfrm>
          <a:prstGeom prst="rect">
            <a:avLst/>
          </a:prstGeom>
          <a:solidFill>
            <a:srgbClr val="1A17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400" b="1">
                <a:latin typeface="Calibri" panose="020F0502020204030204" pitchFamily="34" charset="0"/>
                <a:ea typeface="넥슨Lv2고딕" panose="00000500000000000000" pitchFamily="2" charset="-127"/>
                <a:cs typeface="Calibri" panose="020F0502020204030204" pitchFamily="34" charset="0"/>
              </a:rPr>
              <a:t>2025. 05. 28</a:t>
            </a:r>
            <a:endParaRPr kumimoji="1" lang="ko-KR" altLang="en-US" sz="1400" b="1">
              <a:latin typeface="Calibri" panose="020F0502020204030204" pitchFamily="34" charset="0"/>
              <a:ea typeface="넥슨Lv2고딕" panose="00000500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510BACE-415D-4DF6-B2D7-F240FC0CB6A3}"/>
              </a:ext>
            </a:extLst>
          </p:cNvPr>
          <p:cNvSpPr/>
          <p:nvPr userDrawn="1"/>
        </p:nvSpPr>
        <p:spPr>
          <a:xfrm>
            <a:off x="4064999" y="6541200"/>
            <a:ext cx="4064399" cy="316800"/>
          </a:xfrm>
          <a:prstGeom prst="rect">
            <a:avLst/>
          </a:prstGeom>
          <a:solidFill>
            <a:srgbClr val="282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400" b="1">
                <a:solidFill>
                  <a:schemeClr val="bg1"/>
                </a:solidFill>
                <a:latin typeface="Calibri" panose="020F0502020204030204" pitchFamily="34" charset="0"/>
                <a:ea typeface="넥슨Lv2고딕" panose="00000500000000000000" pitchFamily="2" charset="-127"/>
                <a:cs typeface="Calibri" panose="020F0502020204030204" pitchFamily="34" charset="0"/>
              </a:rPr>
              <a:t>Parameter</a:t>
            </a:r>
            <a:r>
              <a:rPr kumimoji="1" lang="en-US" altLang="ko-KR" sz="1400" b="1" baseline="0">
                <a:solidFill>
                  <a:schemeClr val="bg1"/>
                </a:solidFill>
                <a:latin typeface="Calibri" panose="020F0502020204030204" pitchFamily="34" charset="0"/>
                <a:ea typeface="넥슨Lv2고딕" panose="00000500000000000000" pitchFamily="2" charset="-127"/>
                <a:cs typeface="Calibri" panose="020F0502020204030204" pitchFamily="34" charset="0"/>
              </a:rPr>
              <a:t> Estimation for RCS data</a:t>
            </a:r>
            <a:endParaRPr kumimoji="1" lang="ko-KR" altLang="en-US" sz="1400" b="1">
              <a:solidFill>
                <a:schemeClr val="bg1"/>
              </a:solidFill>
              <a:latin typeface="Calibri" panose="020F0502020204030204" pitchFamily="34" charset="0"/>
              <a:ea typeface="넥슨Lv2고딕" panose="00000500000000000000" pitchFamily="2" charset="-127"/>
              <a:cs typeface="Calibri" panose="020F0502020204030204" pitchFamily="34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7773BD3-FD02-458E-98E7-9CC0CE614B15}"/>
              </a:ext>
            </a:extLst>
          </p:cNvPr>
          <p:cNvSpPr/>
          <p:nvPr userDrawn="1"/>
        </p:nvSpPr>
        <p:spPr>
          <a:xfrm>
            <a:off x="8128199" y="6541200"/>
            <a:ext cx="4064399" cy="316800"/>
          </a:xfrm>
          <a:prstGeom prst="rect">
            <a:avLst/>
          </a:prstGeom>
          <a:solidFill>
            <a:srgbClr val="363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D73F7618-CC3B-C849-BB26-86B9E312C788}" type="slidenum">
              <a:rPr kumimoji="1" lang="ko-KR" altLang="en-US" sz="1100" b="1" smtClean="0">
                <a:latin typeface="넥슨Lv2고딕" panose="00000500000000000000" pitchFamily="2" charset="-127"/>
                <a:ea typeface="넥슨Lv2고딕" panose="00000500000000000000" pitchFamily="2" charset="-127"/>
              </a:rPr>
              <a:pPr algn="ctr"/>
              <a:t>‹#›</a:t>
            </a:fld>
            <a:endParaRPr kumimoji="1" lang="ko-KR" altLang="en-US" sz="1100" b="1"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EF2212B-6AC0-8744-5550-1D3214BD2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90245"/>
            <a:ext cx="11567160" cy="564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8543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6" r:id="rId2"/>
    <p:sldLayoutId id="2147483677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넥슨Lv2고딕" panose="00000500000000000000" pitchFamily="2" charset="-127"/>
          <a:ea typeface="넥슨Lv2고딕" panose="00000500000000000000" pitchFamily="2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29EE9DA-1B89-C31C-D4EB-CA68FD502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420" y="1033065"/>
            <a:ext cx="11567160" cy="5143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191519B-0FE4-4C3D-8D93-9D701BEA9C22}"/>
              </a:ext>
            </a:extLst>
          </p:cNvPr>
          <p:cNvSpPr/>
          <p:nvPr userDrawn="1"/>
        </p:nvSpPr>
        <p:spPr>
          <a:xfrm>
            <a:off x="0" y="6541200"/>
            <a:ext cx="4064399" cy="316800"/>
          </a:xfrm>
          <a:prstGeom prst="rect">
            <a:avLst/>
          </a:prstGeom>
          <a:solidFill>
            <a:srgbClr val="1A17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100" b="1">
                <a:latin typeface="넥슨Lv2고딕" panose="00000500000000000000" pitchFamily="2" charset="-127"/>
                <a:ea typeface="넥슨Lv2고딕" panose="00000500000000000000" pitchFamily="2" charset="-127"/>
              </a:rPr>
              <a:t>2023. 08. 22</a:t>
            </a:r>
            <a:endParaRPr kumimoji="1" lang="ko-KR" altLang="en-US" sz="1100" b="1"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510BACE-415D-4DF6-B2D7-F240FC0CB6A3}"/>
              </a:ext>
            </a:extLst>
          </p:cNvPr>
          <p:cNvSpPr/>
          <p:nvPr userDrawn="1"/>
        </p:nvSpPr>
        <p:spPr>
          <a:xfrm>
            <a:off x="4064999" y="6541200"/>
            <a:ext cx="4064399" cy="316800"/>
          </a:xfrm>
          <a:prstGeom prst="rect">
            <a:avLst/>
          </a:prstGeom>
          <a:solidFill>
            <a:srgbClr val="282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R" sz="1600" b="1">
                <a:solidFill>
                  <a:schemeClr val="bg1"/>
                </a:solidFill>
                <a:latin typeface="넥슨Lv2고딕" panose="00000500000000000000" pitchFamily="2" charset="-127"/>
                <a:ea typeface="넥슨Lv2고딕" panose="00000500000000000000" pitchFamily="2" charset="-127"/>
              </a:rPr>
              <a:t>Traveling wave solution via Networks</a:t>
            </a:r>
            <a:endParaRPr kumimoji="1" lang="ko-KR" altLang="en-US" sz="1600" b="1">
              <a:solidFill>
                <a:schemeClr val="bg1"/>
              </a:solidFill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7773BD3-FD02-458E-98E7-9CC0CE614B15}"/>
              </a:ext>
            </a:extLst>
          </p:cNvPr>
          <p:cNvSpPr/>
          <p:nvPr userDrawn="1"/>
        </p:nvSpPr>
        <p:spPr>
          <a:xfrm>
            <a:off x="8128199" y="6541200"/>
            <a:ext cx="4064399" cy="316800"/>
          </a:xfrm>
          <a:prstGeom prst="rect">
            <a:avLst/>
          </a:prstGeom>
          <a:solidFill>
            <a:srgbClr val="363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D73F7618-CC3B-C849-BB26-86B9E312C788}" type="slidenum">
              <a:rPr kumimoji="1" lang="ko-KR" altLang="en-US" sz="1100" b="1" smtClean="0">
                <a:latin typeface="넥슨Lv2고딕" panose="00000500000000000000" pitchFamily="2" charset="-127"/>
                <a:ea typeface="넥슨Lv2고딕" panose="00000500000000000000" pitchFamily="2" charset="-127"/>
              </a:rPr>
              <a:pPr algn="ctr"/>
              <a:t>‹#›</a:t>
            </a:fld>
            <a:endParaRPr kumimoji="1" lang="ko-KR" altLang="en-US" sz="1100" b="1"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EF2212B-6AC0-8744-5550-1D3214BD2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90245"/>
            <a:ext cx="11567160" cy="564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282286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넥슨Lv2고딕" panose="00000500000000000000" pitchFamily="2" charset="-127"/>
          <a:ea typeface="넥슨Lv2고딕" panose="00000500000000000000" pitchFamily="2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넥슨Lv2고딕" panose="00000500000000000000" pitchFamily="2" charset="-127"/>
          <a:ea typeface="넥슨Lv2고딕" panose="00000500000000000000" pitchFamily="2" charset="-127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0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3" Type="http://schemas.openxmlformats.org/officeDocument/2006/relationships/image" Target="../media/image79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1.png"/><Relationship Id="rId1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64.png"/><Relationship Id="rId9" Type="http://schemas.openxmlformats.org/officeDocument/2006/relationships/image" Target="../media/image86.png"/><Relationship Id="rId14" Type="http://schemas.openxmlformats.org/officeDocument/2006/relationships/image" Target="../media/image9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65.png"/><Relationship Id="rId7" Type="http://schemas.openxmlformats.org/officeDocument/2006/relationships/image" Target="../media/image66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68.png"/><Relationship Id="rId4" Type="http://schemas.openxmlformats.org/officeDocument/2006/relationships/image" Target="../media/image93.png"/><Relationship Id="rId9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0.pn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0.png"/><Relationship Id="rId5" Type="http://schemas.openxmlformats.org/officeDocument/2006/relationships/image" Target="../media/image590.png"/><Relationship Id="rId4" Type="http://schemas.openxmlformats.org/officeDocument/2006/relationships/image" Target="../media/image5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9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90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3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794FA8-ABD3-4492-81CD-F483368712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9301" y="1872118"/>
            <a:ext cx="9384423" cy="1871207"/>
          </a:xfrm>
        </p:spPr>
        <p:txBody>
          <a:bodyPr>
            <a:noAutofit/>
          </a:bodyPr>
          <a:lstStyle/>
          <a:p>
            <a:r>
              <a:rPr lang="en-US" altLang="ko-KR" sz="4000">
                <a:latin typeface="+mn-lt"/>
              </a:rPr>
              <a:t>Estimation of System Parameters Including Repeated Cross-Sectional Data through Emulator-Informed Deep Generative Model</a:t>
            </a:r>
            <a:endParaRPr lang="ko-KR" altLang="en-US" sz="4000">
              <a:solidFill>
                <a:schemeClr val="bg1"/>
              </a:solidFill>
              <a:latin typeface="+mn-lt"/>
              <a:ea typeface="넥슨Lv2고딕" panose="00000500000000000000"/>
              <a:cs typeface="Times New Roman" panose="02020603050405020304" pitchFamily="18" charset="0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B65C91E-60D0-49D5-916A-9DE977EFC9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9302" y="4113197"/>
            <a:ext cx="8839200" cy="1417366"/>
          </a:xfrm>
        </p:spPr>
        <p:txBody>
          <a:bodyPr>
            <a:normAutofit/>
          </a:bodyPr>
          <a:lstStyle/>
          <a:p>
            <a:r>
              <a:rPr lang="en-US" altLang="ko-KR">
                <a:latin typeface="+mn-lt"/>
              </a:rPr>
              <a:t>2025. 05. 28. </a:t>
            </a:r>
          </a:p>
          <a:p>
            <a:r>
              <a:rPr lang="en-US" altLang="ko-KR">
                <a:latin typeface="+mn-lt"/>
                <a:ea typeface="넥슨Lv2고딕" panose="00000500000000000000"/>
              </a:rPr>
              <a:t>Stochastic</a:t>
            </a:r>
            <a:r>
              <a:rPr lang="en-US" altLang="ko-KR">
                <a:latin typeface="+mn-lt"/>
              </a:rPr>
              <a:t> Analysis and Application Research Center</a:t>
            </a:r>
          </a:p>
          <a:p>
            <a:r>
              <a:rPr lang="en-US" altLang="ko-KR">
                <a:latin typeface="+mn-lt"/>
              </a:rPr>
              <a:t>Postdoctoral Researcher, KAIST, Sung Woong Cho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A5F4A76D-FCE4-8448-DF30-1D17C5421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050" y="5796106"/>
            <a:ext cx="4574298" cy="606887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18D76200-39DC-F562-0899-A46D3F6059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7956" y="17363"/>
            <a:ext cx="5987112" cy="172198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C0CD7E3-230D-817F-2487-B73B7E93D0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652" y="5476173"/>
            <a:ext cx="2045758" cy="107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9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2;p1">
            <a:extLst>
              <a:ext uri="{FF2B5EF4-FFF2-40B4-BE49-F238E27FC236}">
                <a16:creationId xmlns:a16="http://schemas.microsoft.com/office/drawing/2014/main" id="{38581387-5DC5-1092-3170-91A61E1086BE}"/>
              </a:ext>
            </a:extLst>
          </p:cNvPr>
          <p:cNvSpPr txBox="1"/>
          <p:nvPr/>
        </p:nvSpPr>
        <p:spPr>
          <a:xfrm>
            <a:off x="360846" y="211255"/>
            <a:ext cx="10047177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Simulation Result(s) – Exponential Model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0C866B-C202-AAB3-6C26-12C966E4F62E}"/>
              </a:ext>
            </a:extLst>
          </p:cNvPr>
          <p:cNvSpPr txBox="1"/>
          <p:nvPr/>
        </p:nvSpPr>
        <p:spPr>
          <a:xfrm>
            <a:off x="327889" y="874161"/>
            <a:ext cx="115362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>
                <a:cs typeface="Times New Roman" panose="02020603050405020304" pitchFamily="18" charset="0"/>
              </a:rPr>
              <a:t>Our method can accurately capture heterogeneity, even with noisy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>
                <a:cs typeface="Times New Roman" panose="02020603050405020304" pitchFamily="18" charset="0"/>
              </a:rPr>
              <a:t>Also, Our method work even when 90% of data is dropped in specific time point. </a:t>
            </a:r>
            <a:endParaRPr lang="ko-KR" altLang="en-US" sz="24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0AA601E-EDFD-B762-E286-B01FB34C3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89" y="2220714"/>
            <a:ext cx="6063946" cy="37257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619B74FA-6ED8-4B7D-BC7B-C983DD4347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272" y="1816472"/>
            <a:ext cx="5500947" cy="451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225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2;p1">
            <a:extLst>
              <a:ext uri="{FF2B5EF4-FFF2-40B4-BE49-F238E27FC236}">
                <a16:creationId xmlns:a16="http://schemas.microsoft.com/office/drawing/2014/main" id="{38581387-5DC5-1092-3170-91A61E1086BE}"/>
              </a:ext>
            </a:extLst>
          </p:cNvPr>
          <p:cNvSpPr txBox="1"/>
          <p:nvPr/>
        </p:nvSpPr>
        <p:spPr>
          <a:xfrm>
            <a:off x="360846" y="211255"/>
            <a:ext cx="10047177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Simulation Result(s) – Various Equations</a:t>
            </a:r>
            <a:endParaRPr sz="3600">
              <a:solidFill>
                <a:schemeClr val="bg1"/>
              </a:solidFill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D2958FED-8D00-4741-91E5-B961C5BDD1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856" y="1315282"/>
            <a:ext cx="4631858" cy="477105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1EFE1ADA-7CF2-42AB-BB2B-37184BC359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388" y="1276797"/>
            <a:ext cx="3638921" cy="500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40628C29-9018-4561-8515-80D3EAF3D270}"/>
                  </a:ext>
                </a:extLst>
              </p:cNvPr>
              <p:cNvSpPr/>
              <p:nvPr/>
            </p:nvSpPr>
            <p:spPr>
              <a:xfrm>
                <a:off x="126079" y="982246"/>
                <a:ext cx="2915029" cy="20961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b="0" i="1" dirty="0"/>
                  <a:t>Michaelis-Menten </a:t>
                </a:r>
              </a:p>
              <a:p>
                <a:r>
                  <a:rPr lang="en-US" altLang="ko-KR" b="0" i="1" dirty="0"/>
                  <a:t>(Enzyme Catalyzed Reaction)</a:t>
                </a:r>
              </a:p>
              <a:p>
                <a:endParaRPr lang="en-US" altLang="ko-KR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  <m:t>𝑐𝑎𝑡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altLang="ko-K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d>
                        </m:num>
                        <m:den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  <m:t>𝑐𝑎𝑡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rgbClr val="FF8427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+[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40628C29-9018-4561-8515-80D3EAF3D2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79" y="982246"/>
                <a:ext cx="2915029" cy="2096151"/>
              </a:xfrm>
              <a:prstGeom prst="rect">
                <a:avLst/>
              </a:prstGeom>
              <a:blipFill>
                <a:blip r:embed="rId5"/>
                <a:stretch>
                  <a:fillRect l="-1883" t="-145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직사각형 13">
                <a:extLst>
                  <a:ext uri="{FF2B5EF4-FFF2-40B4-BE49-F238E27FC236}">
                    <a16:creationId xmlns:a16="http://schemas.microsoft.com/office/drawing/2014/main" id="{3902B48B-11D8-40AF-9548-24921ECF5715}"/>
                  </a:ext>
                </a:extLst>
              </p:cNvPr>
              <p:cNvSpPr/>
              <p:nvPr/>
            </p:nvSpPr>
            <p:spPr>
              <a:xfrm>
                <a:off x="129784" y="3908506"/>
                <a:ext cx="2553904" cy="2412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b="0" i="1" dirty="0"/>
                  <a:t>Lorenz system </a:t>
                </a:r>
              </a:p>
              <a:p>
                <a:r>
                  <a:rPr lang="en-US" altLang="ko-KR" b="0" i="1" dirty="0"/>
                  <a:t>(Atmospheric Circulation)</a:t>
                </a:r>
              </a:p>
              <a:p>
                <a:endParaRPr lang="en-US" altLang="ko-KR" i="1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𝑑𝑋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solidFill>
                          <a:srgbClr val="FF8427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ko-KR" b="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𝑑𝑌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𝑋</m:t>
                    </m:r>
                    <m:d>
                      <m:d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solidFill>
                              <a:srgbClr val="FF8427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ko-KR" b="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𝑑𝑍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𝑋𝑌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ko-KR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altLang="ko-KR" b="0" dirty="0"/>
                  <a:t> </a:t>
                </a:r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14" name="직사각형 13">
                <a:extLst>
                  <a:ext uri="{FF2B5EF4-FFF2-40B4-BE49-F238E27FC236}">
                    <a16:creationId xmlns:a16="http://schemas.microsoft.com/office/drawing/2014/main" id="{3902B48B-11D8-40AF-9548-24921ECF57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84" y="3908506"/>
                <a:ext cx="2553904" cy="2412776"/>
              </a:xfrm>
              <a:prstGeom prst="rect">
                <a:avLst/>
              </a:prstGeom>
              <a:blipFill>
                <a:blip r:embed="rId6"/>
                <a:stretch>
                  <a:fillRect l="-1909" t="-1263" r="-190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직사각형 14">
            <a:extLst>
              <a:ext uri="{FF2B5EF4-FFF2-40B4-BE49-F238E27FC236}">
                <a16:creationId xmlns:a16="http://schemas.microsoft.com/office/drawing/2014/main" id="{33EE16B1-C393-4707-BC0F-BA414E452493}"/>
              </a:ext>
            </a:extLst>
          </p:cNvPr>
          <p:cNvSpPr/>
          <p:nvPr/>
        </p:nvSpPr>
        <p:spPr>
          <a:xfrm>
            <a:off x="4530637" y="888194"/>
            <a:ext cx="1872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i="1"/>
              <a:t>Michaelis-Menten</a:t>
            </a:r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831A35F-71CF-4BE8-9000-B286923C7B5F}"/>
              </a:ext>
            </a:extLst>
          </p:cNvPr>
          <p:cNvSpPr/>
          <p:nvPr/>
        </p:nvSpPr>
        <p:spPr>
          <a:xfrm>
            <a:off x="9095017" y="888194"/>
            <a:ext cx="15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i="1"/>
              <a:t>Lorentz System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717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CE7A4A6B-D436-C95B-2627-CE01FBFDB5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334" y="1646557"/>
            <a:ext cx="3700280" cy="3258319"/>
          </a:xfrm>
          <a:prstGeom prst="rect">
            <a:avLst/>
          </a:prstGeom>
        </p:spPr>
      </p:pic>
      <p:pic>
        <p:nvPicPr>
          <p:cNvPr id="13" name="내용 개체 틀 4">
            <a:extLst>
              <a:ext uri="{FF2B5EF4-FFF2-40B4-BE49-F238E27FC236}">
                <a16:creationId xmlns:a16="http://schemas.microsoft.com/office/drawing/2014/main" id="{D87A09EC-9C94-E8BA-8FC2-A98346239F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852" y="1533340"/>
            <a:ext cx="3828296" cy="3617983"/>
          </a:xfrm>
        </p:spPr>
      </p:pic>
      <p:sp>
        <p:nvSpPr>
          <p:cNvPr id="3" name="Google Shape;102;p1">
            <a:extLst>
              <a:ext uri="{FF2B5EF4-FFF2-40B4-BE49-F238E27FC236}">
                <a16:creationId xmlns:a16="http://schemas.microsoft.com/office/drawing/2014/main" id="{EC34176B-83CC-A7F6-5D4C-1D3D762BF326}"/>
              </a:ext>
            </a:extLst>
          </p:cNvPr>
          <p:cNvSpPr txBox="1"/>
          <p:nvPr/>
        </p:nvSpPr>
        <p:spPr>
          <a:xfrm>
            <a:off x="360846" y="211255"/>
            <a:ext cx="10047177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Simulation Result(s) – Logistic Population Model 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F9F6BC-3625-A882-DCC6-78116230DBD6}"/>
              </a:ext>
            </a:extLst>
          </p:cNvPr>
          <p:cNvSpPr txBox="1"/>
          <p:nvPr/>
        </p:nvSpPr>
        <p:spPr>
          <a:xfrm>
            <a:off x="125506" y="93639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0" i="0">
                <a:effectLst/>
                <a:highlight>
                  <a:srgbClr val="FFFFFF"/>
                </a:highlight>
              </a:rPr>
              <a:t>The logistic population model </a:t>
            </a:r>
            <a:endParaRPr lang="ko-KR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D95E55-DF27-89E6-5730-418309E4161A}"/>
                  </a:ext>
                </a:extLst>
              </p:cNvPr>
              <p:cNvSpPr txBox="1"/>
              <p:nvPr/>
            </p:nvSpPr>
            <p:spPr>
              <a:xfrm>
                <a:off x="262386" y="1302508"/>
                <a:ext cx="382829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𝑑𝑡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(1 − </m:t>
                      </m:r>
                      <m:r>
                        <a:rPr lang="en-US" altLang="ko-KR" sz="2400" b="0" i="1" smtClean="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),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D95E55-DF27-89E6-5730-418309E41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86" y="1302508"/>
                <a:ext cx="3828296" cy="461665"/>
              </a:xfrm>
              <a:prstGeom prst="rect">
                <a:avLst/>
              </a:prstGeom>
              <a:blipFill>
                <a:blip r:embed="rId5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7523ADD-8237-82E0-7DC8-6EA74CBB91BC}"/>
              </a:ext>
            </a:extLst>
          </p:cNvPr>
          <p:cNvSpPr txBox="1"/>
          <p:nvPr/>
        </p:nvSpPr>
        <p:spPr>
          <a:xfrm>
            <a:off x="5360894" y="5841480"/>
            <a:ext cx="1721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i="0">
                <a:effectLst/>
                <a:highlight>
                  <a:srgbClr val="FFFFFF"/>
                </a:highlight>
              </a:rPr>
              <a:t>Synthetic</a:t>
            </a:r>
            <a:r>
              <a:rPr lang="en-US" altLang="ko-KR" sz="1800" b="0" i="0">
                <a:effectLst/>
                <a:highlight>
                  <a:srgbClr val="FFFFFF"/>
                </a:highlight>
              </a:rPr>
              <a:t> Data</a:t>
            </a:r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ED718E-106A-5F6C-F29C-79422F982C3E}"/>
              </a:ext>
            </a:extLst>
          </p:cNvPr>
          <p:cNvSpPr txBox="1"/>
          <p:nvPr/>
        </p:nvSpPr>
        <p:spPr>
          <a:xfrm>
            <a:off x="9054353" y="5841481"/>
            <a:ext cx="2214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i="0">
                <a:effectLst/>
                <a:highlight>
                  <a:srgbClr val="FFFFFF"/>
                </a:highlight>
              </a:rPr>
              <a:t>Experimental </a:t>
            </a:r>
            <a:r>
              <a:rPr lang="en-US" altLang="ko-KR" sz="1800" b="0" i="0">
                <a:effectLst/>
                <a:highlight>
                  <a:srgbClr val="FFFFFF"/>
                </a:highlight>
              </a:rPr>
              <a:t>Data</a:t>
            </a:r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D6FFDE-7166-E66B-B05A-0ADEC49C2146}"/>
                  </a:ext>
                </a:extLst>
              </p:cNvPr>
              <p:cNvSpPr txBox="1"/>
              <p:nvPr/>
            </p:nvSpPr>
            <p:spPr>
              <a:xfrm>
                <a:off x="360846" y="1951672"/>
                <a:ext cx="3404330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</a:rPr>
                  <a:t>: protein levels over time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US" altLang="ko-KR" b="0" i="1">
                  <a:effectLst/>
                  <a:highlight>
                    <a:srgbClr val="FFFFFF"/>
                  </a:highlight>
                </a:endParaRPr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</a:rPr>
                  <a:t>: growth rate, </a:t>
                </a:r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</a:rPr>
                  <a:t> the maximum sustainable population size that the environment can support. </a:t>
                </a:r>
                <a:endParaRPr lang="ko-KR" altLang="en-US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3D6FFDE-7166-E66B-B05A-0ADEC49C2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46" y="1951672"/>
                <a:ext cx="3404330" cy="1477328"/>
              </a:xfrm>
              <a:prstGeom prst="rect">
                <a:avLst/>
              </a:prstGeom>
              <a:blipFill>
                <a:blip r:embed="rId6"/>
                <a:stretch>
                  <a:fillRect l="-1431" t="-2058" b="-535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4C7A6CE-C8C1-524C-1715-41E0D4122F93}"/>
                  </a:ext>
                </a:extLst>
              </p:cNvPr>
              <p:cNvSpPr txBox="1"/>
              <p:nvPr/>
            </p:nvSpPr>
            <p:spPr>
              <a:xfrm>
                <a:off x="125506" y="4027713"/>
                <a:ext cx="4501227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 b="1"/>
                  <a:t>(Experimental Dataset)</a:t>
                </a:r>
              </a:p>
              <a:p>
                <a:endParaRPr lang="en-US" altLang="ko-KR" sz="2400"/>
              </a:p>
              <a:p>
                <a:r>
                  <a:rPr lang="ko-KR" altLang="en-US" sz="2000" err="1"/>
                  <a:t>We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fitted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the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logistic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model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to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amyloid</a:t>
                </a:r>
                <a:r>
                  <a:rPr lang="ko-KR" altLang="en-US" sz="2000"/>
                  <a:t>-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ko-KR" altLang="en-US" sz="2000"/>
                  <a:t>40 (</a:t>
                </a:r>
                <a:r>
                  <a:rPr lang="ko-KR" altLang="en-US" sz="2000" err="1"/>
                  <a:t>A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ko-KR" altLang="en-US" sz="2000"/>
                  <a:t>40) and </a:t>
                </a:r>
                <a:r>
                  <a:rPr lang="ko-KR" altLang="en-US" sz="2000" err="1"/>
                  <a:t>amyloid</a:t>
                </a:r>
                <a:r>
                  <a:rPr lang="ko-KR" altLang="en-US" sz="2000"/>
                  <a:t>-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ko-KR" altLang="en-US" sz="2000"/>
                  <a:t>42 (</a:t>
                </a:r>
                <a:r>
                  <a:rPr lang="ko-KR" altLang="en-US" sz="2000" err="1"/>
                  <a:t>A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ko-KR" altLang="en-US" sz="2000"/>
                  <a:t>42) </a:t>
                </a:r>
                <a:r>
                  <a:rPr lang="ko-KR" altLang="en-US" sz="2000" err="1"/>
                  <a:t>datasets</a:t>
                </a:r>
                <a:r>
                  <a:rPr lang="ko-KR" altLang="en-US" sz="2000"/>
                  <a:t>, </a:t>
                </a:r>
                <a:r>
                  <a:rPr lang="en-US" altLang="ko-KR" sz="2000"/>
                  <a:t>related to </a:t>
                </a:r>
                <a:r>
                  <a:rPr lang="ko-KR" altLang="en-US" sz="2000" err="1"/>
                  <a:t>diagnosing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dementia</a:t>
                </a:r>
                <a:r>
                  <a:rPr lang="ko-KR" altLang="en-US" sz="200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4C7A6CE-C8C1-524C-1715-41E0D4122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06" y="4027713"/>
                <a:ext cx="4501227" cy="1754326"/>
              </a:xfrm>
              <a:prstGeom prst="rect">
                <a:avLst/>
              </a:prstGeom>
              <a:blipFill>
                <a:blip r:embed="rId7"/>
                <a:stretch>
                  <a:fillRect l="-2168" t="-2787" b="-55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8425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6E0B0606-BE54-0080-CE2C-4A8DE788A3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983" y="1273074"/>
            <a:ext cx="7812656" cy="46780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5F64BD-1980-13DE-3733-322C66B909E5}"/>
                  </a:ext>
                </a:extLst>
              </p:cNvPr>
              <p:cNvSpPr txBox="1"/>
              <p:nvPr/>
            </p:nvSpPr>
            <p:spPr>
              <a:xfrm>
                <a:off x="170330" y="1353290"/>
                <a:ext cx="3567953" cy="2960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 −</m:t>
                      </m:r>
                      <m:r>
                        <a:rPr lang="en-US" altLang="ko-KR" sz="2400" i="1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,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altLang="ko-KR" sz="2400" i="1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𝜅</m:t>
                      </m:r>
                      <m:sSub>
                        <m:sSub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,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altLang="ko-KR" sz="2400" i="1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𝜅</m:t>
                      </m:r>
                      <m:sSub>
                        <m:sSub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b="0" i="1" smtClean="0">
                              <a:solidFill>
                                <a:srgbClr val="FF8427"/>
                              </a:solidFill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2400" b="0" i="1" smtClean="0">
                                  <a:solidFill>
                                    <a:srgbClr val="FF8427"/>
                                  </a:solidFill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solidFill>
                                    <a:srgbClr val="FF8427"/>
                                  </a:solidFill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solidFill>
                                    <a:srgbClr val="FF8427"/>
                                  </a:solidFill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,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𝑑𝑉</m:t>
                          </m:r>
                        </m:num>
                        <m:den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𝑝</m:t>
                      </m:r>
                      <m:sSub>
                        <m:sSub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br>
                  <a:rPr lang="en-US" altLang="ko-KR" sz="2400" dirty="0">
                    <a:effectLst/>
                    <a:highlight>
                      <a:srgbClr val="FFFFFF"/>
                    </a:highlight>
                  </a:rPr>
                </a:br>
                <a:endParaRPr lang="ko-KR" alt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F5F64BD-1980-13DE-3733-322C66B90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330" y="1353290"/>
                <a:ext cx="3567953" cy="29606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0DD8B89-B5D7-EE1E-CC5C-60526C63084C}"/>
                  </a:ext>
                </a:extLst>
              </p:cNvPr>
              <p:cNvSpPr txBox="1"/>
              <p:nvPr/>
            </p:nvSpPr>
            <p:spPr>
              <a:xfrm>
                <a:off x="336177" y="4494033"/>
                <a:ext cx="3402106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ko-KR">
                    <a:highlight>
                      <a:srgbClr val="FFFFFF"/>
                    </a:highlight>
                    <a:latin typeface="Arial" panose="020B0604020202020204" pitchFamily="34" charset="0"/>
                  </a:rPr>
                  <a:t>: susceptible epithelial cells</a:t>
                </a:r>
                <a:r>
                  <a:rPr lang="en-US" altLang="ko-KR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ko-KR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: eclipse phase,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ko-KR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i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: active virus production, </a:t>
                </a:r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: the virus population</a:t>
                </a:r>
                <a:endParaRPr lang="ko-KR" altLang="en-US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0DD8B89-B5D7-EE1E-CC5C-60526C6308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77" y="4494033"/>
                <a:ext cx="3402106" cy="1200329"/>
              </a:xfrm>
              <a:prstGeom prst="rect">
                <a:avLst/>
              </a:prstGeom>
              <a:blipFill>
                <a:blip r:embed="rId5"/>
                <a:stretch>
                  <a:fillRect t="-2538" b="-6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Google Shape;102;p1">
            <a:extLst>
              <a:ext uri="{FF2B5EF4-FFF2-40B4-BE49-F238E27FC236}">
                <a16:creationId xmlns:a16="http://schemas.microsoft.com/office/drawing/2014/main" id="{6FEE4683-71E0-BEAB-5506-5F5BD4603995}"/>
              </a:ext>
            </a:extLst>
          </p:cNvPr>
          <p:cNvSpPr txBox="1"/>
          <p:nvPr/>
        </p:nvSpPr>
        <p:spPr>
          <a:xfrm>
            <a:off x="360846" y="211256"/>
            <a:ext cx="11660824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Simulation Result(s) – Target cell limited model</a:t>
            </a:r>
            <a:endParaRPr sz="3600">
              <a:solidFill>
                <a:schemeClr val="bg1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36272AA-BC75-4376-807B-92570084CC4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083" y="5471516"/>
            <a:ext cx="1517322" cy="101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83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4">
            <a:extLst>
              <a:ext uri="{FF2B5EF4-FFF2-40B4-BE49-F238E27FC236}">
                <a16:creationId xmlns:a16="http://schemas.microsoft.com/office/drawing/2014/main" id="{17B4C61A-5207-6018-939E-76F6306BA99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463" y="1942960"/>
            <a:ext cx="5431438" cy="2715719"/>
          </a:xfrm>
          <a:prstGeom prst="rect">
            <a:avLst/>
          </a:prstGeom>
        </p:spPr>
      </p:pic>
      <p:pic>
        <p:nvPicPr>
          <p:cNvPr id="6" name="내용 개체 틀 4">
            <a:extLst>
              <a:ext uri="{FF2B5EF4-FFF2-40B4-BE49-F238E27FC236}">
                <a16:creationId xmlns:a16="http://schemas.microsoft.com/office/drawing/2014/main" id="{0C3EC924-7CED-0603-4246-D9B3DEB76D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21" y="1776320"/>
            <a:ext cx="5918141" cy="3020626"/>
          </a:xfrm>
          <a:prstGeom prst="rect">
            <a:avLst/>
          </a:prstGeom>
        </p:spPr>
      </p:pic>
      <p:sp>
        <p:nvSpPr>
          <p:cNvPr id="8" name="Google Shape;102;p1">
            <a:extLst>
              <a:ext uri="{FF2B5EF4-FFF2-40B4-BE49-F238E27FC236}">
                <a16:creationId xmlns:a16="http://schemas.microsoft.com/office/drawing/2014/main" id="{7DA51B8C-721C-0CA4-48D6-9E0E995ADD57}"/>
              </a:ext>
            </a:extLst>
          </p:cNvPr>
          <p:cNvSpPr txBox="1"/>
          <p:nvPr/>
        </p:nvSpPr>
        <p:spPr>
          <a:xfrm>
            <a:off x="360846" y="211255"/>
            <a:ext cx="10047177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Simulation Result(s) – Target cell limited Model</a:t>
            </a:r>
            <a:endParaRPr sz="360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8A281C3-5C7F-0A3B-5DA4-05C9FB420EC5}"/>
                  </a:ext>
                </a:extLst>
              </p:cNvPr>
              <p:cNvSpPr txBox="1"/>
              <p:nvPr/>
            </p:nvSpPr>
            <p:spPr>
              <a:xfrm>
                <a:off x="60960" y="841692"/>
                <a:ext cx="1213104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>
                    <a:highlight>
                      <a:srgbClr val="FFFFFF"/>
                    </a:highlight>
                  </a:rPr>
                  <a:t>For the experimental dataset, we only use the observation on the last component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ko-KR" sz="2400" b="0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0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ko-KR" altLang="en-US" sz="2400"/>
                  <a:t> </a:t>
                </a:r>
                <a:r>
                  <a:rPr lang="en-US" altLang="ko-KR" sz="2400"/>
                  <a:t>in the model.</a:t>
                </a:r>
                <a:endParaRPr lang="ko-KR" altLang="en-US" sz="24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8A281C3-5C7F-0A3B-5DA4-05C9FB420E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" y="841692"/>
                <a:ext cx="12131040" cy="830997"/>
              </a:xfrm>
              <a:prstGeom prst="rect">
                <a:avLst/>
              </a:prstGeom>
              <a:blipFill>
                <a:blip r:embed="rId5"/>
                <a:stretch>
                  <a:fillRect l="-754" t="-5882" b="-161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그림 13">
            <a:extLst>
              <a:ext uri="{FF2B5EF4-FFF2-40B4-BE49-F238E27FC236}">
                <a16:creationId xmlns:a16="http://schemas.microsoft.com/office/drawing/2014/main" id="{D5BE5F88-A1DC-BF5F-F4C8-A93D215D95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8114" y="4900578"/>
            <a:ext cx="2095864" cy="163172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79F0BDB-3613-F04D-D174-22C45BF426FB}"/>
              </a:ext>
            </a:extLst>
          </p:cNvPr>
          <p:cNvSpPr txBox="1"/>
          <p:nvPr/>
        </p:nvSpPr>
        <p:spPr>
          <a:xfrm>
            <a:off x="4151272" y="1655108"/>
            <a:ext cx="809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>
                <a:solidFill>
                  <a:srgbClr val="FF0000"/>
                </a:solidFill>
                <a:highlight>
                  <a:srgbClr val="FFFFFF"/>
                </a:highlight>
              </a:rPr>
              <a:t>(Our)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D1B476-F9FE-51D3-C9FF-E8B7E3B38F4E}"/>
              </a:ext>
            </a:extLst>
          </p:cNvPr>
          <p:cNvSpPr txBox="1"/>
          <p:nvPr/>
        </p:nvSpPr>
        <p:spPr>
          <a:xfrm>
            <a:off x="8241583" y="1839774"/>
            <a:ext cx="809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>
                <a:solidFill>
                  <a:srgbClr val="FF0000"/>
                </a:solidFill>
                <a:highlight>
                  <a:srgbClr val="FFFFFF"/>
                </a:highlight>
              </a:rPr>
              <a:t>(Our)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D277A2-E534-C4E5-DCE2-775C4CB5698A}"/>
              </a:ext>
            </a:extLst>
          </p:cNvPr>
          <p:cNvSpPr txBox="1"/>
          <p:nvPr/>
        </p:nvSpPr>
        <p:spPr>
          <a:xfrm>
            <a:off x="2065144" y="5255607"/>
            <a:ext cx="2244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>
                <a:highlight>
                  <a:srgbClr val="FFFFFF"/>
                </a:highlight>
              </a:rPr>
              <a:t>(Previous Method)</a:t>
            </a:r>
            <a:endParaRPr lang="ko-KR" altLang="en-US"/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7B722BF9-FEAB-E229-1A76-E9E02FC30C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6648" y="4813424"/>
            <a:ext cx="2190305" cy="1718882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43EEF7EE-1206-8C88-6FEA-40F19C2649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5139" y="4910878"/>
            <a:ext cx="2211719" cy="1621428"/>
          </a:xfrm>
          <a:prstGeom prst="rect">
            <a:avLst/>
          </a:prstGeom>
        </p:spPr>
      </p:pic>
      <p:sp>
        <p:nvSpPr>
          <p:cNvPr id="2" name="모서리가 둥근 직사각형 1"/>
          <p:cNvSpPr/>
          <p:nvPr/>
        </p:nvSpPr>
        <p:spPr>
          <a:xfrm>
            <a:off x="182879" y="1639070"/>
            <a:ext cx="11820699" cy="32718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09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584A0D-493D-7217-9BF6-9C39C1250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010" y="147956"/>
            <a:ext cx="11567160" cy="564596"/>
          </a:xfrm>
        </p:spPr>
        <p:txBody>
          <a:bodyPr>
            <a:normAutofit fontScale="90000"/>
          </a:bodyPr>
          <a:lstStyle/>
          <a:p>
            <a:r>
              <a:rPr lang="en-US" altLang="ko-KR" dirty="0">
                <a:latin typeface="+mn-lt"/>
              </a:rPr>
              <a:t>Remark</a:t>
            </a:r>
            <a:endParaRPr lang="ko-KR" altLang="en-US" dirty="0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B395E-2521-4CA4-B1A7-B0DFCBF0E5CF}"/>
              </a:ext>
            </a:extLst>
          </p:cNvPr>
          <p:cNvSpPr txBox="1"/>
          <p:nvPr/>
        </p:nvSpPr>
        <p:spPr>
          <a:xfrm>
            <a:off x="297180" y="3360754"/>
            <a:ext cx="118948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dirty="0"/>
              <a:t>In our previous method, exponentially many </a:t>
            </a:r>
            <a:r>
              <a:rPr lang="en-US" altLang="ko-KR" sz="2400" b="1" dirty="0">
                <a:solidFill>
                  <a:srgbClr val="FF0000"/>
                </a:solidFill>
              </a:rPr>
              <a:t>trajectories</a:t>
            </a:r>
            <a:r>
              <a:rPr lang="en-US" altLang="ko-KR" sz="2400" dirty="0"/>
              <a:t> will be required concerning time points.</a:t>
            </a:r>
            <a:endParaRPr lang="ko-KR" altLang="en-US" sz="240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01725095-38E7-4C0F-94BA-86D30DD62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645" y="3879094"/>
            <a:ext cx="3187985" cy="259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5FE68724-1153-4A5F-8626-46F47B241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599" y="3879094"/>
            <a:ext cx="3237824" cy="262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D81B67-75E3-24AB-49A0-142FB64ECDFF}"/>
              </a:ext>
            </a:extLst>
          </p:cNvPr>
          <p:cNvSpPr txBox="1"/>
          <p:nvPr/>
        </p:nvSpPr>
        <p:spPr>
          <a:xfrm>
            <a:off x="3582659" y="1346247"/>
            <a:ext cx="61505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dirty="0"/>
              <a:t>Where is </a:t>
            </a:r>
            <a:r>
              <a:rPr lang="en-US" altLang="ko-KR" sz="2800" b="1" dirty="0" err="1">
                <a:solidFill>
                  <a:srgbClr val="FF0000"/>
                </a:solidFill>
              </a:rPr>
              <a:t>Artifical</a:t>
            </a:r>
            <a:r>
              <a:rPr lang="en-US" altLang="ko-KR" sz="2800" dirty="0"/>
              <a:t> </a:t>
            </a:r>
            <a:r>
              <a:rPr lang="en-US" altLang="ko-KR" sz="2800" b="1" dirty="0">
                <a:solidFill>
                  <a:srgbClr val="FF0000"/>
                </a:solidFill>
              </a:rPr>
              <a:t>Intelligence?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73961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70661F-2913-A43D-5B5A-F49CFE63E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8691" y="421481"/>
            <a:ext cx="9351146" cy="2002123"/>
          </a:xfrm>
        </p:spPr>
        <p:txBody>
          <a:bodyPr>
            <a:noAutofit/>
          </a:bodyPr>
          <a:lstStyle/>
          <a:p>
            <a:br>
              <a:rPr lang="en-US" altLang="ko-KR" sz="4000" dirty="0">
                <a:latin typeface="+mn-lt"/>
              </a:rPr>
            </a:br>
            <a:r>
              <a:rPr lang="en-US" altLang="ko-KR" sz="4000" dirty="0">
                <a:latin typeface="+mn-lt"/>
              </a:rPr>
              <a:t>Parameter Estimations for Repeated Cross-Sectional Data via Emulator-Informed Deep Generative Model (EIDGM)</a:t>
            </a:r>
            <a:br>
              <a:rPr lang="ko-KR" altLang="en-US" sz="4000" dirty="0">
                <a:latin typeface="+mn-lt"/>
                <a:ea typeface="넥슨Lv2고딕" panose="00000500000000000000"/>
                <a:cs typeface="Times New Roman" panose="02020603050405020304" pitchFamily="18" charset="0"/>
              </a:rPr>
            </a:br>
            <a:endParaRPr lang="ko-KR" altLang="en-US" sz="4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5B610E-6DEA-825E-AFFC-7F8259D8D9C7}"/>
              </a:ext>
            </a:extLst>
          </p:cNvPr>
          <p:cNvSpPr txBox="1"/>
          <p:nvPr/>
        </p:nvSpPr>
        <p:spPr>
          <a:xfrm>
            <a:off x="447399" y="3823557"/>
            <a:ext cx="58750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000"/>
              <a:t>In our previous method, an </a:t>
            </a:r>
            <a:r>
              <a:rPr lang="en-US" altLang="ko-KR" sz="2000" b="1">
                <a:solidFill>
                  <a:srgbClr val="FF0000"/>
                </a:solidFill>
              </a:rPr>
              <a:t>exponential</a:t>
            </a:r>
            <a:r>
              <a:rPr lang="en-US" altLang="ko-KR" sz="2000"/>
              <a:t> number of </a:t>
            </a:r>
            <a:r>
              <a:rPr lang="en-US" altLang="ko-KR" sz="2000" b="1">
                <a:solidFill>
                  <a:srgbClr val="FF0000"/>
                </a:solidFill>
              </a:rPr>
              <a:t>trajectories</a:t>
            </a:r>
            <a:r>
              <a:rPr lang="en-US" altLang="ko-KR" sz="2000"/>
              <a:t> is required with respect to the time points.</a:t>
            </a:r>
            <a:endParaRPr lang="ko-KR" altLang="en-US" sz="200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9D12308-F9A9-0126-C693-C858A8599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929" y="3668142"/>
            <a:ext cx="2308465" cy="188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8929BE7-C68E-8C3D-4F6B-E93AB1855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952" y="3673663"/>
            <a:ext cx="2312952" cy="187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65D6088-94FF-98A2-8EEF-703542CE11DC}"/>
                  </a:ext>
                </a:extLst>
              </p:cNvPr>
              <p:cNvSpPr txBox="1"/>
              <p:nvPr/>
            </p:nvSpPr>
            <p:spPr>
              <a:xfrm>
                <a:off x="312420" y="3105876"/>
                <a:ext cx="1104181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 b="0">
                    <a:effectLst/>
                    <a:highlight>
                      <a:srgbClr val="FFFFFF"/>
                    </a:highlight>
                  </a:rPr>
                  <a:t>Aim) To estimate the parameter </a:t>
                </a:r>
                <a14:m>
                  <m:oMath xmlns:m="http://schemas.openxmlformats.org/officeDocument/2006/math">
                    <m:r>
                      <a:rPr lang="en-US" altLang="ko-KR" sz="2400" b="1" i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𝐩</m:t>
                    </m:r>
                  </m:oMath>
                </a14:m>
                <a:r>
                  <a:rPr lang="en-US" altLang="ko-KR" sz="2400" b="0">
                    <a:effectLst/>
                    <a:highlight>
                      <a:srgbClr val="FFFFFF"/>
                    </a:highlight>
                  </a:rPr>
                  <a:t> in the equation 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′(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[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), </m:t>
                    </m:r>
                    <m:r>
                      <a:rPr lang="en-US" altLang="ko-KR" sz="2400" b="1" i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𝐩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ko-KR" sz="2400" b="0" i="0">
                  <a:effectLst/>
                  <a:highlight>
                    <a:srgbClr val="FFFFFF"/>
                  </a:highlight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65D6088-94FF-98A2-8EEF-703542CE1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" y="3105876"/>
                <a:ext cx="11041816" cy="461665"/>
              </a:xfrm>
              <a:prstGeom prst="rect">
                <a:avLst/>
              </a:prstGeom>
              <a:blipFill>
                <a:blip r:embed="rId5"/>
                <a:stretch>
                  <a:fillRect l="-828" t="-10526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E37359D8-00E2-E0FA-DC15-669315534D28}"/>
              </a:ext>
            </a:extLst>
          </p:cNvPr>
          <p:cNvSpPr txBox="1"/>
          <p:nvPr/>
        </p:nvSpPr>
        <p:spPr>
          <a:xfrm>
            <a:off x="234639" y="5549904"/>
            <a:ext cx="115671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/>
              <a:t>We apply 1) </a:t>
            </a:r>
            <a:r>
              <a:rPr lang="en-US" altLang="ko-KR" sz="2400" err="1"/>
              <a:t>HyperPINN</a:t>
            </a:r>
            <a:r>
              <a:rPr lang="en-US" altLang="ko-KR" sz="2400"/>
              <a:t> (Operator Learning model for parametric PDE) and 2) WGAN (Generative Model).</a:t>
            </a:r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31778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59327" y="4071938"/>
            <a:ext cx="118733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sz="2000" dirty="0"/>
              <a:t>Randomly sample N sets of parameters through a generator of WGAN</a:t>
            </a:r>
          </a:p>
          <a:p>
            <a:endParaRPr lang="en-US" altLang="ko-KR" sz="2000" dirty="0"/>
          </a:p>
          <a:p>
            <a:r>
              <a:rPr lang="en-US" altLang="ko-KR" sz="2000" dirty="0"/>
              <a:t>2) </a:t>
            </a:r>
            <a:r>
              <a:rPr lang="en-US" altLang="ko-KR" sz="2000" dirty="0" err="1"/>
              <a:t>HyperPINN</a:t>
            </a:r>
            <a:r>
              <a:rPr lang="en-US" altLang="ko-KR" sz="2000" dirty="0"/>
              <a:t> computes the solution of the DEs corresponding to the given set of parameters. </a:t>
            </a:r>
          </a:p>
          <a:p>
            <a:endParaRPr lang="en-US" altLang="ko-KR" sz="2000" dirty="0"/>
          </a:p>
          <a:p>
            <a:r>
              <a:rPr lang="en-US" altLang="ko-KR" sz="2000" dirty="0"/>
              <a:t>3) Measure the difference between the solutions and given RCS data via a discriminator in WGAN. </a:t>
            </a:r>
          </a:p>
          <a:p>
            <a:pPr marL="342900" indent="-342900">
              <a:buAutoNum type="arabicParenR"/>
            </a:pPr>
            <a:endParaRPr lang="en-US" altLang="ko-KR" sz="2000" dirty="0"/>
          </a:p>
          <a:p>
            <a:r>
              <a:rPr lang="en-US" altLang="ko-KR" sz="2000" dirty="0"/>
              <a:t>4) By minimizing the difference and updating both the discriminator and generator, EIDGM accurately captures true parameter distributions.</a:t>
            </a:r>
            <a:endParaRPr lang="ko-KR" altLang="en-US" sz="200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1F4E63B-12AD-5316-B327-23FAEC142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19" y="958504"/>
            <a:ext cx="9640718" cy="3113434"/>
          </a:xfrm>
          <a:prstGeom prst="rect">
            <a:avLst/>
          </a:prstGeom>
        </p:spPr>
      </p:pic>
      <p:sp>
        <p:nvSpPr>
          <p:cNvPr id="7" name="제목 2">
            <a:extLst>
              <a:ext uri="{FF2B5EF4-FFF2-40B4-BE49-F238E27FC236}">
                <a16:creationId xmlns:a16="http://schemas.microsoft.com/office/drawing/2014/main" id="{62F187B4-10B1-AC77-6FD4-531455449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76082"/>
            <a:ext cx="11567160" cy="561975"/>
          </a:xfrm>
        </p:spPr>
        <p:txBody>
          <a:bodyPr>
            <a:normAutofit fontScale="90000"/>
          </a:bodyPr>
          <a:lstStyle/>
          <a:p>
            <a:r>
              <a:rPr lang="en-US" altLang="ko-KR">
                <a:latin typeface="+mn-lt"/>
                <a:ea typeface="+mj-ea"/>
              </a:rPr>
              <a:t>Scheme of EIDGM</a:t>
            </a:r>
            <a:endParaRPr lang="ko-KR" altLang="en-US">
              <a:latin typeface="+mn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5304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DE5D2C25-CEB6-DF49-BA21-6571C3BBFB70}"/>
              </a:ext>
            </a:extLst>
          </p:cNvPr>
          <p:cNvSpPr/>
          <p:nvPr/>
        </p:nvSpPr>
        <p:spPr>
          <a:xfrm>
            <a:off x="1623706" y="4656740"/>
            <a:ext cx="2019233" cy="1039704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DDB2EE29-18BC-4B6E-CD17-6586CE6E2C87}"/>
              </a:ext>
            </a:extLst>
          </p:cNvPr>
          <p:cNvSpPr/>
          <p:nvPr/>
        </p:nvSpPr>
        <p:spPr>
          <a:xfrm>
            <a:off x="4349359" y="3368080"/>
            <a:ext cx="886674" cy="902172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21AFA23C-A094-BBC8-27B3-17C10EFF0139}"/>
              </a:ext>
            </a:extLst>
          </p:cNvPr>
          <p:cNvSpPr/>
          <p:nvPr/>
        </p:nvSpPr>
        <p:spPr>
          <a:xfrm>
            <a:off x="1753213" y="3296877"/>
            <a:ext cx="1810227" cy="1039708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제목 2">
            <a:extLst>
              <a:ext uri="{FF2B5EF4-FFF2-40B4-BE49-F238E27FC236}">
                <a16:creationId xmlns:a16="http://schemas.microsoft.com/office/drawing/2014/main" id="{62F187B4-10B1-AC77-6FD4-531455449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76082"/>
            <a:ext cx="11567160" cy="561975"/>
          </a:xfrm>
        </p:spPr>
        <p:txBody>
          <a:bodyPr>
            <a:normAutofit fontScale="90000"/>
          </a:bodyPr>
          <a:lstStyle/>
          <a:p>
            <a:r>
              <a:rPr lang="en-US" altLang="ko-KR">
                <a:latin typeface="+mn-lt"/>
                <a:ea typeface="+mj-ea"/>
              </a:rPr>
              <a:t>Formal Formulation (</a:t>
            </a:r>
            <a:r>
              <a:rPr lang="en-US" altLang="ko-KR" err="1">
                <a:latin typeface="+mn-lt"/>
                <a:ea typeface="+mj-ea"/>
              </a:rPr>
              <a:t>HyperPINN</a:t>
            </a:r>
            <a:r>
              <a:rPr lang="en-US" altLang="ko-KR">
                <a:latin typeface="+mn-lt"/>
                <a:ea typeface="+mj-ea"/>
              </a:rPr>
              <a:t>)</a:t>
            </a:r>
            <a:endParaRPr lang="ko-KR" altLang="en-US">
              <a:latin typeface="+mn-lt"/>
              <a:ea typeface="+mj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2E07BF8-F50C-3335-9F5F-284CD7430DA8}"/>
                  </a:ext>
                </a:extLst>
              </p:cNvPr>
              <p:cNvSpPr txBox="1"/>
              <p:nvPr/>
            </p:nvSpPr>
            <p:spPr>
              <a:xfrm>
                <a:off x="1217024" y="2337549"/>
                <a:ext cx="11567160" cy="5055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100"/>
                  </a:spcAft>
                </a:pPr>
                <a:r>
                  <a:rPr lang="en-US" altLang="ko-KR" sz="2000"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altLang="ko-KR" sz="2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𝐲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ko-KR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US" altLang="ko-KR" sz="2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𝐩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)∈</m:t>
                    </m:r>
                    <m:sSup>
                      <m:sSup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sSub>
                          <m:sSub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 denotes the solution at time </a:t>
                </a:r>
                <a14:m>
                  <m:oMath xmlns:m="http://schemas.openxmlformats.org/officeDocument/2006/math">
                    <m:r>
                      <a:rPr lang="en-US" altLang="ko-KR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 for the set of parameters </a:t>
                </a:r>
                <a14:m>
                  <m:oMath xmlns:m="http://schemas.openxmlformats.org/officeDocument/2006/math">
                    <m:r>
                      <a:rPr lang="en-US" altLang="ko-KR" sz="2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𝐩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sSup>
                      <m:sSup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sSub>
                          <m:sSubPr>
                            <m:ctrlPr>
                              <a:rPr lang="ko-KR" altLang="ko-K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ko-KR" sz="2000"/>
                  <a:t>.</a:t>
                </a:r>
                <a:endParaRPr lang="ko-KR" altLang="en-US" sz="200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2E07BF8-F50C-3335-9F5F-284CD7430D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024" y="2337549"/>
                <a:ext cx="11567160" cy="505523"/>
              </a:xfrm>
              <a:prstGeom prst="rect">
                <a:avLst/>
              </a:prstGeom>
              <a:blipFill>
                <a:blip r:embed="rId3"/>
                <a:stretch>
                  <a:fillRect l="-580" b="-20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91ECA23-DE62-D984-0CA9-DC41A1FC8373}"/>
                  </a:ext>
                </a:extLst>
              </p:cNvPr>
              <p:cNvSpPr txBox="1"/>
              <p:nvPr/>
            </p:nvSpPr>
            <p:spPr>
              <a:xfrm>
                <a:off x="207917" y="866388"/>
                <a:ext cx="1156716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 dirty="0">
                    <a:cs typeface="Times New Roman" panose="02020603050405020304" pitchFamily="18" charset="0"/>
                  </a:rPr>
                  <a:t>We build an emulator that can immediately provide the solution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𝐲</m:t>
                    </m:r>
                    <m:r>
                      <a:rPr lang="en-US" altLang="ko-KR" sz="2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ko-KR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ko-KR" sz="2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ko-KR" sz="2400" dirty="0">
                    <a:cs typeface="Times New Roman" panose="02020603050405020304" pitchFamily="18" charset="0"/>
                  </a:rPr>
                  <a:t> for given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𝐩</m:t>
                    </m:r>
                  </m:oMath>
                </a14:m>
                <a:r>
                  <a:rPr lang="en-US" altLang="ko-KR" sz="2400" dirty="0">
                    <a:cs typeface="Times New Roman" panose="02020603050405020304" pitchFamily="18" charset="0"/>
                  </a:rPr>
                  <a:t> with a hypernetwork </a:t>
                </a:r>
                <a14:m>
                  <m:oMath xmlns:m="http://schemas.openxmlformats.org/officeDocument/2006/math">
                    <m:r>
                      <a:rPr lang="en-US" altLang="ko-KR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</m:oMath>
                </a14:m>
                <a:r>
                  <a:rPr lang="en-US" altLang="ko-KR" sz="2400" dirty="0">
                    <a:cs typeface="Times New Roman" panose="02020603050405020304" pitchFamily="18" charset="0"/>
                  </a:rPr>
                  <a:t> and main network </a:t>
                </a:r>
                <a14:m>
                  <m:oMath xmlns:m="http://schemas.openxmlformats.org/officeDocument/2006/math">
                    <m:r>
                      <a:rPr lang="en-US" altLang="ko-KR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altLang="ko-KR" sz="2400" dirty="0">
                    <a:cs typeface="Times New Roman" panose="02020603050405020304" pitchFamily="18" charset="0"/>
                  </a:rPr>
                  <a:t> (main network). 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91ECA23-DE62-D984-0CA9-DC41A1FC8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917" y="866388"/>
                <a:ext cx="11567160" cy="830997"/>
              </a:xfrm>
              <a:prstGeom prst="rect">
                <a:avLst/>
              </a:prstGeom>
              <a:blipFill>
                <a:blip r:embed="rId4"/>
                <a:stretch>
                  <a:fillRect l="-790" t="-5882" b="-161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B6261F1-9054-A091-360F-437C1DE15AFF}"/>
                  </a:ext>
                </a:extLst>
              </p:cNvPr>
              <p:cNvSpPr txBox="1"/>
              <p:nvPr/>
            </p:nvSpPr>
            <p:spPr>
              <a:xfrm>
                <a:off x="6035041" y="2979693"/>
                <a:ext cx="5921828" cy="599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100"/>
                  </a:spcAft>
                </a:pPr>
                <a:r>
                  <a:rPr lang="en-US" altLang="ko-KR" sz="2000" b="1">
                    <a:cs typeface="Times New Roman" panose="02020603050405020304" pitchFamily="18" charset="0"/>
                  </a:rPr>
                  <a:t>Training</a:t>
                </a:r>
                <a:r>
                  <a:rPr lang="en-US" altLang="ko-KR" sz="2000">
                    <a:cs typeface="Times New Roman" panose="02020603050405020304" pitchFamily="18" charset="0"/>
                  </a:rPr>
                  <a:t> 1) data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ko-KR" sz="2000">
                            <a:cs typeface="Times New Roman" panose="02020603050405020304" pitchFamily="18" charset="0"/>
                          </a:rPr>
                          <m:t>data</m:t>
                        </m:r>
                        <m:r>
                          <m:rPr>
                            <m:nor/>
                          </m:rPr>
                          <a:rPr lang="en-US" altLang="ko-KR" sz="2000" i="1"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 and 2) physics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ko-KR" sz="2000">
                            <a:cs typeface="Times New Roman" panose="02020603050405020304" pitchFamily="18" charset="0"/>
                          </a:rPr>
                          <m:t>physics</m:t>
                        </m:r>
                      </m:sub>
                    </m:sSub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. </a:t>
                </a:r>
                <a:endParaRPr lang="ko-KR" altLang="en-US" sz="200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B6261F1-9054-A091-360F-437C1DE15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5041" y="2979693"/>
                <a:ext cx="5921828" cy="599138"/>
              </a:xfrm>
              <a:prstGeom prst="rect">
                <a:avLst/>
              </a:prstGeom>
              <a:blipFill>
                <a:blip r:embed="rId5"/>
                <a:stretch>
                  <a:fillRect l="-1030" r="-3090" b="-10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88303A2-39B3-F9C4-6531-677935A6F56B}"/>
                  </a:ext>
                </a:extLst>
              </p:cNvPr>
              <p:cNvSpPr txBox="1"/>
              <p:nvPr/>
            </p:nvSpPr>
            <p:spPr>
              <a:xfrm>
                <a:off x="2943497" y="1776063"/>
                <a:ext cx="6096000" cy="7873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1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ko-KR" altLang="ko-K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𝐲</m:t>
                          </m:r>
                        </m:e>
                        <m:sup>
                          <m:r>
                            <a:rPr lang="en-US" altLang="ko-KR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)=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r>
                        <a:rPr lang="en-US" altLang="ko-KR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𝐲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),</m:t>
                      </m:r>
                      <m:r>
                        <a:rPr lang="en-US" altLang="ko-KR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𝐩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],</m:t>
                      </m:r>
                    </m:oMath>
                  </m:oMathPara>
                </a14:m>
                <a:endParaRPr lang="ko-KR" altLang="ko-KR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88303A2-39B3-F9C4-6531-677935A6F5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3497" y="1776063"/>
                <a:ext cx="6096000" cy="78739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E240786-7648-48E8-3A96-977A22CEDD4A}"/>
                  </a:ext>
                </a:extLst>
              </p:cNvPr>
              <p:cNvSpPr txBox="1"/>
              <p:nvPr/>
            </p:nvSpPr>
            <p:spPr>
              <a:xfrm>
                <a:off x="5660507" y="3579563"/>
                <a:ext cx="6392090" cy="9578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ko-KR" sz="2000">
                              <a:cs typeface="Times New Roman" panose="02020603050405020304" pitchFamily="18" charset="0"/>
                            </a:rPr>
                            <m:t>data</m:t>
                          </m:r>
                          <m:r>
                            <m:rPr>
                              <m:nor/>
                            </m:rPr>
                            <a:rPr lang="en-US" altLang="ko-KR" sz="2000" i="1"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ko-KR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altLang="ko-K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ko-KR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ko-K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ko-KR" altLang="ko-K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𝑜𝑏𝑠</m:t>
                              </m:r>
                            </m:sub>
                          </m:sSub>
                        </m:sup>
                        <m:e>
                          <m:r>
                            <a:rPr lang="en-US" altLang="ko-K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 </m:t>
                          </m:r>
                        </m:e>
                      </m:nary>
                      <m:sSub>
                        <m:sSubPr>
                          <m:ctrlPr>
                            <a:rPr lang="ko-KR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𝔼</m:t>
                          </m:r>
                        </m:e>
                        <m:sub>
                          <m:r>
                            <a:rPr lang="en-US" altLang="ko-KR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𝐩</m:t>
                          </m:r>
                          <m:r>
                            <a:rPr lang="en-US" altLang="ko-K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∼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𝒟</m:t>
                          </m:r>
                        </m:sub>
                      </m:sSub>
                      <m:sSup>
                        <m:sSupPr>
                          <m:ctrlPr>
                            <a:rPr lang="ko-KR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ko-KR" altLang="ko-K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ko-KR" altLang="ko-K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ko-KR" altLang="ko-K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𝑜</m:t>
                                      </m:r>
                                    </m:sup>
                                  </m:sSubSup>
                                  <m:r>
                                    <a:rPr lang="en-US" altLang="ko-KR" sz="2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;</m:t>
                                  </m:r>
                                  <m:sSub>
                                    <m:sSubPr>
                                      <m:ctrlPr>
                                        <a:rPr lang="ko-KR" altLang="ko-K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n-US" altLang="ko-KR" sz="2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altLang="ko-KR" sz="20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𝐩</m:t>
                                  </m:r>
                                  <m:r>
                                    <a:rPr lang="en-US" altLang="ko-KR" sz="2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</m:d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ko-KR" sz="2000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𝐲</m:t>
                              </m:r>
                              <m:d>
                                <m:dPr>
                                  <m:ctrlPr>
                                    <a:rPr lang="ko-KR" altLang="ko-K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ko-KR" altLang="ko-KR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sz="20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𝑜</m:t>
                                      </m:r>
                                    </m:sup>
                                  </m:sSubSup>
                                  <m:r>
                                    <a:rPr lang="en-US" altLang="ko-KR" sz="20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;</m:t>
                                  </m:r>
                                  <m:r>
                                    <a:rPr lang="en-US" altLang="ko-KR" sz="2000" b="1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𝐩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ko-K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sz="200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E240786-7648-48E8-3A96-977A22CED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507" y="3579563"/>
                <a:ext cx="6392090" cy="95782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EEABA13-C203-7206-6D61-F13114ADAFD9}"/>
                  </a:ext>
                </a:extLst>
              </p:cNvPr>
              <p:cNvSpPr txBox="1"/>
              <p:nvPr/>
            </p:nvSpPr>
            <p:spPr>
              <a:xfrm>
                <a:off x="578995" y="3460393"/>
                <a:ext cx="2264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600" b="1" i="0" smtClean="0">
                          <a:latin typeface="Cambria Math" panose="02040503050406030204" pitchFamily="18" charset="0"/>
                        </a:rPr>
                        <m:t>𝐩</m:t>
                      </m:r>
                    </m:oMath>
                  </m:oMathPara>
                </a14:m>
                <a:endParaRPr lang="ko-KR" altLang="en-US" sz="3600" b="1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EEABA13-C203-7206-6D61-F13114ADAF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95" y="3460393"/>
                <a:ext cx="226423" cy="646331"/>
              </a:xfrm>
              <a:prstGeom prst="rect">
                <a:avLst/>
              </a:prstGeom>
              <a:blipFill>
                <a:blip r:embed="rId8"/>
                <a:stretch>
                  <a:fillRect r="-5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5BAECF0-4E4B-1EC9-BBF6-194D824F6A0D}"/>
                  </a:ext>
                </a:extLst>
              </p:cNvPr>
              <p:cNvSpPr txBox="1"/>
              <p:nvPr/>
            </p:nvSpPr>
            <p:spPr>
              <a:xfrm>
                <a:off x="1753213" y="3460394"/>
                <a:ext cx="13214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600" b="1" i="1" smtClean="0">
                          <a:latin typeface="Cambria Math" panose="02040503050406030204" pitchFamily="18" charset="0"/>
                        </a:rPr>
                        <m:t>𝒉</m:t>
                      </m:r>
                      <m:d>
                        <m:dPr>
                          <m:ctrlP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3600" b="1" i="0" smtClean="0">
                              <a:latin typeface="Cambria Math" panose="02040503050406030204" pitchFamily="18" charset="0"/>
                            </a:rPr>
                            <m:t>𝐩</m:t>
                          </m:r>
                          <m: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altLang="ko-KR" sz="3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3600" b="1" i="1" smtClean="0"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36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ko-KR" altLang="en-US" sz="3600" b="1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5BAECF0-4E4B-1EC9-BBF6-194D824F6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3213" y="3460394"/>
                <a:ext cx="1321459" cy="646331"/>
              </a:xfrm>
              <a:prstGeom prst="rect">
                <a:avLst/>
              </a:prstGeom>
              <a:blipFill>
                <a:blip r:embed="rId9"/>
                <a:stretch>
                  <a:fillRect r="-30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7C03275-2E06-48E9-A480-4CAF54EBD46A}"/>
                  </a:ext>
                </a:extLst>
              </p:cNvPr>
              <p:cNvSpPr txBox="1"/>
              <p:nvPr/>
            </p:nvSpPr>
            <p:spPr>
              <a:xfrm>
                <a:off x="4349359" y="3463566"/>
                <a:ext cx="87680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ko-KR" altLang="en-US" sz="360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7C03275-2E06-48E9-A480-4CAF54EBD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359" y="3463566"/>
                <a:ext cx="876809" cy="64633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CFC8860-2E3E-F5C6-0764-8612195825FE}"/>
                  </a:ext>
                </a:extLst>
              </p:cNvPr>
              <p:cNvSpPr txBox="1"/>
              <p:nvPr/>
            </p:nvSpPr>
            <p:spPr>
              <a:xfrm>
                <a:off x="607480" y="4912970"/>
                <a:ext cx="2264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6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ko-KR" altLang="en-US" sz="360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CFC8860-2E3E-F5C6-0764-8612195825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480" y="4912970"/>
                <a:ext cx="226423" cy="646331"/>
              </a:xfrm>
              <a:prstGeom prst="rect">
                <a:avLst/>
              </a:prstGeom>
              <a:blipFill>
                <a:blip r:embed="rId11"/>
                <a:stretch>
                  <a:fillRect r="-18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ACDEB0-363A-1FC5-1B41-2BF4C4716A10}"/>
                  </a:ext>
                </a:extLst>
              </p:cNvPr>
              <p:cNvSpPr txBox="1"/>
              <p:nvPr/>
            </p:nvSpPr>
            <p:spPr>
              <a:xfrm>
                <a:off x="1647039" y="4822094"/>
                <a:ext cx="13214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600" b="1" i="1" smtClean="0"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altLang="ko-KR" sz="36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sz="36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ko-KR" sz="3600" b="1" i="1" smtClean="0">
                          <a:latin typeface="Cambria Math" panose="02040503050406030204" pitchFamily="18" charset="0"/>
                        </a:rPr>
                        <m:t>;</m:t>
                      </m:r>
                      <m:sSub>
                        <m:sSubPr>
                          <m:ctrlP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altLang="ko-KR" sz="36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3600" b="1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ACDEB0-363A-1FC5-1B41-2BF4C4716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039" y="4822094"/>
                <a:ext cx="1321459" cy="646331"/>
              </a:xfrm>
              <a:prstGeom prst="rect">
                <a:avLst/>
              </a:prstGeom>
              <a:blipFill>
                <a:blip r:embed="rId12"/>
                <a:stretch>
                  <a:fillRect r="-410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A3CBDED-B576-1A66-EC02-DE410CEB3A2C}"/>
                  </a:ext>
                </a:extLst>
              </p:cNvPr>
              <p:cNvSpPr txBox="1"/>
              <p:nvPr/>
            </p:nvSpPr>
            <p:spPr>
              <a:xfrm>
                <a:off x="4287473" y="4839991"/>
                <a:ext cx="12703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altLang="ko-KR" sz="36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3600" b="1" i="0" smtClean="0"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</m:acc>
                      <m:r>
                        <a:rPr lang="en-US" altLang="ko-KR" sz="36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sz="36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ko-KR" sz="3600" b="1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altLang="ko-KR" sz="3600" b="1" i="0" smtClean="0">
                          <a:latin typeface="Cambria Math" panose="02040503050406030204" pitchFamily="18" charset="0"/>
                        </a:rPr>
                        <m:t>𝐩</m:t>
                      </m:r>
                      <m:r>
                        <a:rPr lang="en-US" altLang="ko-KR" sz="36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3600" b="1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A3CBDED-B576-1A66-EC02-DE410CEB3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7473" y="4839991"/>
                <a:ext cx="1270329" cy="646331"/>
              </a:xfrm>
              <a:prstGeom prst="rect">
                <a:avLst/>
              </a:prstGeom>
              <a:blipFill>
                <a:blip r:embed="rId13"/>
                <a:stretch>
                  <a:fillRect r="-6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725E6152-8A87-7AC7-DB79-78E42D13938A}"/>
              </a:ext>
            </a:extLst>
          </p:cNvPr>
          <p:cNvCxnSpPr>
            <a:cxnSpLocks/>
          </p:cNvCxnSpPr>
          <p:nvPr/>
        </p:nvCxnSpPr>
        <p:spPr>
          <a:xfrm>
            <a:off x="966716" y="3831849"/>
            <a:ext cx="74074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25AB1735-4042-204C-C358-FC9B36BCD859}"/>
              </a:ext>
            </a:extLst>
          </p:cNvPr>
          <p:cNvCxnSpPr>
            <a:cxnSpLocks/>
          </p:cNvCxnSpPr>
          <p:nvPr/>
        </p:nvCxnSpPr>
        <p:spPr>
          <a:xfrm>
            <a:off x="3594307" y="3831849"/>
            <a:ext cx="75402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직선 연결선 38">
            <a:extLst>
              <a:ext uri="{FF2B5EF4-FFF2-40B4-BE49-F238E27FC236}">
                <a16:creationId xmlns:a16="http://schemas.microsoft.com/office/drawing/2014/main" id="{D15D2E5C-87CB-88BD-F911-B01364499A42}"/>
              </a:ext>
            </a:extLst>
          </p:cNvPr>
          <p:cNvCxnSpPr>
            <a:cxnSpLocks/>
          </p:cNvCxnSpPr>
          <p:nvPr/>
        </p:nvCxnSpPr>
        <p:spPr>
          <a:xfrm flipH="1">
            <a:off x="3642939" y="4348966"/>
            <a:ext cx="726613" cy="683570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6A12E106-F8AB-2BA1-F392-E09ACCEA7239}"/>
              </a:ext>
            </a:extLst>
          </p:cNvPr>
          <p:cNvCxnSpPr>
            <a:cxnSpLocks/>
          </p:cNvCxnSpPr>
          <p:nvPr/>
        </p:nvCxnSpPr>
        <p:spPr>
          <a:xfrm>
            <a:off x="966716" y="5236136"/>
            <a:ext cx="6803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79A35AC-A47F-90B6-267F-84CD92972BD2}"/>
                  </a:ext>
                </a:extLst>
              </p:cNvPr>
              <p:cNvSpPr txBox="1"/>
              <p:nvPr/>
            </p:nvSpPr>
            <p:spPr>
              <a:xfrm>
                <a:off x="3797993" y="4529260"/>
                <a:ext cx="6392090" cy="460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ko-KR" sz="2000">
                              <a:cs typeface="Times New Roman" panose="020206030504050203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altLang="ko-KR" sz="2000" i="1"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ko-KR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altLang="ko-K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ko-KR" altLang="en-US" sz="200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79A35AC-A47F-90B6-267F-84CD92972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7993" y="4529260"/>
                <a:ext cx="6392090" cy="460895"/>
              </a:xfrm>
              <a:prstGeom prst="rect">
                <a:avLst/>
              </a:prstGeom>
              <a:blipFill>
                <a:blip r:embed="rId14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03E346FB-F6F8-545F-06DF-EAECE3F330C6}"/>
              </a:ext>
            </a:extLst>
          </p:cNvPr>
          <p:cNvCxnSpPr>
            <a:cxnSpLocks/>
          </p:cNvCxnSpPr>
          <p:nvPr/>
        </p:nvCxnSpPr>
        <p:spPr>
          <a:xfrm>
            <a:off x="3642939" y="5205717"/>
            <a:ext cx="70539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355558A6-EBFA-510D-5567-FE0A78511093}"/>
              </a:ext>
            </a:extLst>
          </p:cNvPr>
          <p:cNvSpPr/>
          <p:nvPr/>
        </p:nvSpPr>
        <p:spPr>
          <a:xfrm>
            <a:off x="6035041" y="3108960"/>
            <a:ext cx="6017556" cy="32570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566B0F7-FC6D-082D-8041-7C828D6824EF}"/>
                  </a:ext>
                </a:extLst>
              </p:cNvPr>
              <p:cNvSpPr txBox="1"/>
              <p:nvPr/>
            </p:nvSpPr>
            <p:spPr>
              <a:xfrm>
                <a:off x="5843536" y="5170449"/>
                <a:ext cx="6391922" cy="8712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ko-KR" altLang="ko-KR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ko-KR" sz="18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ko-KR" sz="18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𝑐𝑜𝑙</m:t>
                              </m:r>
                            </m:sub>
                          </m:sSub>
                        </m:sup>
                        <m:e>
                          <m:r>
                            <a:rPr lang="en-US" altLang="ko-KR" sz="18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 </m:t>
                          </m:r>
                        </m:e>
                      </m:nary>
                      <m:r>
                        <a:rPr lang="en-US" altLang="ko-KR" sz="18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 </m:t>
                      </m:r>
                      <m:sSub>
                        <m:sSubPr>
                          <m:ctrlPr>
                            <a:rPr lang="ko-KR" altLang="ko-K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18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𝔼</m:t>
                          </m:r>
                        </m:e>
                        <m:sub>
                          <m:r>
                            <a:rPr lang="en-US" altLang="ko-KR" sz="18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𝐩</m:t>
                          </m:r>
                          <m:r>
                            <a:rPr lang="en-US" altLang="ko-KR" sz="18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∼</m:t>
                          </m:r>
                          <m:r>
                            <a:rPr lang="en-US" altLang="ko-KR" sz="18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𝒟</m:t>
                          </m:r>
                        </m:sub>
                      </m:sSub>
                      <m:sSup>
                        <m:sSupPr>
                          <m:ctrlPr>
                            <a:rPr lang="en-US" altLang="ko-KR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ko-KR" sz="1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ko-KR" altLang="ko-KR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8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en-US" altLang="ko-KR" sz="18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ko-KR" altLang="ko-KR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ko-KR" altLang="ko-KR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𝑐</m:t>
                                      </m:r>
                                    </m:sup>
                                  </m:sSubSup>
                                  <m:r>
                                    <a:rPr lang="en-US" altLang="ko-KR" sz="18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;</m:t>
                                  </m:r>
                                  <m:sSub>
                                    <m:sSubPr>
                                      <m:ctrlPr>
                                        <a:rPr lang="ko-KR" altLang="ko-KR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R" sz="1800" b="1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𝐩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ko-KR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ko-KR" altLang="ko-KR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sz="18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  <m:d>
                                    <m:dPr>
                                      <m:ctrlPr>
                                        <a:rPr lang="ko-KR" altLang="ko-KR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ko-KR" altLang="ko-KR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ko-KR" sz="18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18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altLang="ko-KR" sz="18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𝑐</m:t>
                                          </m:r>
                                        </m:sup>
                                      </m:sSubSup>
                                      <m:r>
                                        <a:rPr lang="en-US" altLang="ko-KR" sz="180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;</m:t>
                                      </m:r>
                                      <m:sSub>
                                        <m:sSubPr>
                                          <m:ctrlPr>
                                            <a:rPr lang="ko-KR" altLang="ko-KR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sz="18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18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altLang="ko-KR" sz="18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ko-KR" sz="1800" b="1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𝐩</m:t>
                                          </m:r>
                                        </m:e>
                                      </m:d>
                                    </m:e>
                                  </m:d>
                                  <m:r>
                                    <a:rPr lang="en-US" altLang="ko-KR" sz="18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ko-KR" altLang="ko-KR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800" b="1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𝐩</m:t>
                                      </m:r>
                                    </m:e>
                                    <m:sub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 altLang="ko-KR" sz="18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sSubSup>
                                    <m:sSubSupPr>
                                      <m:ctrlPr>
                                        <a:rPr lang="ko-KR" altLang="ko-KR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sz="18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𝑐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ko-KR" sz="18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566B0F7-FC6D-082D-8041-7C828D682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536" y="5170449"/>
                <a:ext cx="6391922" cy="87126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7344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>
            <a:extLst>
              <a:ext uri="{FF2B5EF4-FFF2-40B4-BE49-F238E27FC236}">
                <a16:creationId xmlns:a16="http://schemas.microsoft.com/office/drawing/2014/main" id="{EFD09C7A-7A17-C333-DEE8-0478F934A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8944" y="1473234"/>
            <a:ext cx="3928676" cy="1224977"/>
          </a:xfrm>
          <a:prstGeom prst="rect">
            <a:avLst/>
          </a:prstGeom>
        </p:spPr>
      </p:pic>
      <p:sp>
        <p:nvSpPr>
          <p:cNvPr id="4" name="제목 2">
            <a:extLst>
              <a:ext uri="{FF2B5EF4-FFF2-40B4-BE49-F238E27FC236}">
                <a16:creationId xmlns:a16="http://schemas.microsoft.com/office/drawing/2014/main" id="{62F187B4-10B1-AC77-6FD4-531455449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76082"/>
            <a:ext cx="11567160" cy="561975"/>
          </a:xfrm>
        </p:spPr>
        <p:txBody>
          <a:bodyPr>
            <a:normAutofit fontScale="90000"/>
          </a:bodyPr>
          <a:lstStyle/>
          <a:p>
            <a:r>
              <a:rPr lang="en-US" altLang="ko-KR">
                <a:latin typeface="+mn-lt"/>
                <a:ea typeface="+mj-ea"/>
              </a:rPr>
              <a:t>Formal Formulation</a:t>
            </a:r>
            <a:endParaRPr lang="ko-KR" altLang="en-US">
              <a:latin typeface="+mn-lt"/>
              <a:ea typeface="+mj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86159" y="753654"/>
            <a:ext cx="10189029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100"/>
              </a:spcAft>
            </a:pPr>
            <a:r>
              <a:rPr lang="en-US" altLang="ko-KR" sz="2400" dirty="0">
                <a:cs typeface="Times New Roman" panose="02020603050405020304" pitchFamily="18" charset="0"/>
              </a:rPr>
              <a:t>In practice, we employed discretized versions of the two loss functions as follows:</a:t>
            </a:r>
            <a:endParaRPr lang="ko-KR" altLang="ko-KR" sz="24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2C1DC91-70FF-9B06-F223-5819BEE5F22C}"/>
                  </a:ext>
                </a:extLst>
              </p:cNvPr>
              <p:cNvSpPr txBox="1"/>
              <p:nvPr/>
            </p:nvSpPr>
            <p:spPr>
              <a:xfrm>
                <a:off x="-409147" y="2901562"/>
                <a:ext cx="6096000" cy="7353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1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d>
                        <m:dPr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altLang="ko-KR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ko-KR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data</m:t>
                          </m:r>
                          <m:r>
                            <m:rPr>
                              <m:nor/>
                            </m:rPr>
                            <a:rPr lang="en-US" altLang="ko-KR" b="0" i="0" smtClean="0"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altLang="ko-KR" b="0" i="0" smtClean="0">
                              <a:cs typeface="Times New Roman" panose="02020603050405020304" pitchFamily="18" charset="0"/>
                            </a:rPr>
                            <m:t>disc</m:t>
                          </m:r>
                          <m:r>
                            <m:rPr>
                              <m:nor/>
                            </m:rPr>
                            <a:rPr lang="en-US" altLang="ko-KR" b="0" i="0" smtClean="0"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altLang="ko-KR" i="1"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altLang="ko-KR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ko-KR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disc</m:t>
                          </m:r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altLang="ko-KR" i="1"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ko-KR" altLang="ko-KR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2C1DC91-70FF-9B06-F223-5819BEE5F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09147" y="2901562"/>
                <a:ext cx="6096000" cy="7353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10E7D2-1391-F9CC-C69D-2FE405F8EEC3}"/>
                  </a:ext>
                </a:extLst>
              </p:cNvPr>
              <p:cNvSpPr txBox="1"/>
              <p:nvPr/>
            </p:nvSpPr>
            <p:spPr>
              <a:xfrm>
                <a:off x="-644880" y="1938077"/>
                <a:ext cx="9287691" cy="1071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ko-KR" altLang="ko-K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/>
                          <m:e/>
                        </m:mr>
                        <m:mr>
                          <m:e/>
                          <m:e>
                            <m:sSub>
                              <m:sSubPr>
                                <m:ctrlPr>
                                  <a:rPr lang="ko-KR" altLang="ko-K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ko-KR">
                                    <a:cs typeface="Times New Roman" panose="02020603050405020304" pitchFamily="18" charset="0"/>
                                  </a:rPr>
                                  <m:t>physics</m:t>
                                </m:r>
                                <m:r>
                                  <m:rPr>
                                    <m:nor/>
                                  </m:rPr>
                                  <a:rPr lang="en-US" altLang="ko-KR">
                                    <a:cs typeface="Times New Roman" panose="020206030504050203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nor/>
                                  </m:rPr>
                                  <a:rPr lang="en-US" altLang="ko-KR">
                                    <a:cs typeface="Times New Roman" panose="02020603050405020304" pitchFamily="18" charset="0"/>
                                  </a:rPr>
                                  <m:t>disc</m:t>
                                </m:r>
                                <m:r>
                                  <m:rPr>
                                    <m:nor/>
                                  </m:rPr>
                                  <a:rPr lang="en-US" altLang="ko-KR"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  <m:r>
                                  <m:rPr>
                                    <m:nor/>
                                  </m:rPr>
                                  <a:rPr lang="en-US" altLang="ko-KR" i="1"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ko-KR" altLang="ko-K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ko-KR" altLang="ko-K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nary>
                              <m:naryPr>
                                <m:chr m:val="∑"/>
                                <m:limLoc m:val="undOvr"/>
                                <m:grow m:val="on"/>
                                <m:ctrlPr>
                                  <a:rPr lang="ko-KR" altLang="ko-K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  <m:r>
                                  <a:rPr lang="en-US" altLang="ko-KR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=1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ko-KR" altLang="ko-K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𝑐𝑜𝑡</m:t>
                                    </m:r>
                                  </m:sub>
                                </m:sSub>
                              </m:sup>
                              <m:e>
                                <m:r>
                                  <a:rPr lang="en-US" altLang="ko-KR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 </m:t>
                                </m:r>
                              </m:e>
                            </m:nary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 </m:t>
                            </m:r>
                            <m:nary>
                              <m:naryPr>
                                <m:chr m:val="∑"/>
                                <m:limLoc m:val="undOvr"/>
                                <m:grow m:val="on"/>
                                <m:ctrlPr>
                                  <a:rPr lang="ko-KR" altLang="ko-K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𝑗</m:t>
                                </m:r>
                                <m:r>
                                  <a:rPr lang="en-US" altLang="ko-KR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=1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ko-KR" altLang="ko-K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altLang="ko-KR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sup>
                              <m:e>
                                <m:r>
                                  <a:rPr lang="en-US" altLang="ko-KR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 </m:t>
                                </m:r>
                              </m:e>
                            </m:nary>
                            <m:eqArr>
                              <m:eqArrPr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ko-KR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e>
                              <m:e>
                                <m:sSup>
                                  <m:sSupPr>
                                    <m:ctrlP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ko-K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ko-KR" altLang="ko-K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𝑑</m:t>
                                            </m:r>
                                          </m:num>
                                          <m:den>
                                            <m: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𝑑𝑡</m:t>
                                            </m:r>
                                          </m:den>
                                        </m:f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𝑚</m:t>
                                        </m:r>
                                        <m:d>
                                          <m:dPr>
                                            <m:ctrlPr>
                                              <a:rPr lang="ko-KR" altLang="ko-K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ko-KR" altLang="ko-K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𝑐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en-US" altLang="ko-KR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;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ko-KR" altLang="ko-K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𝑚</m:t>
                                                </m:r>
                                              </m:sub>
                                            </m:sSub>
                                            <m:d>
                                              <m:dPr>
                                                <m:ctrlPr>
                                                  <a:rPr lang="ko-KR" altLang="ko-K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ko-KR" altLang="ko-KR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altLang="ko-KR" b="1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𝐩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ko-KR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𝑗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</m:d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altLang="ko-KR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𝑓</m:t>
                                        </m:r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ko-KR" altLang="ko-K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altLang="ko-KR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𝑚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ko-KR" altLang="ko-K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Sup>
                                                  <m:sSubSupPr>
                                                    <m:ctrlPr>
                                                      <a:rPr lang="ko-KR" altLang="ko-KR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US" altLang="ko-KR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𝑡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ko-KR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altLang="ko-KR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𝑐</m:t>
                                                    </m:r>
                                                  </m:sup>
                                                </m:sSubSup>
                                                <m:r>
                                                  <a:rPr lang="en-US" altLang="ko-KR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;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ko-KR" altLang="ko-KR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altLang="ko-KR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𝜃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ko-KR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𝑚</m:t>
                                                    </m:r>
                                                  </m:sub>
                                                </m:sSub>
                                                <m:d>
                                                  <m:dPr>
                                                    <m:ctrlPr>
                                                      <a:rPr lang="ko-KR" altLang="ko-KR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sSub>
                                                      <m:sSubPr>
                                                        <m:ctrlPr>
                                                          <a:rPr lang="ko-KR" altLang="ko-KR" i="1">
                                                            <a:latin typeface="Cambria Math" panose="02040503050406030204" pitchFamily="18" charset="0"/>
                                                            <a:ea typeface="Cambria Math" panose="020405030504060302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altLang="ko-KR" b="1" i="1">
                                                            <a:latin typeface="Cambria Math" panose="020405030504060302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  <m:t>𝐩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en-US" altLang="ko-KR" i="1">
                                                            <a:latin typeface="Cambria Math" panose="02040503050406030204" pitchFamily="18" charset="0"/>
                                                            <a:cs typeface="Times New Roman" panose="02020603050405020304" pitchFamily="18" charset="0"/>
                                                          </a:rPr>
                                                          <m:t>𝑗</m:t>
                                                        </m:r>
                                                      </m:sub>
                                                    </m:sSub>
                                                  </m:e>
                                                </m:d>
                                              </m:e>
                                            </m:d>
                                            <m:r>
                                              <a:rPr lang="en-US" altLang="ko-KR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ko-KR" altLang="ko-K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ko-KR" b="1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𝐩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𝑗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altLang="ko-KR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,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ko-KR" altLang="ko-K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𝑡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altLang="ko-KR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𝑐</m:t>
                                                </m:r>
                                              </m:sup>
                                            </m:sSubSup>
                                          </m:e>
                                        </m:d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eqArr>
                          </m:e>
                        </m:mr>
                        <m:mr>
                          <m:e/>
                          <m:e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mr>
                      </m:m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10E7D2-1391-F9CC-C69D-2FE405F8EE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44880" y="1938077"/>
                <a:ext cx="9287691" cy="10716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EB8ED58-F393-CD16-EB36-72C9F2FD338C}"/>
                  </a:ext>
                </a:extLst>
              </p:cNvPr>
              <p:cNvSpPr txBox="1"/>
              <p:nvPr/>
            </p:nvSpPr>
            <p:spPr>
              <a:xfrm>
                <a:off x="-1179998" y="1211195"/>
                <a:ext cx="8595360" cy="9341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ko-K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data</m:t>
                          </m:r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disc</m:t>
                          </m:r>
                          <m:r>
                            <m:rPr>
                              <m:nor/>
                            </m:rPr>
                            <a:rPr lang="en-US" altLang="ko-KR"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altLang="ko-KR" i="1"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altLang="ko-KR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ko-KR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ko-KR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𝑜𝑏𝑠</m:t>
                              </m:r>
                            </m:sub>
                          </m:sSub>
                        </m:sup>
                        <m:e>
                          <m:r>
                            <a:rPr lang="en-US" altLang="ko-KR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 </m:t>
                          </m:r>
                        </m:e>
                      </m:nary>
                      <m:r>
                        <a:rPr lang="en-US" altLang="ko-KR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 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ko-KR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  <m:r>
                            <a:rPr lang="en-US" altLang="ko-KR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sup>
                        <m:e>
                          <m:r>
                            <a:rPr lang="en-US" altLang="ko-KR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 </m:t>
                          </m:r>
                        </m:e>
                      </m:nary>
                      <m:r>
                        <a:rPr lang="en-US" altLang="ko-KR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 </m:t>
                      </m:r>
                      <m:sSup>
                        <m:sSupPr>
                          <m:ctrlPr>
                            <a:rPr lang="ko-KR" altLang="ko-K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ko-KR" altLang="ko-K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ko-KR" altLang="ko-K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𝑜</m:t>
                                      </m:r>
                                    </m:sup>
                                  </m:sSubSup>
                                  <m:r>
                                    <a:rPr lang="en-US" altLang="ko-KR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;</m:t>
                                  </m:r>
                                  <m:sSub>
                                    <m:sSub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ko-KR" altLang="ko-K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b="1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𝐩</m:t>
                                          </m:r>
                                        </m:e>
                                        <m:sub>
                                          <m:r>
                                            <a:rPr lang="en-US" altLang="ko-KR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  <m:r>
                                <a:rPr lang="en-US" altLang="ko-KR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altLang="ko-KR" b="1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𝐲</m:t>
                              </m:r>
                              <m:d>
                                <m:dPr>
                                  <m:ctrlPr>
                                    <a:rPr lang="ko-KR" altLang="ko-K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𝑜</m:t>
                                      </m:r>
                                    </m:sup>
                                  </m:sSubSup>
                                  <m:r>
                                    <a:rPr lang="en-US" altLang="ko-KR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;</m:t>
                                  </m:r>
                                  <m:sSub>
                                    <m:sSub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b="1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𝐩</m:t>
                                      </m:r>
                                    </m:e>
                                    <m:sub>
                                      <m:r>
                                        <a:rPr lang="en-US" altLang="ko-KR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ko-KR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EB8ED58-F393-CD16-EB36-72C9F2FD33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79998" y="1211195"/>
                <a:ext cx="8595360" cy="92416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30E7D5-D332-1E15-E271-765B5E5A4AD1}"/>
                  </a:ext>
                </a:extLst>
              </p:cNvPr>
              <p:cNvSpPr txBox="1"/>
              <p:nvPr/>
            </p:nvSpPr>
            <p:spPr>
              <a:xfrm>
                <a:off x="5220101" y="2933622"/>
                <a:ext cx="6143896" cy="4641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100"/>
                  </a:spcAft>
                </a:pPr>
                <a:r>
                  <a:rPr lang="en-US" altLang="ko-KR" sz="1800" dirty="0">
                    <a:cs typeface="Times New Roman" panose="02020603050405020304" pitchFamily="18" charset="0"/>
                  </a:rPr>
                  <a:t>with positive weights </a:t>
                </a:r>
                <a14:m>
                  <m:oMath xmlns:m="http://schemas.openxmlformats.org/officeDocument/2006/math">
                    <m:r>
                      <a:rPr lang="en-US" altLang="ko-KR" sz="18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US" altLang="ko-KR" sz="1800" dirty="0"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ko-KR" sz="18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en-US" altLang="ko-KR" sz="1800" dirty="0">
                    <a:cs typeface="Times New Roman" panose="02020603050405020304" pitchFamily="18" charset="0"/>
                  </a:rPr>
                  <a:t> :</a:t>
                </a:r>
                <a:endParaRPr lang="ko-KR" altLang="ko-KR" sz="18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30E7D5-D332-1E15-E271-765B5E5A4A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101" y="2933622"/>
                <a:ext cx="6143896" cy="464166"/>
              </a:xfrm>
              <a:prstGeom prst="rect">
                <a:avLst/>
              </a:prstGeom>
              <a:blipFill>
                <a:blip r:embed="rId7"/>
                <a:stretch>
                  <a:fillRect l="-794" b="-2105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직사각형 17">
            <a:extLst>
              <a:ext uri="{FF2B5EF4-FFF2-40B4-BE49-F238E27FC236}">
                <a16:creationId xmlns:a16="http://schemas.microsoft.com/office/drawing/2014/main" id="{A9989F72-5665-9C23-E96F-A33803921C7B}"/>
              </a:ext>
            </a:extLst>
          </p:cNvPr>
          <p:cNvSpPr/>
          <p:nvPr/>
        </p:nvSpPr>
        <p:spPr>
          <a:xfrm>
            <a:off x="186159" y="3750431"/>
            <a:ext cx="11610563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100"/>
              </a:spcAft>
            </a:pPr>
            <a:r>
              <a:rPr lang="en-US" altLang="ko-KR" sz="2400">
                <a:cs typeface="Times New Roman" panose="02020603050405020304" pitchFamily="18" charset="0"/>
              </a:rPr>
              <a:t>After, WGAN’s Generator and Discriminator competes, Generator revise the distribution.</a:t>
            </a:r>
            <a:endParaRPr lang="ko-KR" altLang="ko-KR" sz="240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CBFFA3-C16A-68EC-0F92-300849696B3B}"/>
                  </a:ext>
                </a:extLst>
              </p:cNvPr>
              <p:cNvSpPr txBox="1"/>
              <p:nvPr/>
            </p:nvSpPr>
            <p:spPr>
              <a:xfrm>
                <a:off x="2344197" y="4404887"/>
                <a:ext cx="6500948" cy="5727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ko-KR" alt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d>
                              <m:dPr>
                                <m:ctrlP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acc>
                                      <m:accPr>
                                        <m:chr m:val="‾"/>
                                        <m:ctrlPr>
                                          <a:rPr lang="ko-KR" alt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</a:rPr>
                                          <m:t>𝑌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altLang="ko-KR" sz="160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ko-KR" altLang="en-US" sz="1600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limLow>
                              <m:limLowPr>
                                <m:ctrlPr>
                                  <a:rPr lang="ko-KR" altLang="en-US" sz="16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ko-KR" altLang="en-US" sz="1600" i="0">
                                    <a:latin typeface="Cambria Math" panose="02040503050406030204" pitchFamily="18" charset="0"/>
                                  </a:rPr>
                                  <m:t>sup</m:t>
                                </m:r>
                              </m:e>
                              <m:lim>
                                <m:r>
                                  <m:rPr>
                                    <m:lit/>
                                  </m:rPr>
                                  <a:rPr lang="en-US" altLang="ko-KR" sz="1600" b="0" i="1" smtClean="0">
                                    <a:latin typeface="Cambria Math" panose="02040503050406030204" pitchFamily="18" charset="0"/>
                                  </a:rPr>
                                  <m:t>||</m:t>
                                </m:r>
                                <m:r>
                                  <a:rPr lang="en-US" altLang="ko-KR" sz="16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m:rPr>
                                    <m:lit/>
                                  </m:rPr>
                                  <a:rPr lang="en-US" altLang="ko-KR" sz="1600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"/>
                                        <m:endChr m:val="|"/>
                                        <m:ctrlPr>
                                          <a:rPr lang="en-US" altLang="ko-KR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ko-KR" altLang="en-US" sz="1600">
                                            <a:latin typeface="Cambria Math" panose="02040503050406030204" pitchFamily="18" charset="0"/>
                                          </a:rPr>
                                          <m:t>​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𝐿𝑖𝑝</m:t>
                                    </m:r>
                                  </m:sub>
                                </m:sSub>
                                <m:r>
                                  <a:rPr lang="en-US" altLang="ko-KR" sz="1600" b="0" i="1" smtClean="0">
                                    <a:latin typeface="Cambria Math" panose="02040503050406030204" pitchFamily="18" charset="0"/>
                                  </a:rPr>
                                  <m:t>≤1</m:t>
                                </m:r>
                              </m:lim>
                            </m:limLow>
                            <m:r>
                              <a:rPr lang="ko-KR" altLang="en-US" sz="1600" i="0">
                                <a:latin typeface="Cambria Math" panose="02040503050406030204" pitchFamily="18" charset="0"/>
                              </a:rPr>
                              <m:t> </m:t>
                            </m:r>
                            <m:r>
                              <a:rPr lang="en-US" altLang="ko-KR" sz="1600">
                                <a:latin typeface="Cambria Math" panose="02040503050406030204" pitchFamily="18" charset="0"/>
                              </a:rPr>
                              <m:t> </m:t>
                            </m:r>
                            <m:sSub>
                              <m:sSubPr>
                                <m:ctrlP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  <m:t>𝔼</m:t>
                                </m:r>
                              </m:e>
                              <m:sub>
                                <m:r>
                                  <a:rPr lang="en-US" altLang="ko-KR" sz="160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‾"/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acc>
                                <m:r>
                                  <a:rPr lang="en-US" altLang="ko-KR" sz="160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ko-KR" sz="1600" b="1" i="1">
                                        <a:latin typeface="Cambria Math" panose="02040503050406030204" pitchFamily="18" charset="0"/>
                                      </a:rPr>
                                      <m:t>𝐲</m:t>
                                    </m:r>
                                  </m:e>
                                </m:bar>
                                <m:r>
                                  <a:rPr lang="en-US" altLang="ko-KR" sz="1600">
                                    <a:latin typeface="Cambria Math" panose="02040503050406030204" pitchFamily="18" charset="0"/>
                                  </a:rPr>
                                  <m:t>)∼</m:t>
                                </m:r>
                                <m:sSub>
                                  <m:sSubPr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600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acc>
                                      <m:accPr>
                                        <m:chr m:val="‾"/>
                                        <m:ctrlPr>
                                          <a:rPr lang="ko-KR" alt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ko-KR" sz="1600" i="1">
                                            <a:latin typeface="Cambria Math" panose="02040503050406030204" pitchFamily="18" charset="0"/>
                                          </a:rPr>
                                          <m:t>𝑌</m:t>
                                        </m:r>
                                      </m:e>
                                    </m:acc>
                                  </m:sub>
                                </m:sSub>
                              </m:sub>
                            </m:sSub>
                            <m:r>
                              <a:rPr lang="en-US" altLang="ko-KR" sz="1600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US" altLang="ko-KR" sz="16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altLang="ko-KR" sz="1600"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˜"/>
                                <m:ctrlP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acc>
                            <m:r>
                              <a:rPr lang="en-US" altLang="ko-KR" sz="1600"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˜"/>
                                <m:ctrlP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sz="1600" b="1" i="1">
                                    <a:latin typeface="Cambria Math" panose="02040503050406030204" pitchFamily="18" charset="0"/>
                                  </a:rPr>
                                  <m:t>𝐲</m:t>
                                </m:r>
                              </m:e>
                            </m:acc>
                            <m:r>
                              <a:rPr lang="en-US" altLang="ko-KR" sz="1600">
                                <a:latin typeface="Cambria Math" panose="02040503050406030204" pitchFamily="18" charset="0"/>
                              </a:rPr>
                              <m:t>)]</m:t>
                            </m:r>
                            <m:r>
                              <a:rPr lang="ko-KR" altLang="en-US" sz="160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ko-KR" altLang="en-US" sz="16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𝔼</m:t>
                                </m:r>
                              </m:e>
                              <m:sub>
                                <m:d>
                                  <m:dPr>
                                    <m:sepChr m:val=","/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e>
                                    <m:r>
                                      <a:rPr lang="ko-KR" altLang="en-US" sz="1600" b="1">
                                        <a:latin typeface="Cambria Math" panose="02040503050406030204" pitchFamily="18" charset="0"/>
                                      </a:rPr>
                                      <m:t>𝐲</m:t>
                                    </m:r>
                                  </m:e>
                                </m:d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∼</m:t>
                                </m:r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sepChr m:val=","/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e>
                                    <m:r>
                                      <a:rPr lang="ko-KR" altLang="en-US" sz="1600" b="1">
                                        <a:latin typeface="Cambria Math" panose="02040503050406030204" pitchFamily="18" charset="0"/>
                                      </a:rPr>
                                      <m:t>𝐲</m:t>
                                    </m:r>
                                  </m:e>
                                </m:d>
                              </m:e>
                            </m:d>
                          </m:e>
                        </m:mr>
                        <m:mr>
                          <m:e/>
                        </m:mr>
                      </m:m>
                    </m:oMath>
                  </m:oMathPara>
                </a14:m>
                <a:endParaRPr lang="ko-KR" altLang="en-US" sz="160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CBFFA3-C16A-68EC-0F92-300849696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197" y="4404887"/>
                <a:ext cx="6500948" cy="5727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그림 21">
            <a:extLst>
              <a:ext uri="{FF2B5EF4-FFF2-40B4-BE49-F238E27FC236}">
                <a16:creationId xmlns:a16="http://schemas.microsoft.com/office/drawing/2014/main" id="{3D93C560-F82C-73DF-E1ED-CB4049C137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6159" y="4394564"/>
            <a:ext cx="2588885" cy="1936567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FF85674A-E1AA-877A-4EEC-40DC5B5CC5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48944" y="4548874"/>
            <a:ext cx="3928676" cy="15554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FDF85E4-E38E-C3E3-6D06-73A30D1502EE}"/>
                  </a:ext>
                </a:extLst>
              </p:cNvPr>
              <p:cNvSpPr txBox="1"/>
              <p:nvPr/>
            </p:nvSpPr>
            <p:spPr>
              <a:xfrm>
                <a:off x="2436379" y="4822660"/>
                <a:ext cx="6500948" cy="1134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ko-KR" alt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ko-KR" altLang="en-US" sz="16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ko-KR" altLang="en-US" sz="16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sub>
                                </m:sSub>
                                <m:r>
                                  <a:rPr lang="ko-KR" altLang="en-US" sz="1600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ko-KR" sz="16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ko-KR" altLang="en-US" sz="160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ko-KR" altLang="en-US" sz="16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den>
                            </m:f>
                            <m:nary>
                              <m:naryPr>
                                <m:chr m:val="∑"/>
                                <m:limLoc m:val="undOvr"/>
                                <m:grow m:val="on"/>
                                <m:ctrlP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</m:d>
                              </m:sup>
                              <m:e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 </m:t>
                                </m:r>
                              </m:e>
                            </m:nary>
                            <m:r>
                              <a:rPr lang="ko-KR" altLang="en-US" sz="1600">
                                <a:latin typeface="Cambria Math" panose="02040503050406030204" pitchFamily="18" charset="0"/>
                              </a:rPr>
                              <m:t> </m:t>
                            </m:r>
                            <m:r>
                              <a:rPr lang="ko-KR" altLang="en-US" sz="16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d>
                              <m:dPr>
                                <m:ctrlPr>
                                  <a:rPr lang="ko-KR" altLang="en-US" sz="16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b="1">
                                        <a:latin typeface="Cambria Math" panose="02040503050406030204" pitchFamily="18" charset="0"/>
                                      </a:rPr>
                                      <m:t>𝐲</m:t>
                                    </m:r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;</m:t>
                                </m:r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ko-KR" altLang="en-US" sz="160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ko-KR" altLang="en-US" sz="16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den>
                            </m:f>
                            <m:nary>
                              <m:naryPr>
                                <m:chr m:val="∑"/>
                                <m:limLoc m:val="undOvr"/>
                                <m:grow m:val="on"/>
                                <m:ctrlP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ko-KR" altLang="en-US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</m:d>
                              </m:sup>
                              <m:e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 </m:t>
                                </m:r>
                              </m:e>
                            </m:nary>
                            <m:r>
                              <a:rPr lang="ko-KR" altLang="en-US" sz="1600">
                                <a:latin typeface="Cambria Math" panose="02040503050406030204" pitchFamily="18" charset="0"/>
                              </a:rPr>
                              <m:t> </m:t>
                            </m:r>
                            <m:r>
                              <a:rPr lang="ko-KR" altLang="en-US" sz="16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d>
                              <m:dPr>
                                <m:ctrlPr>
                                  <a:rPr lang="ko-KR" altLang="en-US" sz="16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ko-KR" altLang="en-US" sz="1600" i="1">
                                            <a:solidFill>
                                              <a:srgbClr val="836967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ko-KR" altLang="en-US" sz="160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ko-KR" altLang="en-US" sz="1600" i="1">
                                            <a:solidFill>
                                              <a:srgbClr val="836967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ko-KR" altLang="en-US" sz="1600" b="1">
                                            <a:latin typeface="Cambria Math" panose="02040503050406030204" pitchFamily="18" charset="0"/>
                                          </a:rPr>
                                          <m:t>𝐲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ko-KR" altLang="en-US" sz="1600">
                                    <a:latin typeface="Cambria Math" panose="02040503050406030204" pitchFamily="18" charset="0"/>
                                  </a:rPr>
                                  <m:t>;</m:t>
                                </m:r>
                                <m:sSub>
                                  <m:sSubPr>
                                    <m:ctrlPr>
                                      <a:rPr lang="ko-KR" alt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ko-KR" altLang="en-US" sz="16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</m:d>
                          </m:e>
                          <m:e>
                            <m:r>
                              <a:rPr lang="ko-KR" altLang="en-US" sz="160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mr>
                        <m:mr>
                          <m:e/>
                          <m:e>
                            <m:r>
                              <a:rPr lang="ko-KR" altLang="en-US" sz="1600" b="0" i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mr>
                        <m:mr>
                          <m:e/>
                          <m:e>
                            <m:r>
                              <a:rPr lang="ko-KR" altLang="en-US" sz="1600" b="0" i="0">
                                <a:latin typeface="Cambria Math" panose="02040503050406030204" pitchFamily="18" charset="0"/>
                              </a:rPr>
                              <m:t>,</m:t>
                            </m:r>
                          </m:e>
                        </m:mr>
                      </m:m>
                    </m:oMath>
                  </m:oMathPara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FDF85E4-E38E-C3E3-6D06-73A30D150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6379" y="4822660"/>
                <a:ext cx="6500948" cy="113422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CB009EE-D836-F170-34B8-96262EEC60F3}"/>
                  </a:ext>
                </a:extLst>
              </p:cNvPr>
              <p:cNvSpPr txBox="1"/>
              <p:nvPr/>
            </p:nvSpPr>
            <p:spPr>
              <a:xfrm>
                <a:off x="2775044" y="5556611"/>
                <a:ext cx="6500948" cy="800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sz="160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ko-KR" alt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ko-KR" alt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ko-KR" altLang="en-US" sz="160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ko-KR" alt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ko-KR" altLang="en-US" sz="16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d>
                        </m:sup>
                        <m:e>
                          <m:r>
                            <a:rPr lang="ko-KR" altLang="en-US" sz="1600">
                              <a:latin typeface="Cambria Math" panose="02040503050406030204" pitchFamily="18" charset="0"/>
                            </a:rPr>
                            <m:t> </m:t>
                          </m:r>
                        </m:e>
                      </m:nary>
                      <m:r>
                        <a:rPr lang="ko-KR" altLang="en-US" sz="1600">
                          <a:latin typeface="Cambria Math" panose="02040503050406030204" pitchFamily="18" charset="0"/>
                        </a:rPr>
                        <m:t> </m:t>
                      </m:r>
                      <m:sSup>
                        <m:sSupPr>
                          <m:ctrlPr>
                            <a:rPr lang="ko-KR" alt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ko-KR" alt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‖"/>
                                      <m:endChr m:val="‖"/>
                                      <m:ctrlPr>
                                        <a:rPr lang="ko-KR" altLang="en-US" sz="16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ko-KR" altLang="en-US" sz="16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ko-KR" altLang="en-US" sz="1600">
                                              <a:latin typeface="Cambria Math" panose="02040503050406030204" pitchFamily="18" charset="0"/>
                                            </a:rPr>
                                            <m:t>∇</m:t>
                                          </m:r>
                                        </m:e>
                                        <m:sub>
                                          <m:d>
                                            <m:dPr>
                                              <m:ctrlPr>
                                                <a:rPr lang="ko-KR" altLang="en-US" sz="16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altLang="ko-KR" sz="16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̂"/>
                                                      <m:ctrlPr>
                                                        <a:rPr lang="en-US" altLang="ko-KR" sz="160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en-US" altLang="ko-KR" sz="1600" i="1">
                                                          <a:solidFill>
                                                            <a:srgbClr val="836967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𝑡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en-US" altLang="ko-KR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𝑘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ko-KR" altLang="en-US" sz="160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altLang="ko-KR" sz="16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̂"/>
                                                      <m:ctrlPr>
                                                        <a:rPr lang="en-US" altLang="ko-KR" sz="1600" b="1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en-US" altLang="ko-KR" sz="1600" b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𝐲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en-US" altLang="ko-KR" sz="1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𝑘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sub>
                                      </m:sSub>
                                      <m:r>
                                        <a:rPr lang="ko-KR" altLang="en-US" sz="160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  <m:d>
                                        <m:dPr>
                                          <m:ctrlPr>
                                            <a:rPr lang="ko-KR" altLang="en-US" sz="16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ko-KR" sz="1600" b="0" i="1" smtClean="0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̂"/>
                                                  <m:ctrlPr>
                                                    <a:rPr lang="en-US" altLang="ko-KR" sz="1600" b="0" i="1" smtClean="0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altLang="ko-KR" sz="1600" b="0" i="1" smtClean="0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𝑡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a:rPr lang="en-US" altLang="ko-KR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  <m:r>
                                            <a:rPr lang="ko-KR" altLang="en-US" sz="160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altLang="ko-KR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̂"/>
                                                  <m:ctrlPr>
                                                    <a:rPr lang="en-US" altLang="ko-KR" sz="1600" b="1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altLang="ko-KR" sz="1600" b="1" i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𝐲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a:rPr lang="en-US" altLang="ko-KR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  <m:r>
                                            <a:rPr lang="ko-KR" altLang="en-US" sz="1600">
                                              <a:latin typeface="Cambria Math" panose="02040503050406030204" pitchFamily="18" charset="0"/>
                                            </a:rPr>
                                            <m:t>;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ko-KR" altLang="en-US" sz="16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ko-KR" alt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ko-KR" altLang="en-US" sz="1600" i="1">
                                                  <a:latin typeface="Cambria Math" panose="02040503050406030204" pitchFamily="18" charset="0"/>
                                                </a:rPr>
                                                <m:t>𝐷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b>
                                  <m:r>
                                    <a:rPr lang="ko-KR" altLang="en-US" sz="16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ko-KR" altLang="en-US" sz="160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ko-KR" alt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CB009EE-D836-F170-34B8-96262EEC60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044" y="5556611"/>
                <a:ext cx="6500948" cy="80054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21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24FD39-448F-9DC1-EFAC-7E0D89F6D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258825"/>
            <a:ext cx="11567160" cy="564596"/>
          </a:xfrm>
        </p:spPr>
        <p:txBody>
          <a:bodyPr>
            <a:noAutofit/>
          </a:bodyPr>
          <a:lstStyle/>
          <a:p>
            <a:r>
              <a:rPr lang="en-US" altLang="ko-KR" sz="3600">
                <a:latin typeface="+mn-lt"/>
              </a:rPr>
              <a:t>Paper(s) that will be addressed</a:t>
            </a:r>
            <a:endParaRPr lang="ko-KR" altLang="en-US" sz="3600">
              <a:latin typeface="+mn-lt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16F29EC-5771-4FBD-8FAE-362B6FD0D874}"/>
              </a:ext>
            </a:extLst>
          </p:cNvPr>
          <p:cNvSpPr/>
          <p:nvPr/>
        </p:nvSpPr>
        <p:spPr>
          <a:xfrm>
            <a:off x="907998" y="1525753"/>
            <a:ext cx="10031185" cy="2819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en-US" sz="2400">
                <a:ea typeface="넥슨Lv2고딕" panose="00000500000000000000" pitchFamily="2" charset="-127"/>
              </a:rPr>
              <a:t>Estimating the Distribution of Parameters in Differential Equations with Repeated Cross-Sectional Data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/>
              <a:t>Published in </a:t>
            </a:r>
            <a:r>
              <a:rPr lang="en-US" altLang="ko-KR" i="1"/>
              <a:t>PLOS Computational Biology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i="1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i="1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i="1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49D8432-1533-4B26-9FC3-8E573B47DF6E}"/>
              </a:ext>
            </a:extLst>
          </p:cNvPr>
          <p:cNvSpPr/>
          <p:nvPr/>
        </p:nvSpPr>
        <p:spPr>
          <a:xfrm>
            <a:off x="385100" y="932707"/>
            <a:ext cx="8445939" cy="673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en-US" sz="2800" b="1">
                <a:ea typeface="넥슨Lv2고딕" panose="00000500000000000000" pitchFamily="2" charset="-127"/>
              </a:rPr>
              <a:t>Parameter Estimation Technique for RCS data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24F7AFC-5277-4AB1-B225-E5765CBF8602}"/>
              </a:ext>
            </a:extLst>
          </p:cNvPr>
          <p:cNvSpPr/>
          <p:nvPr/>
        </p:nvSpPr>
        <p:spPr>
          <a:xfrm>
            <a:off x="312420" y="3413761"/>
            <a:ext cx="8195513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en-US" sz="2800" b="1">
                <a:ea typeface="넥슨Lv2고딕" panose="00000500000000000000" pitchFamily="2" charset="-127"/>
              </a:rPr>
              <a:t>Operator Learning and Generative model for RCS data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BA43921A-D47D-4C88-AF5C-3E7AE9BCA414}"/>
              </a:ext>
            </a:extLst>
          </p:cNvPr>
          <p:cNvSpPr/>
          <p:nvPr/>
        </p:nvSpPr>
        <p:spPr>
          <a:xfrm>
            <a:off x="978898" y="4100852"/>
            <a:ext cx="10173997" cy="1779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>
                <a:latin typeface="+mn-lt"/>
              </a:rPr>
              <a:t>Estimation of System Parameters Including Repeated Cross-Sectional Data through Emulator-Informed Deep Generative Model</a:t>
            </a:r>
            <a:endParaRPr lang="en-US" altLang="ko-KR" sz="240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i="1"/>
              <a:t>Preprint</a:t>
            </a:r>
            <a:r>
              <a:rPr lang="en-US" altLang="ko-KR" sz="2800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28957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863CF730-42A5-C236-A072-8D34997BFCF6}"/>
              </a:ext>
            </a:extLst>
          </p:cNvPr>
          <p:cNvSpPr/>
          <p:nvPr/>
        </p:nvSpPr>
        <p:spPr>
          <a:xfrm>
            <a:off x="567143" y="1522738"/>
            <a:ext cx="11247121" cy="2708767"/>
          </a:xfrm>
          <a:prstGeom prst="rect">
            <a:avLst/>
          </a:prstGeom>
          <a:solidFill>
            <a:srgbClr val="E9E9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</a:pPr>
            <a:endParaRPr kumimoji="1" lang="en-US" altLang="ko-KR" sz="2400">
              <a:solidFill>
                <a:schemeClr val="tx1"/>
              </a:solidFill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C6ACDC8-1579-1889-C94B-7CB9CC6FD649}"/>
              </a:ext>
            </a:extLst>
          </p:cNvPr>
          <p:cNvSpPr/>
          <p:nvPr/>
        </p:nvSpPr>
        <p:spPr>
          <a:xfrm>
            <a:off x="567144" y="1001461"/>
            <a:ext cx="11251476" cy="55237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ko-KR" sz="2000" b="1">
                <a:cs typeface="Times New Roman" panose="02020603050405020304" pitchFamily="18" charset="0"/>
              </a:rPr>
              <a:t>(Theorem A.1.</a:t>
            </a:r>
            <a:r>
              <a:rPr kumimoji="1" lang="en-US" altLang="ko-KR" sz="2000" b="1">
                <a:solidFill>
                  <a:schemeClr val="bg1"/>
                </a:solidFill>
                <a:ea typeface="넥슨Lv2고딕" panose="00000500000000000000" pitchFamily="2" charset="-127"/>
              </a:rPr>
              <a:t>)  </a:t>
            </a:r>
            <a:r>
              <a:rPr kumimoji="1" lang="en-US" altLang="ko-KR" sz="2000" b="1" err="1">
                <a:solidFill>
                  <a:schemeClr val="bg1"/>
                </a:solidFill>
                <a:latin typeface="넥슨Lv2고딕" panose="00000500000000000000" pitchFamily="2" charset="-127"/>
                <a:ea typeface="넥슨Lv2고딕" panose="00000500000000000000" pitchFamily="2" charset="-127"/>
              </a:rPr>
              <a:t>HyperPINN</a:t>
            </a:r>
            <a:r>
              <a:rPr kumimoji="1" lang="en-US" altLang="ko-KR" sz="2000" b="1">
                <a:solidFill>
                  <a:schemeClr val="bg1"/>
                </a:solidFill>
                <a:latin typeface="넥슨Lv2고딕" panose="00000500000000000000" pitchFamily="2" charset="-127"/>
                <a:ea typeface="넥슨Lv2고딕" panose="00000500000000000000" pitchFamily="2" charset="-127"/>
              </a:rPr>
              <a:t> generalize (predict solution) well for new parameter.</a:t>
            </a:r>
            <a:endParaRPr kumimoji="1" lang="ko-KR" altLang="en-US" sz="2000" b="1">
              <a:solidFill>
                <a:schemeClr val="bg1"/>
              </a:solidFill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708A37E5-7A2E-41D0-B1CC-A315BC8C621F}"/>
              </a:ext>
            </a:extLst>
          </p:cNvPr>
          <p:cNvSpPr/>
          <p:nvPr/>
        </p:nvSpPr>
        <p:spPr>
          <a:xfrm>
            <a:off x="567144" y="4711992"/>
            <a:ext cx="11247121" cy="1644508"/>
          </a:xfrm>
          <a:prstGeom prst="rect">
            <a:avLst/>
          </a:prstGeom>
          <a:solidFill>
            <a:srgbClr val="E9E9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</a:pPr>
            <a:endParaRPr kumimoji="1" lang="en-US" altLang="ko-KR" sz="2400">
              <a:solidFill>
                <a:schemeClr val="tx1"/>
              </a:solidFill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  <p:sp>
        <p:nvSpPr>
          <p:cNvPr id="5" name="제목 2">
            <a:extLst>
              <a:ext uri="{FF2B5EF4-FFF2-40B4-BE49-F238E27FC236}">
                <a16:creationId xmlns:a16="http://schemas.microsoft.com/office/drawing/2014/main" id="{62F187B4-10B1-AC77-6FD4-531455449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76082"/>
            <a:ext cx="11567160" cy="561975"/>
          </a:xfrm>
        </p:spPr>
        <p:txBody>
          <a:bodyPr>
            <a:normAutofit fontScale="90000"/>
          </a:bodyPr>
          <a:lstStyle/>
          <a:p>
            <a:r>
              <a:rPr lang="en-US" altLang="ko-KR">
                <a:latin typeface="+mn-lt"/>
                <a:ea typeface="+mj-ea"/>
              </a:rPr>
              <a:t>Theoretical Guarantee</a:t>
            </a:r>
            <a:endParaRPr lang="ko-KR" altLang="en-US">
              <a:latin typeface="+mn-lt"/>
              <a:ea typeface="+mj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619107" y="1528714"/>
                <a:ext cx="11251475" cy="18652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100"/>
                  </a:spcAft>
                </a:pPr>
                <a:r>
                  <a:rPr lang="en-US" altLang="ko-KR" sz="2200" dirty="0">
                    <a:cs typeface="Times New Roman" panose="02020603050405020304" pitchFamily="18" charset="0"/>
                  </a:rPr>
                  <a:t>The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ko-KR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ko-KR" sz="2200" dirty="0">
                    <a:cs typeface="Times New Roman" panose="02020603050405020304" pitchFamily="18" charset="0"/>
                  </a:rPr>
                  <a:t> of sampled trajectories for training satisfies the following:</a:t>
                </a:r>
                <a:endParaRPr lang="ko-KR" altLang="ko-KR" sz="2200" dirty="0">
                  <a:cs typeface="Times New Roman" panose="02020603050405020304" pitchFamily="18" charset="0"/>
                </a:endParaRPr>
              </a:p>
              <a:p>
                <a:pPr>
                  <a:spcAft>
                    <a:spcPts val="11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ko-KR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ko-KR" altLang="ko-K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US" altLang="ko-KR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≥</m:t>
                            </m:r>
                            <m:r>
                              <m:rPr>
                                <m:sty m:val="p"/>
                              </m:rPr>
                              <a:rPr lang="en-US" altLang="ko-KR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max</m:t>
                            </m:r>
                          </m:e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altLang="ko-K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ko-KR" altLang="ko-K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ko-KR" sz="200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64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ko-KR" altLang="ko-K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𝜀</m:t>
                                        </m:r>
                                      </m:e>
                                      <m:sup>
                                        <m:r>
                                          <a:rPr lang="en-US" altLang="ko-KR" sz="200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nary>
                                  <m:naryPr>
                                    <m:chr m:val="∑"/>
                                    <m:limLoc m:val="undOvr"/>
                                    <m:grow m:val="on"/>
                                    <m:ctrlPr>
                                      <a:rPr lang="ko-KR" altLang="ko-K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r>
                                      <a:rPr lang="en-US" altLang="ko-KR" sz="200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altLang="ko-KR" sz="2000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sup>
                                  <m:e>
                                    <m:r>
                                      <a:rPr lang="en-US" altLang="ko-KR" sz="200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 </m:t>
                                    </m:r>
                                  </m:e>
                                </m:nary>
                                <m:r>
                                  <a:rPr lang="en-US" altLang="ko-KR" sz="20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 </m:t>
                                </m:r>
                                <m:d>
                                  <m:dPr>
                                    <m:ctrlPr>
                                      <a:rPr lang="ko-KR" altLang="ko-K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ko-KR" altLang="ko-K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𝑔</m:t>
                                        </m:r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ko-KR" altLang="ko-K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𝑔</m:t>
                                        </m:r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altLang="ko-KR" sz="200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  <m:r>
                                      <a:rPr lang="en-US" altLang="ko-KR" sz="200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ko-KR" altLang="ko-K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𝑔</m:t>
                                        </m:r>
                                      </m:e>
                                      <m: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altLang="ko-KR" sz="200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ko-KR" sz="20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20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log</m:t>
                                </m:r>
                                <m:d>
                                  <m:dPr>
                                    <m:ctrlPr>
                                      <a:rPr lang="ko-KR" altLang="ko-K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ko-KR" altLang="ko-K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𝜀</m:t>
                                        </m:r>
                                      </m:num>
                                      <m:den>
                                        <m:r>
                                          <a:rPr lang="en-US" altLang="ko-KR" sz="200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4</m:t>
                                        </m:r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𝐿</m:t>
                                        </m:r>
                                        <m:sSub>
                                          <m:sSubPr>
                                            <m:ctrlPr>
                                              <a:rPr lang="ko-KR" altLang="ko-KR" sz="2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𝐿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h</m:t>
                                            </m:r>
                                          </m:sub>
                                        </m:sSub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𝛿</m:t>
                                        </m:r>
                                        <m:nary>
                                          <m:naryPr>
                                            <m:chr m:val="∑"/>
                                            <m:limLoc m:val="undOvr"/>
                                            <m:grow m:val="on"/>
                                            <m:ctrlPr>
                                              <a:rPr lang="ko-KR" altLang="ko-KR" sz="2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naryPr>
                                          <m:sub>
                                            <m: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𝑖</m:t>
                                            </m:r>
                                            <m:r>
                                              <a:rPr lang="en-US" altLang="ko-KR" sz="200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=1</m:t>
                                            </m:r>
                                          </m:sub>
                                          <m:sup>
                                            <m: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𝑘</m:t>
                                            </m:r>
                                          </m:sup>
                                          <m:e>
                                            <m:r>
                                              <a:rPr lang="en-US" altLang="ko-KR" sz="200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 </m:t>
                                            </m:r>
                                          </m:e>
                                        </m:nary>
                                        <m:r>
                                          <a:rPr lang="en-US" altLang="ko-KR" sz="200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 </m:t>
                                        </m:r>
                                        <m:f>
                                          <m:fPr>
                                            <m:ctrlPr>
                                              <a:rPr lang="en-US" altLang="ko-KR" sz="2000" i="1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d>
                                              <m:dPr>
                                                <m:ctrlPr>
                                                  <a:rPr lang="ko-KR" altLang="ko-KR" sz="20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ko-KR" altLang="ko-KR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altLang="ko-KR" sz="2000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ko-KR" sz="2000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ko-KR" altLang="ko-KR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altLang="ko-KR" sz="2000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ko-KR" sz="2000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𝑖</m:t>
                                                    </m:r>
                                                    <m:r>
                                                      <a:rPr lang="en-US" altLang="ko-KR" sz="2000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+1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en-US" altLang="ko-KR" sz="2000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+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ko-KR" altLang="ko-KR" sz="2000" i="1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altLang="ko-KR" sz="2000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ko-KR" sz="2000" i="1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𝑖</m:t>
                                                    </m:r>
                                                    <m:r>
                                                      <a:rPr lang="en-US" altLang="ko-KR" sz="2000">
                                                        <a:latin typeface="Cambria Math" panose="02040503050406030204" pitchFamily="18" charset="0"/>
                                                        <a:cs typeface="Times New Roman" panose="02020603050405020304" pitchFamily="18" charset="0"/>
                                                      </a:rPr>
                                                      <m:t>+1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ko-KR" altLang="ko-KR" sz="20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ko-KR" sz="2000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sz="2000" i="1"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𝑐𝑜𝑙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den>
                                    </m:f>
                                  </m:e>
                                </m:d>
                                <m:r>
                                  <a:rPr lang="en-US" altLang="ko-KR" sz="20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f>
                                  <m:fPr>
                                    <m:ctrlPr>
                                      <a:rPr lang="ko-KR" altLang="ko-KR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ko-KR" sz="200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16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ko-KR" altLang="ko-KR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ko-KR" sz="2000" i="1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𝜀</m:t>
                                        </m:r>
                                      </m:e>
                                      <m:sup>
                                        <m:r>
                                          <a:rPr lang="en-US" altLang="ko-KR" sz="200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mr>
                        <m:mr>
                          <m:e/>
                          <m:e/>
                        </m:mr>
                      </m:m>
                    </m:oMath>
                  </m:oMathPara>
                </a14:m>
                <a:endParaRPr lang="ko-KR" altLang="ko-KR" sz="22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107" y="1528714"/>
                <a:ext cx="11251475" cy="1865254"/>
              </a:xfrm>
              <a:prstGeom prst="rect">
                <a:avLst/>
              </a:prstGeom>
              <a:blipFill>
                <a:blip r:embed="rId3"/>
                <a:stretch>
                  <a:fillRect l="-705" t="-19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/>
              <p:cNvSpPr/>
              <p:nvPr/>
            </p:nvSpPr>
            <p:spPr>
              <a:xfrm>
                <a:off x="649877" y="4758199"/>
                <a:ext cx="11068595" cy="15570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100"/>
                  </a:spcAft>
                </a:pPr>
                <a:r>
                  <a:rPr lang="en-US" altLang="ko-KR" sz="2000">
                    <a:cs typeface="Times New Roman" panose="02020603050405020304" pitchFamily="18" charset="0"/>
                  </a:rPr>
                  <a:t>   Suppose that ODE has a unique solution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20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𝐲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 for each parameter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ko-KR" altLang="ko-K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ko-KR" altLang="ko-K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b="1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𝐩</m:t>
                                </m:r>
                              </m:e>
                              <m:sub>
                                <m:r>
                                  <a:rPr lang="en-US" altLang="ko-KR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  <m:r>
                          <a:rPr lang="en-US" altLang="ko-KR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ko-KR" altLang="ko-K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. Further, assume </a:t>
                </a:r>
                <a14:m>
                  <m:oMath xmlns:m="http://schemas.openxmlformats.org/officeDocument/2006/math">
                    <m:r>
                      <a:rPr lang="en-US" altLang="ko-KR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 is sufficiently large. Then, for any given </a:t>
                </a:r>
                <a14:m>
                  <m:oMath xmlns:m="http://schemas.openxmlformats.org/officeDocument/2006/math">
                    <m:r>
                      <a:rPr lang="en-US" altLang="ko-KR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, there exists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altLang="ko-KR" sz="2000">
                    <a:cs typeface="Times New Roman" panose="02020603050405020304" pitchFamily="18" charset="0"/>
                  </a:rPr>
                  <a:t> such that the following inequality holds:</a:t>
                </a:r>
                <a:endParaRPr lang="ko-KR" altLang="ko-KR" sz="2000">
                  <a:cs typeface="Times New Roman" panose="02020603050405020304" pitchFamily="18" charset="0"/>
                </a:endParaRPr>
              </a:p>
              <a:p>
                <a:pPr>
                  <a:spcAft>
                    <a:spcPts val="11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altLang="ko-KR" sz="2000">
                              <a:cs typeface="Times New Roman" panose="020206030504050203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altLang="ko-KR" sz="2000" i="1"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ko-K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US" altLang="ko-KR" sz="2000" i="1"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altLang="ko-KR" sz="2000">
                              <a:cs typeface="Times New Roman" panose="02020603050405020304" pitchFamily="18" charset="0"/>
                            </a:rPr>
                            <m:t>disc</m:t>
                          </m:r>
                          <m:r>
                            <m:rPr>
                              <m:nor/>
                            </m:rPr>
                            <a:rPr lang="en-US" altLang="ko-KR" sz="2000" i="1"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ko-KR" sz="20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sub>
                      </m:sSub>
                      <m:d>
                        <m:dPr>
                          <m:ctrlPr>
                            <a:rPr lang="ko-KR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ko-KR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altLang="ko-KR" sz="20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</m:oMath>
                  </m:oMathPara>
                </a14:m>
                <a:endParaRPr lang="ko-KR" altLang="ko-KR" sz="20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직사각형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877" y="4758199"/>
                <a:ext cx="11068595" cy="1557093"/>
              </a:xfrm>
              <a:prstGeom prst="rect">
                <a:avLst/>
              </a:prstGeom>
              <a:blipFill>
                <a:blip r:embed="rId4"/>
                <a:stretch>
                  <a:fillRect l="-60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직사각형 5">
            <a:extLst>
              <a:ext uri="{FF2B5EF4-FFF2-40B4-BE49-F238E27FC236}">
                <a16:creationId xmlns:a16="http://schemas.microsoft.com/office/drawing/2014/main" id="{65FD5D9D-58BB-4C8C-A104-7900225597FD}"/>
              </a:ext>
            </a:extLst>
          </p:cNvPr>
          <p:cNvSpPr/>
          <p:nvPr/>
        </p:nvSpPr>
        <p:spPr>
          <a:xfrm>
            <a:off x="562790" y="4304109"/>
            <a:ext cx="11251476" cy="55237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1" lang="en-US" altLang="ko-KR" sz="2000" b="1">
                <a:solidFill>
                  <a:schemeClr val="bg1"/>
                </a:solidFill>
                <a:latin typeface="넥슨Lv2고딕" panose="00000500000000000000" pitchFamily="2" charset="-127"/>
                <a:ea typeface="넥슨Lv2고딕" panose="00000500000000000000" pitchFamily="2" charset="-127"/>
              </a:rPr>
              <a:t>Proposition A.2. (</a:t>
            </a:r>
            <a:r>
              <a:rPr kumimoji="1" lang="en-US" altLang="ko-KR" sz="2000" b="1" err="1">
                <a:solidFill>
                  <a:schemeClr val="bg1"/>
                </a:solidFill>
                <a:latin typeface="넥슨Lv2고딕" panose="00000500000000000000" pitchFamily="2" charset="-127"/>
                <a:ea typeface="넥슨Lv2고딕" panose="00000500000000000000" pitchFamily="2" charset="-127"/>
              </a:rPr>
              <a:t>HyperPINN</a:t>
            </a:r>
            <a:r>
              <a:rPr kumimoji="1" lang="en-US" altLang="ko-KR" sz="2000" b="1">
                <a:solidFill>
                  <a:schemeClr val="bg1"/>
                </a:solidFill>
                <a:latin typeface="넥슨Lv2고딕" panose="00000500000000000000" pitchFamily="2" charset="-127"/>
                <a:ea typeface="넥슨Lv2고딕" panose="00000500000000000000" pitchFamily="2" charset="-127"/>
              </a:rPr>
              <a:t> can Reduce the loss function)</a:t>
            </a:r>
            <a:endParaRPr kumimoji="1" lang="ko-KR" altLang="en-US" sz="2000" b="1">
              <a:solidFill>
                <a:schemeClr val="bg1"/>
              </a:solidFill>
              <a:latin typeface="넥슨Lv2고딕" panose="00000500000000000000" pitchFamily="2" charset="-127"/>
              <a:ea typeface="넥슨Lv2고딕" panose="00000500000000000000" pitchFamily="2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3056F9F-BAED-96D4-4442-02930EFA9DBE}"/>
                  </a:ext>
                </a:extLst>
              </p:cNvPr>
              <p:cNvSpPr txBox="1"/>
              <p:nvPr/>
            </p:nvSpPr>
            <p:spPr>
              <a:xfrm>
                <a:off x="558436" y="3132158"/>
                <a:ext cx="8212183" cy="12172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100"/>
                  </a:spcAft>
                </a:pPr>
                <a:r>
                  <a:rPr lang="en-US" altLang="ko-KR" sz="2200" dirty="0">
                    <a:cs typeface="Times New Roman" panose="02020603050405020304" pitchFamily="18" charset="0"/>
                  </a:rPr>
                  <a:t>Then, the following inequality holds with probability at least </a:t>
                </a:r>
                <a14:m>
                  <m:oMath xmlns:m="http://schemas.openxmlformats.org/officeDocument/2006/math">
                    <m:r>
                      <a:rPr lang="en-US" altLang="ko-KR" sz="22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altLang="ko-KR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ko-KR" sz="22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𝛿</m:t>
                    </m:r>
                  </m:oMath>
                </a14:m>
                <a:r>
                  <a:rPr lang="en-US" altLang="ko-KR" sz="2200" dirty="0">
                    <a:cs typeface="Times New Roman" panose="02020603050405020304" pitchFamily="18" charset="0"/>
                  </a:rPr>
                  <a:t> :</a:t>
                </a:r>
                <a:endParaRPr lang="ko-KR" altLang="ko-KR" sz="2200" dirty="0">
                  <a:cs typeface="Times New Roman" panose="02020603050405020304" pitchFamily="18" charset="0"/>
                </a:endParaRPr>
              </a:p>
              <a:p>
                <a:pPr>
                  <a:spcAft>
                    <a:spcPts val="11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ko-KR" altLang="ko-KR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altLang="ko-KR" sz="2200">
                                  <a:cs typeface="Times New Roman" panose="02020603050405020304" pitchFamily="18" charset="0"/>
                                </a:rPr>
                                <m:t>physics</m:t>
                              </m:r>
                              <m:r>
                                <m:rPr>
                                  <m:nor/>
                                </m:rPr>
                                <a:rPr lang="en-US" altLang="ko-KR" sz="2200">
                                  <a:cs typeface="Times New Roman" panose="02020603050405020304" pitchFamily="18" charset="0"/>
                                </a:rPr>
                                <m:t> (</m:t>
                              </m:r>
                              <m:r>
                                <m:rPr>
                                  <m:nor/>
                                </m:rPr>
                                <a:rPr lang="en-US" altLang="ko-KR" sz="2200">
                                  <a:cs typeface="Times New Roman" panose="02020603050405020304" pitchFamily="18" charset="0"/>
                                </a:rPr>
                                <m:t>disc</m:t>
                              </m:r>
                              <m:r>
                                <m:rPr>
                                  <m:nor/>
                                </m:rPr>
                                <a:rPr lang="en-US" altLang="ko-KR" sz="2200"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n-US" altLang="ko-KR" sz="2200" i="1"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ko-KR" altLang="ko-KR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ko-KR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2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altLang="ko-KR" sz="22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ko-KR" sz="2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ko-KR" altLang="ko-KR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 altLang="ko-KR" sz="2200">
                                  <a:cs typeface="Times New Roman" panose="02020603050405020304" pitchFamily="18" charset="0"/>
                                </a:rPr>
                                <m:t>physics</m:t>
                              </m:r>
                              <m:r>
                                <m:rPr>
                                  <m:nor/>
                                </m:rPr>
                                <a:rPr lang="en-US" altLang="ko-KR" sz="2200" i="1"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ko-KR" altLang="ko-KR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ko-KR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2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altLang="ko-KR" sz="22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altLang="ko-KR" sz="22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altLang="ko-KR" sz="2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𝜀</m:t>
                      </m:r>
                    </m:oMath>
                  </m:oMathPara>
                </a14:m>
                <a:endParaRPr lang="ko-KR" altLang="ko-KR" sz="22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3056F9F-BAED-96D4-4442-02930EFA9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436" y="3132158"/>
                <a:ext cx="8212183" cy="1217256"/>
              </a:xfrm>
              <a:prstGeom prst="rect">
                <a:avLst/>
              </a:prstGeom>
              <a:blipFill>
                <a:blip r:embed="rId5"/>
                <a:stretch>
                  <a:fillRect l="-965" t="-351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그림 16">
            <a:extLst>
              <a:ext uri="{FF2B5EF4-FFF2-40B4-BE49-F238E27FC236}">
                <a16:creationId xmlns:a16="http://schemas.microsoft.com/office/drawing/2014/main" id="{B74647FB-42C5-6E10-CCCF-C98215F10D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0224" y="3276152"/>
            <a:ext cx="3421776" cy="90249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A161A37-1B24-3337-4D05-7F2D49A0A3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7570" y="3220306"/>
            <a:ext cx="3475912" cy="108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98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5B1F000-334A-8A33-ACAC-FF8E9D7F3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64" y="2149664"/>
            <a:ext cx="4469084" cy="4234472"/>
          </a:xfrm>
          <a:prstGeom prst="rect">
            <a:avLst/>
          </a:prstGeom>
        </p:spPr>
      </p:pic>
      <p:sp>
        <p:nvSpPr>
          <p:cNvPr id="7" name="제목 2">
            <a:extLst>
              <a:ext uri="{FF2B5EF4-FFF2-40B4-BE49-F238E27FC236}">
                <a16:creationId xmlns:a16="http://schemas.microsoft.com/office/drawing/2014/main" id="{B58FC87C-7120-46E3-4821-5A54C1C71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76082"/>
            <a:ext cx="11567160" cy="561975"/>
          </a:xfrm>
        </p:spPr>
        <p:txBody>
          <a:bodyPr>
            <a:normAutofit fontScale="90000"/>
          </a:bodyPr>
          <a:lstStyle/>
          <a:p>
            <a:r>
              <a:rPr lang="en-US" altLang="ko-KR">
                <a:latin typeface="+mn-lt"/>
                <a:ea typeface="+mj-ea"/>
              </a:rPr>
              <a:t>Results (Exponential Model)</a:t>
            </a:r>
            <a:endParaRPr lang="ko-KR" altLang="en-US">
              <a:latin typeface="+mn-lt"/>
              <a:ea typeface="+mj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DE4FDEE-8698-3B20-9B83-96B294D3C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134" y="2129752"/>
            <a:ext cx="6748062" cy="43417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807494-2AB1-23C0-FBF3-D7AC168EDFFD}"/>
              </a:ext>
            </a:extLst>
          </p:cNvPr>
          <p:cNvSpPr txBox="1"/>
          <p:nvPr/>
        </p:nvSpPr>
        <p:spPr>
          <a:xfrm>
            <a:off x="1198029" y="1495828"/>
            <a:ext cx="2265426" cy="381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>
                <a:latin typeface="+mn-ea"/>
                <a:cs typeface="Times New Roman" panose="02020603050405020304" pitchFamily="18" charset="0"/>
              </a:rPr>
              <a:t>(Exponential Model)</a:t>
            </a:r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742933-77AF-4AE2-AA1B-6D80D362089E}"/>
              </a:ext>
            </a:extLst>
          </p:cNvPr>
          <p:cNvSpPr txBox="1"/>
          <p:nvPr/>
        </p:nvSpPr>
        <p:spPr>
          <a:xfrm>
            <a:off x="8721165" y="1518348"/>
            <a:ext cx="1930146" cy="381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>
                <a:latin typeface="+mn-ea"/>
                <a:cs typeface="Times New Roman" panose="02020603050405020304" pitchFamily="18" charset="0"/>
              </a:rPr>
              <a:t>(Logistic Model)</a:t>
            </a:r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4F9CDF21-8370-A53A-DFD4-B5A5A0C5A95C}"/>
                  </a:ext>
                </a:extLst>
              </p:cNvPr>
              <p:cNvSpPr/>
              <p:nvPr/>
            </p:nvSpPr>
            <p:spPr>
              <a:xfrm>
                <a:off x="906961" y="1764764"/>
                <a:ext cx="31568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i="1" smtClean="0">
                        <a:solidFill>
                          <a:srgbClr val="FF8427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altLang="ko-KR" sz="2400"/>
                  <a:t>,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=1.</m:t>
                    </m:r>
                  </m:oMath>
                </a14:m>
                <a:endParaRPr lang="ko-KR" altLang="en-US" sz="2400"/>
              </a:p>
            </p:txBody>
          </p:sp>
        </mc:Choice>
        <mc:Fallback xmlns="">
          <p:sp>
            <p:nvSpPr>
              <p:cNvPr id="13" name="직사각형 12">
                <a:extLst>
                  <a:ext uri="{FF2B5EF4-FFF2-40B4-BE49-F238E27FC236}">
                    <a16:creationId xmlns:a16="http://schemas.microsoft.com/office/drawing/2014/main" id="{4F9CDF21-8370-A53A-DFD4-B5A5A0C5A9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961" y="1764764"/>
                <a:ext cx="3156890" cy="461665"/>
              </a:xfrm>
              <a:prstGeom prst="rect">
                <a:avLst/>
              </a:prstGeom>
              <a:blipFill>
                <a:blip r:embed="rId5"/>
                <a:stretch>
                  <a:fillRect l="-1737" t="-10526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B6B961AF-1EC3-B6C5-598C-34B381DACB1C}"/>
                  </a:ext>
                </a:extLst>
              </p:cNvPr>
              <p:cNvSpPr/>
              <p:nvPr/>
            </p:nvSpPr>
            <p:spPr>
              <a:xfrm>
                <a:off x="7319999" y="1831879"/>
                <a:ext cx="462113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400"/>
                  <a:t>,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=1.</m:t>
                    </m:r>
                  </m:oMath>
                </a14:m>
                <a:endParaRPr lang="ko-KR" altLang="en-US" sz="2400"/>
              </a:p>
            </p:txBody>
          </p:sp>
        </mc:Choice>
        <mc:Fallback xmlns=""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B6B961AF-1EC3-B6C5-598C-34B381DACB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999" y="1831879"/>
                <a:ext cx="4621137" cy="461665"/>
              </a:xfrm>
              <a:prstGeom prst="rect">
                <a:avLst/>
              </a:prstGeom>
              <a:blipFill>
                <a:blip r:embed="rId6"/>
                <a:stretch>
                  <a:fillRect l="-1187" t="-10667" b="-30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70F74976-C957-F0F5-D6F1-F677164D74C6}"/>
              </a:ext>
            </a:extLst>
          </p:cNvPr>
          <p:cNvSpPr txBox="1"/>
          <p:nvPr/>
        </p:nvSpPr>
        <p:spPr>
          <a:xfrm>
            <a:off x="270147" y="895243"/>
            <a:ext cx="121930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>
                <a:cs typeface="Times New Roman" panose="02020603050405020304" pitchFamily="18" charset="0"/>
              </a:rPr>
              <a:t>Model with operator learning results in fast and accurate prediction to capture heterogeneity.</a:t>
            </a:r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44044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6DC42F6-1A7E-74A8-FE72-F18EFD263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593" y="1696761"/>
            <a:ext cx="8063931" cy="4671769"/>
          </a:xfrm>
          <a:prstGeom prst="rect">
            <a:avLst/>
          </a:prstGeom>
        </p:spPr>
      </p:pic>
      <p:sp>
        <p:nvSpPr>
          <p:cNvPr id="10" name="제목 2">
            <a:extLst>
              <a:ext uri="{FF2B5EF4-FFF2-40B4-BE49-F238E27FC236}">
                <a16:creationId xmlns:a16="http://schemas.microsoft.com/office/drawing/2014/main" id="{B58FC87C-7120-46E3-4821-5A54C1C71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76082"/>
            <a:ext cx="11567160" cy="561975"/>
          </a:xfrm>
        </p:spPr>
        <p:txBody>
          <a:bodyPr>
            <a:normAutofit fontScale="90000"/>
          </a:bodyPr>
          <a:lstStyle/>
          <a:p>
            <a:r>
              <a:rPr lang="en-US" altLang="ko-KR">
                <a:latin typeface="+mn-lt"/>
                <a:ea typeface="+mj-ea"/>
              </a:rPr>
              <a:t>Results (High # of equation, parameters)</a:t>
            </a:r>
            <a:endParaRPr lang="ko-KR" altLang="en-US">
              <a:latin typeface="+mn-lt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0" y="1465863"/>
            <a:ext cx="55647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/>
              <a:t>The Lorenz system describes a simple atmospheric circulation using three key variables: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직사각형 12"/>
              <p:cNvSpPr/>
              <p:nvPr/>
            </p:nvSpPr>
            <p:spPr>
              <a:xfrm>
                <a:off x="0" y="5150248"/>
                <a:ext cx="425958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100"/>
                  </a:spcAft>
                </a:pPr>
                <a:r>
                  <a:rPr lang="en-US" altLang="ko-KR" sz="1600"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𝜎</m:t>
                    </m:r>
                  </m:oMath>
                </a14:m>
                <a:r>
                  <a:rPr lang="en-US" altLang="ko-KR" sz="1600">
                    <a:cs typeface="Times New Roman" panose="02020603050405020304" pitchFamily="18" charset="0"/>
                  </a:rPr>
                  <a:t> is the ratio of fluid viscosity to thermal diffusivity, </a:t>
                </a:r>
                <a:r>
                  <a:rPr lang="en-US" altLang="ko-KR" sz="1600" err="1">
                    <a:cs typeface="Times New Roman" panose="02020603050405020304" pitchFamily="18" charset="0"/>
                  </a:rPr>
                  <a:t>Reyleigh</a:t>
                </a:r>
                <a:r>
                  <a:rPr lang="en-US" altLang="ko-KR" sz="1600">
                    <a:cs typeface="Times New Roman" panose="02020603050405020304" pitchFamily="18" charset="0"/>
                  </a:rPr>
                  <a:t> number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𝜌</m:t>
                    </m:r>
                  </m:oMath>
                </a14:m>
                <a:r>
                  <a:rPr lang="en-US" altLang="ko-KR" sz="1600">
                    <a:cs typeface="Times New Roman" panose="02020603050405020304" pitchFamily="18" charset="0"/>
                  </a:rPr>
                  <a:t> drives convection based</a:t>
                </a:r>
                <a:endParaRPr lang="ko-KR" altLang="ko-KR" sz="160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직사각형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150248"/>
                <a:ext cx="4259580" cy="830997"/>
              </a:xfrm>
              <a:prstGeom prst="rect">
                <a:avLst/>
              </a:prstGeom>
              <a:blipFill>
                <a:blip r:embed="rId4"/>
                <a:stretch>
                  <a:fillRect l="-715" t="-2206" b="-882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7E17ABC-B87D-5B7F-71C4-B6CB9C5F83BF}"/>
                  </a:ext>
                </a:extLst>
              </p:cNvPr>
              <p:cNvSpPr txBox="1"/>
              <p:nvPr/>
            </p:nvSpPr>
            <p:spPr>
              <a:xfrm>
                <a:off x="78476" y="3224740"/>
                <a:ext cx="3778975" cy="1794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ko-KR" altLang="ko-K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f>
                              <m:fPr>
                                <m:ctrlPr>
                                  <a:rPr lang="ko-KR" altLang="ko-K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𝑑𝑋</m:t>
                                </m:r>
                              </m:num>
                              <m:den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altLang="ko-KR" i="1" smtClean="0">
                                <a:solidFill>
                                  <a:srgbClr val="FF8427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𝜎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),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ko-KR" altLang="ko-K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𝑌</m:t>
                                </m:r>
                              </m:num>
                              <m:den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ko-KR" i="1" smtClean="0">
                                <a:solidFill>
                                  <a:srgbClr val="FF8427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𝑍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ko-KR" altLang="ko-K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ko-K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𝑍</m:t>
                                </m:r>
                              </m:num>
                              <m:den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𝑋𝑌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ko-KR" i="1" smtClean="0">
                                <a:solidFill>
                                  <a:srgbClr val="FF8427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  <m:r>
                              <a:rPr lang="en-US" altLang="ko-KR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𝑍</m:t>
                            </m:r>
                            <m:r>
                              <a:rPr lang="en-US" altLang="ko-KR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</m:e>
                        </m:mr>
                      </m:m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7E17ABC-B87D-5B7F-71C4-B6CB9C5F8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6" y="3224740"/>
                <a:ext cx="3778975" cy="17942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07B4EE1-7B5C-1326-C302-2D9B511E2B99}"/>
              </a:ext>
            </a:extLst>
          </p:cNvPr>
          <p:cNvSpPr txBox="1"/>
          <p:nvPr/>
        </p:nvSpPr>
        <p:spPr>
          <a:xfrm>
            <a:off x="78476" y="2231733"/>
            <a:ext cx="656190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/>
              <a:t>X: the rate of convective motion,  </a:t>
            </a:r>
          </a:p>
          <a:p>
            <a:r>
              <a:rPr lang="en-US" altLang="ko-KR" sz="1600"/>
              <a:t>Y: the temperature difference between flows.</a:t>
            </a:r>
          </a:p>
          <a:p>
            <a:r>
              <a:rPr lang="en-US" altLang="ko-KR" sz="1600"/>
              <a:t>Z: </a:t>
            </a:r>
            <a:r>
              <a:rPr lang="en-US" altLang="ko-KR" sz="1600">
                <a:cs typeface="Times New Roman" panose="02020603050405020304" pitchFamily="18" charset="0"/>
              </a:rPr>
              <a:t>the vertical temperature distribution.</a:t>
            </a:r>
            <a:endParaRPr lang="ko-KR" altLang="en-US" sz="1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16A64E-1B03-D9D1-A9B7-CAB39415CF4D}"/>
              </a:ext>
            </a:extLst>
          </p:cNvPr>
          <p:cNvSpPr txBox="1"/>
          <p:nvPr/>
        </p:nvSpPr>
        <p:spPr>
          <a:xfrm>
            <a:off x="600990" y="961528"/>
            <a:ext cx="108420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/>
              <a:t>EIDGM performs well for the equation including multiple equations.</a:t>
            </a:r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304565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F83561D-B40F-F9C6-94CF-63701437C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>
                <a:latin typeface="+mn-lt"/>
              </a:rPr>
              <a:t>Real World Data</a:t>
            </a:r>
            <a:endParaRPr lang="ko-KR" altLang="en-US">
              <a:latin typeface="+mn-lt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A866DC7-4452-4721-A6B9-DC87DE3BB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0681" y="1063081"/>
            <a:ext cx="7358456" cy="51734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F9F6BC-3625-A882-DCC6-78116230DBD6}"/>
              </a:ext>
            </a:extLst>
          </p:cNvPr>
          <p:cNvSpPr txBox="1"/>
          <p:nvPr/>
        </p:nvSpPr>
        <p:spPr>
          <a:xfrm>
            <a:off x="125506" y="936397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0" i="0">
                <a:effectLst/>
                <a:highlight>
                  <a:srgbClr val="FFFFFF"/>
                </a:highlight>
              </a:rPr>
              <a:t>The logistic population model </a:t>
            </a:r>
            <a:endParaRPr lang="ko-KR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D95E55-DF27-89E6-5730-418309E4161A}"/>
                  </a:ext>
                </a:extLst>
              </p:cNvPr>
              <p:cNvSpPr txBox="1"/>
              <p:nvPr/>
            </p:nvSpPr>
            <p:spPr>
              <a:xfrm>
                <a:off x="262386" y="1302508"/>
                <a:ext cx="382829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𝑑𝑦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𝑑𝑡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(1 − 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altLang="ko-KR" sz="2400" b="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),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7D95E55-DF27-89E6-5730-418309E41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86" y="1302508"/>
                <a:ext cx="3828296" cy="461665"/>
              </a:xfrm>
              <a:prstGeom prst="rect">
                <a:avLst/>
              </a:prstGeom>
              <a:blipFill>
                <a:blip r:embed="rId4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D6FFDE-7166-E66B-B05A-0ADEC49C2146}"/>
                  </a:ext>
                </a:extLst>
              </p:cNvPr>
              <p:cNvSpPr txBox="1"/>
              <p:nvPr/>
            </p:nvSpPr>
            <p:spPr>
              <a:xfrm>
                <a:off x="360846" y="1951672"/>
                <a:ext cx="3404330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</a:rPr>
                  <a:t>: protein levels over time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US" altLang="ko-KR" b="0" i="1">
                  <a:effectLst/>
                  <a:highlight>
                    <a:srgbClr val="FFFFFF"/>
                  </a:highlight>
                </a:endParaRPr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</a:rPr>
                  <a:t>: growth rate, </a:t>
                </a:r>
              </a:p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altLang="ko-KR" b="0" i="0">
                    <a:effectLst/>
                    <a:highlight>
                      <a:srgbClr val="FFFFFF"/>
                    </a:highlight>
                  </a:rPr>
                  <a:t> the maximum sustainable population size that the environment can support. </a:t>
                </a:r>
                <a:endParaRPr lang="ko-KR" alt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D6FFDE-7166-E66B-B05A-0ADEC49C2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46" y="1951672"/>
                <a:ext cx="3404330" cy="1477328"/>
              </a:xfrm>
              <a:prstGeom prst="rect">
                <a:avLst/>
              </a:prstGeom>
              <a:blipFill>
                <a:blip r:embed="rId5"/>
                <a:stretch>
                  <a:fillRect l="-1431" t="-2058" b="-5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4C7A6CE-C8C1-524C-1715-41E0D4122F93}"/>
                  </a:ext>
                </a:extLst>
              </p:cNvPr>
              <p:cNvSpPr txBox="1"/>
              <p:nvPr/>
            </p:nvSpPr>
            <p:spPr>
              <a:xfrm>
                <a:off x="125506" y="4027713"/>
                <a:ext cx="4501227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 b="1"/>
                  <a:t>(Experimental Dataset)</a:t>
                </a:r>
              </a:p>
              <a:p>
                <a:endParaRPr lang="en-US" altLang="ko-KR" sz="2400"/>
              </a:p>
              <a:p>
                <a:r>
                  <a:rPr lang="ko-KR" altLang="en-US" sz="2000" err="1"/>
                  <a:t>We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fitted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the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logistic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model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to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amyloid</a:t>
                </a:r>
                <a:r>
                  <a:rPr lang="ko-KR" altLang="en-US" sz="2000"/>
                  <a:t>-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ko-KR" altLang="en-US" sz="2000"/>
                  <a:t>40 (</a:t>
                </a:r>
                <a:r>
                  <a:rPr lang="ko-KR" altLang="en-US" sz="2000" err="1"/>
                  <a:t>A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ko-KR" altLang="en-US" sz="2000"/>
                  <a:t>40) and </a:t>
                </a:r>
                <a:r>
                  <a:rPr lang="ko-KR" altLang="en-US" sz="2000" err="1"/>
                  <a:t>amyloid</a:t>
                </a:r>
                <a:r>
                  <a:rPr lang="ko-KR" altLang="en-US" sz="2000"/>
                  <a:t>-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ko-KR" altLang="en-US" sz="2000"/>
                  <a:t>42 (</a:t>
                </a:r>
                <a:r>
                  <a:rPr lang="ko-KR" altLang="en-US" sz="2000" err="1"/>
                  <a:t>A</a:t>
                </a:r>
                <a14:m>
                  <m:oMath xmlns:m="http://schemas.openxmlformats.org/officeDocument/2006/math">
                    <m:r>
                      <a:rPr lang="ko-KR" altLang="en-US" sz="200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ko-KR" altLang="en-US" sz="2000"/>
                  <a:t>42) </a:t>
                </a:r>
                <a:r>
                  <a:rPr lang="ko-KR" altLang="en-US" sz="2000" err="1"/>
                  <a:t>datasets</a:t>
                </a:r>
                <a:r>
                  <a:rPr lang="ko-KR" altLang="en-US" sz="2000"/>
                  <a:t>, </a:t>
                </a:r>
                <a:r>
                  <a:rPr lang="en-US" altLang="ko-KR" sz="2000"/>
                  <a:t>related to </a:t>
                </a:r>
                <a:r>
                  <a:rPr lang="ko-KR" altLang="en-US" sz="2000" err="1"/>
                  <a:t>diagnosing</a:t>
                </a:r>
                <a:r>
                  <a:rPr lang="ko-KR" altLang="en-US" sz="2000"/>
                  <a:t> </a:t>
                </a:r>
                <a:r>
                  <a:rPr lang="ko-KR" altLang="en-US" sz="2000" err="1"/>
                  <a:t>dementia</a:t>
                </a:r>
                <a:r>
                  <a:rPr lang="ko-KR" altLang="en-US" sz="200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4C7A6CE-C8C1-524C-1715-41E0D4122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06" y="4027713"/>
                <a:ext cx="4501227" cy="1754326"/>
              </a:xfrm>
              <a:prstGeom prst="rect">
                <a:avLst/>
              </a:prstGeom>
              <a:blipFill>
                <a:blip r:embed="rId6"/>
                <a:stretch>
                  <a:fillRect l="-2168" t="-2787" b="-5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5303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9C4018B-6ED4-A030-8257-AA485DBF9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9197" y="1537852"/>
            <a:ext cx="7893605" cy="4275703"/>
          </a:xfrm>
          <a:prstGeom prst="rect">
            <a:avLst/>
          </a:prstGeom>
        </p:spPr>
      </p:pic>
      <p:sp>
        <p:nvSpPr>
          <p:cNvPr id="6" name="제목 2">
            <a:extLst>
              <a:ext uri="{FF2B5EF4-FFF2-40B4-BE49-F238E27FC236}">
                <a16:creationId xmlns:a16="http://schemas.microsoft.com/office/drawing/2014/main" id="{B58FC87C-7120-46E3-4821-5A54C1C71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>
                <a:latin typeface="+mn-lt"/>
                <a:ea typeface="+mj-ea"/>
              </a:rPr>
              <a:t>Results (Wasserstein Distance)</a:t>
            </a:r>
            <a:endParaRPr lang="ko-KR" altLang="en-US">
              <a:latin typeface="+mn-lt"/>
              <a:ea typeface="+mj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05294" y="927091"/>
            <a:ext cx="11995265" cy="835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/>
              <a:t>Among the emulators, </a:t>
            </a:r>
            <a:r>
              <a:rPr lang="en-US" altLang="ko-KR" sz="2400" err="1"/>
              <a:t>HyperPINN</a:t>
            </a:r>
            <a:r>
              <a:rPr lang="en-US" altLang="ko-KR" sz="2400"/>
              <a:t> generally provides accurate and precise parameter estimates (Table. I). </a:t>
            </a:r>
            <a:endParaRPr lang="ko-KR" altLang="en-US" sz="2400"/>
          </a:p>
        </p:txBody>
      </p:sp>
      <p:sp>
        <p:nvSpPr>
          <p:cNvPr id="9" name="직사각형 8"/>
          <p:cNvSpPr/>
          <p:nvPr/>
        </p:nvSpPr>
        <p:spPr>
          <a:xfrm>
            <a:off x="429143" y="5862009"/>
            <a:ext cx="11450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/>
              <a:t>Accuracy of parameter estimates from three different models</a:t>
            </a:r>
            <a:r>
              <a:rPr lang="en-US" altLang="ko-KR"/>
              <a:t>. The sum of one-dimensional </a:t>
            </a:r>
            <a:r>
              <a:rPr lang="en-US" altLang="ko-KR" err="1"/>
              <a:t>wasserstein</a:t>
            </a:r>
            <a:r>
              <a:rPr lang="en-US" altLang="ko-KR"/>
              <a:t> distances between the parameter distributions for each projection. Bold font indicates the lowest value among the three models.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7240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2">
            <a:extLst>
              <a:ext uri="{FF2B5EF4-FFF2-40B4-BE49-F238E27FC236}">
                <a16:creationId xmlns:a16="http://schemas.microsoft.com/office/drawing/2014/main" id="{B58FC87C-7120-46E3-4821-5A54C1C71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" y="190245"/>
            <a:ext cx="11567160" cy="564596"/>
          </a:xfrm>
        </p:spPr>
        <p:txBody>
          <a:bodyPr>
            <a:normAutofit fontScale="90000"/>
          </a:bodyPr>
          <a:lstStyle/>
          <a:p>
            <a:r>
              <a:rPr lang="en-US" altLang="ko-KR">
                <a:latin typeface="+mn-lt"/>
                <a:ea typeface="+mj-ea"/>
              </a:rPr>
              <a:t>Remark</a:t>
            </a:r>
            <a:endParaRPr lang="ko-KR" altLang="en-US">
              <a:latin typeface="+mn-lt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7359D8-00E2-E0FA-DC15-669315534D28}"/>
              </a:ext>
            </a:extLst>
          </p:cNvPr>
          <p:cNvSpPr txBox="1"/>
          <p:nvPr/>
        </p:nvSpPr>
        <p:spPr>
          <a:xfrm>
            <a:off x="226327" y="930511"/>
            <a:ext cx="115671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/>
              <a:t>We apply 1) </a:t>
            </a:r>
            <a:r>
              <a:rPr lang="en-US" altLang="ko-KR" sz="2400" err="1"/>
              <a:t>HyperPINN</a:t>
            </a:r>
            <a:r>
              <a:rPr lang="en-US" altLang="ko-KR" sz="2400"/>
              <a:t> (Operator Learning model for parametric PDE) and 2) WGAN (Generative Model).</a:t>
            </a:r>
            <a:endParaRPr lang="ko-KR" altLang="en-US" sz="2400"/>
          </a:p>
        </p:txBody>
      </p:sp>
      <p:sp>
        <p:nvSpPr>
          <p:cNvPr id="4" name="직사각형 3"/>
          <p:cNvSpPr/>
          <p:nvPr/>
        </p:nvSpPr>
        <p:spPr>
          <a:xfrm>
            <a:off x="8063345" y="2359608"/>
            <a:ext cx="3574474" cy="849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>
                <a:solidFill>
                  <a:srgbClr val="FF0000"/>
                </a:solidFill>
              </a:rPr>
              <a:t>Q) Why don’t we use other models to combine?</a:t>
            </a:r>
            <a:endParaRPr lang="ko-KR" altLang="en-US" sz="2400">
              <a:solidFill>
                <a:srgbClr val="FF0000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61F4E63B-12AD-5316-B327-23FAEC142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740" y="1817601"/>
            <a:ext cx="5985882" cy="19331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7359D8-00E2-E0FA-DC15-669315534D28}"/>
              </a:ext>
            </a:extLst>
          </p:cNvPr>
          <p:cNvSpPr txBox="1"/>
          <p:nvPr/>
        </p:nvSpPr>
        <p:spPr>
          <a:xfrm>
            <a:off x="196742" y="3887154"/>
            <a:ext cx="115671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/>
              <a:t>Is there more reasonable way to fit the Gaussian process for the given RCS data?</a:t>
            </a:r>
            <a:endParaRPr lang="ko-KR" altLang="en-US" sz="2400"/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7F5DD7EB-FBB7-A150-D315-7C09395A6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5" y="4372448"/>
            <a:ext cx="2847600" cy="212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BD683D66-50C8-3952-1C4A-C878FE95C1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8057" y="4512835"/>
            <a:ext cx="3666565" cy="1841323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7626236" y="4918860"/>
            <a:ext cx="42533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>
                <a:solidFill>
                  <a:srgbClr val="FF0000"/>
                </a:solidFill>
              </a:rPr>
              <a:t>At this stage, it only assumes </a:t>
            </a:r>
          </a:p>
          <a:p>
            <a:r>
              <a:rPr lang="en-US" altLang="ko-KR" sz="2400">
                <a:solidFill>
                  <a:srgbClr val="FF0000"/>
                </a:solidFill>
              </a:rPr>
              <a:t>multivariate normal distribution.</a:t>
            </a:r>
            <a:endParaRPr lang="ko-KR" altLang="en-US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57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1BBB5F8-82D3-D213-4560-33697B972DAC}"/>
              </a:ext>
            </a:extLst>
          </p:cNvPr>
          <p:cNvSpPr txBox="1"/>
          <p:nvPr/>
        </p:nvSpPr>
        <p:spPr>
          <a:xfrm>
            <a:off x="2734235" y="2659559"/>
            <a:ext cx="69745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5400"/>
              <a:t>Thank you for attention!</a:t>
            </a:r>
            <a:endParaRPr lang="ko-KR" altLang="en-US" sz="5400"/>
          </a:p>
        </p:txBody>
      </p:sp>
    </p:spTree>
    <p:extLst>
      <p:ext uri="{BB962C8B-B14F-4D97-AF65-F5344CB8AC3E}">
        <p14:creationId xmlns:p14="http://schemas.microsoft.com/office/powerpoint/2010/main" val="204838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2AEF08AB-5E85-3452-9DCA-28D5562FA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66" y="2789775"/>
            <a:ext cx="4759214" cy="33528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8FB28A5-CB4D-C25F-49D8-C98E4DD1C424}"/>
                  </a:ext>
                </a:extLst>
              </p:cNvPr>
              <p:cNvSpPr txBox="1"/>
              <p:nvPr/>
            </p:nvSpPr>
            <p:spPr>
              <a:xfrm>
                <a:off x="5323480" y="3132293"/>
                <a:ext cx="3402106" cy="2960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 −</m:t>
                      </m:r>
                      <m:r>
                        <a:rPr lang="en-US" altLang="ko-KR" sz="2400" i="1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,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altLang="ko-KR" sz="2400" i="1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𝜅</m:t>
                      </m:r>
                      <m:sSub>
                        <m:sSub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,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altLang="ko-KR" sz="2400" i="1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𝜅</m:t>
                      </m:r>
                      <m:sSub>
                        <m:sSub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b="0" i="1" smtClean="0">
                              <a:solidFill>
                                <a:srgbClr val="FF8427"/>
                              </a:solidFill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ko-KR" sz="240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2400" b="0" i="1" smtClean="0">
                                  <a:solidFill>
                                    <a:srgbClr val="FF8427"/>
                                  </a:solidFill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solidFill>
                                    <a:srgbClr val="FF8427"/>
                                  </a:solidFill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solidFill>
                                    <a:srgbClr val="FF8427"/>
                                  </a:solidFill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effectLst/>
                                  <a:highlight>
                                    <a:srgbClr val="FFFFFF"/>
                                  </a:highligh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,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𝑑𝑉</m:t>
                          </m:r>
                        </m:num>
                        <m:den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𝑝</m:t>
                      </m:r>
                      <m:sSub>
                        <m:sSubPr>
                          <m:ctrlPr>
                            <a:rPr lang="en-US" altLang="ko-KR" sz="2400" b="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ko-KR" sz="2400" i="1" smtClean="0">
                              <a:effectLst/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altLang="ko-KR" sz="2400" b="0" i="1" smtClean="0">
                          <a:solidFill>
                            <a:srgbClr val="FF8427"/>
                          </a:solidFill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ko-KR" sz="2400" i="1" smtClean="0">
                          <a:effectLst/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br>
                  <a:rPr lang="en-US" altLang="ko-KR" sz="2400">
                    <a:effectLst/>
                    <a:highlight>
                      <a:srgbClr val="FFFFFF"/>
                    </a:highlight>
                  </a:rPr>
                </a:br>
                <a:endParaRPr lang="ko-KR" altLang="en-US" sz="24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8FB28A5-CB4D-C25F-49D8-C98E4DD1C4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480" y="3132293"/>
                <a:ext cx="3402106" cy="29606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7472EAE-1B3A-AE23-E02F-9A79204DA5CE}"/>
                  </a:ext>
                </a:extLst>
              </p:cNvPr>
              <p:cNvSpPr txBox="1"/>
              <p:nvPr/>
            </p:nvSpPr>
            <p:spPr>
              <a:xfrm>
                <a:off x="8693325" y="3670951"/>
                <a:ext cx="3402106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altLang="ko-KR" sz="2000">
                    <a:highlight>
                      <a:srgbClr val="FFFFFF"/>
                    </a:highlight>
                    <a:latin typeface="Arial" panose="020B0604020202020204" pitchFamily="34" charset="0"/>
                  </a:rPr>
                  <a:t>: susceptible epithelial cells</a:t>
                </a:r>
                <a:r>
                  <a:rPr lang="en-US" altLang="ko-KR" sz="2000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ko-KR" sz="20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ko-KR" sz="2000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: eclipse phase,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ko-KR" sz="20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000" i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000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: active virus production, </a:t>
                </a:r>
              </a:p>
              <a:p>
                <a14:m>
                  <m:oMath xmlns:m="http://schemas.openxmlformats.org/officeDocument/2006/math"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000" b="0" i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: the virus population.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7472EAE-1B3A-AE23-E02F-9A79204DA5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3325" y="3670951"/>
                <a:ext cx="3402106" cy="1631216"/>
              </a:xfrm>
              <a:prstGeom prst="rect">
                <a:avLst/>
              </a:prstGeom>
              <a:blipFill>
                <a:blip r:embed="rId5"/>
                <a:stretch>
                  <a:fillRect l="-1792" t="-1493" b="-597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819CB5-6D9D-93C0-A357-35041B9A45D5}"/>
                  </a:ext>
                </a:extLst>
              </p:cNvPr>
              <p:cNvSpPr txBox="1"/>
              <p:nvPr/>
            </p:nvSpPr>
            <p:spPr>
              <a:xfrm>
                <a:off x="207644" y="896135"/>
                <a:ext cx="11567159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§"/>
                </a:pPr>
                <a:r>
                  <a:rPr lang="en-US" altLang="ko-KR" sz="2400" b="0" i="0" dirty="0">
                    <a:effectLst/>
                    <a:highlight>
                      <a:srgbClr val="FFFFFF"/>
                    </a:highlight>
                  </a:rPr>
                  <a:t>I aim to find </a:t>
                </a:r>
                <a:r>
                  <a:rPr lang="en-US" altLang="ko-KR" sz="2400" b="0" i="0" dirty="0">
                    <a:solidFill>
                      <a:srgbClr val="FF8427"/>
                    </a:solidFill>
                    <a:effectLst/>
                    <a:highlight>
                      <a:srgbClr val="FFFFFF"/>
                    </a:highlight>
                  </a:rPr>
                  <a:t>parameters </a:t>
                </a:r>
                <a14:m>
                  <m:oMath xmlns:m="http://schemas.openxmlformats.org/officeDocument/2006/math">
                    <m:r>
                      <a:rPr lang="en-US" altLang="ko-KR" sz="2400" b="0" i="0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ko-KR" sz="2400" b="0" i="1" smtClean="0">
                            <a:solidFill>
                              <a:srgbClr val="FF8427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solidFill>
                              <a:srgbClr val="FF8427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rgbClr val="FF8427"/>
                            </a:solidFill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2400" b="0" i="1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ko-KR" sz="2400" b="0" i="0" smtClean="0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ko-KR" altLang="en-US" sz="2400" dirty="0"/>
                  <a:t> </a:t>
                </a:r>
                <a:r>
                  <a:rPr lang="en-US" altLang="ko-KR" sz="2400" dirty="0"/>
                  <a:t>to predict the concentration</a:t>
                </a:r>
                <a:r>
                  <a:rPr lang="ko-KR" altLang="en-US" sz="2400" dirty="0"/>
                  <a:t> </a:t>
                </a:r>
                <a:r>
                  <a:rPr lang="en-US" altLang="ko-KR" sz="2400" dirty="0"/>
                  <a:t>with some observations on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altLang="ko-KR" sz="2400" dirty="0"/>
                  <a:t>. 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819CB5-6D9D-93C0-A357-35041B9A45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644" y="896135"/>
                <a:ext cx="11567159" cy="830997"/>
              </a:xfrm>
              <a:prstGeom prst="rect">
                <a:avLst/>
              </a:prstGeom>
              <a:blipFill>
                <a:blip r:embed="rId6"/>
                <a:stretch>
                  <a:fillRect l="-685" t="-5882" b="-16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8BF467E-CD0D-39F7-A364-68EB21ECFC52}"/>
              </a:ext>
            </a:extLst>
          </p:cNvPr>
          <p:cNvSpPr txBox="1"/>
          <p:nvPr/>
        </p:nvSpPr>
        <p:spPr>
          <a:xfrm>
            <a:off x="312420" y="2207422"/>
            <a:ext cx="117830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0" i="0" dirty="0">
                <a:effectLst/>
                <a:highlight>
                  <a:srgbClr val="FFFFFF"/>
                </a:highlight>
              </a:rPr>
              <a:t>Differential Equations describe the dynamics of physical or biological quantities.</a:t>
            </a:r>
            <a:endParaRPr lang="ko-KR" altLang="en-US" sz="2400" dirty="0"/>
          </a:p>
        </p:txBody>
      </p:sp>
      <p:sp>
        <p:nvSpPr>
          <p:cNvPr id="15" name="제목 2">
            <a:extLst>
              <a:ext uri="{FF2B5EF4-FFF2-40B4-BE49-F238E27FC236}">
                <a16:creationId xmlns:a16="http://schemas.microsoft.com/office/drawing/2014/main" id="{B8A6612F-E1B2-8EB6-CA40-159EB1535D9B}"/>
              </a:ext>
            </a:extLst>
          </p:cNvPr>
          <p:cNvSpPr txBox="1">
            <a:spLocks/>
          </p:cNvSpPr>
          <p:nvPr/>
        </p:nvSpPr>
        <p:spPr>
          <a:xfrm>
            <a:off x="207643" y="273816"/>
            <a:ext cx="11567160" cy="561975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넥슨Lv2고딕" panose="00000500000000000000" pitchFamily="2" charset="-127"/>
                <a:ea typeface="넥슨Lv2고딕" panose="00000500000000000000" pitchFamily="2" charset="-127"/>
                <a:cs typeface="+mj-cs"/>
              </a:defRPr>
            </a:lvl1pPr>
          </a:lstStyle>
          <a:p>
            <a:r>
              <a:rPr lang="en-US" altLang="ko-KR">
                <a:latin typeface="+mn-lt"/>
              </a:rPr>
              <a:t>Research Interest – (Parameter Estimation)</a:t>
            </a:r>
            <a:endParaRPr lang="ko-KR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4178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오른쪽 화살표[R] 8">
            <a:extLst>
              <a:ext uri="{FF2B5EF4-FFF2-40B4-BE49-F238E27FC236}">
                <a16:creationId xmlns:a16="http://schemas.microsoft.com/office/drawing/2014/main" id="{8E347CD2-0964-9C7F-53B1-C17ED5D1AE77}"/>
              </a:ext>
            </a:extLst>
          </p:cNvPr>
          <p:cNvSpPr/>
          <p:nvPr/>
        </p:nvSpPr>
        <p:spPr>
          <a:xfrm>
            <a:off x="5572539" y="3859305"/>
            <a:ext cx="1046922" cy="1036983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4818CC70-551B-4374-8CAB-1653EF2F7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245" y="2534707"/>
            <a:ext cx="5338868" cy="391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9DF7E21-7F9B-45D8-8760-632F339AA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02" y="2404078"/>
            <a:ext cx="5064480" cy="415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102;p1">
            <a:extLst>
              <a:ext uri="{FF2B5EF4-FFF2-40B4-BE49-F238E27FC236}">
                <a16:creationId xmlns:a16="http://schemas.microsoft.com/office/drawing/2014/main" id="{B850B95A-BCB1-7F58-4DF5-A62E21B1761E}"/>
              </a:ext>
            </a:extLst>
          </p:cNvPr>
          <p:cNvSpPr txBox="1"/>
          <p:nvPr/>
        </p:nvSpPr>
        <p:spPr>
          <a:xfrm>
            <a:off x="360847" y="211254"/>
            <a:ext cx="4414353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Problem Formulation</a:t>
            </a:r>
            <a:endParaRPr sz="36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0407A08D-B6DD-4F4F-BFFC-29CC8E5835BC}"/>
                  </a:ext>
                </a:extLst>
              </p:cNvPr>
              <p:cNvSpPr/>
              <p:nvPr/>
            </p:nvSpPr>
            <p:spPr>
              <a:xfrm>
                <a:off x="3938211" y="1377902"/>
                <a:ext cx="30639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i="1" smtClean="0">
                        <a:solidFill>
                          <a:srgbClr val="FF8427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altLang="ko-KR" sz="2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ko-KR" alt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0407A08D-B6DD-4F4F-BFFC-29CC8E5835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211" y="1377902"/>
                <a:ext cx="3063916" cy="461665"/>
              </a:xfrm>
              <a:prstGeom prst="rect">
                <a:avLst/>
              </a:prstGeom>
              <a:blipFill>
                <a:blip r:embed="rId5"/>
                <a:stretch>
                  <a:fillRect l="-1590" t="-10526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E4AF02-4D69-400E-661B-840F1AC43146}"/>
                  </a:ext>
                </a:extLst>
              </p:cNvPr>
              <p:cNvSpPr txBox="1"/>
              <p:nvPr/>
            </p:nvSpPr>
            <p:spPr>
              <a:xfrm>
                <a:off x="7459727" y="1433934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b="0" i="0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Population at time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altLang="ko-KR" b="0" i="0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ko-KR" i="1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ko-KR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altLang="ko-KR" b="0" i="0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growth rate </a:t>
                </a:r>
                <a:endParaRPr lang="ko-KR" alt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E4AF02-4D69-400E-661B-840F1AC43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727" y="1433934"/>
                <a:ext cx="6096000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2330B54A-9761-C00B-DDAC-7492AE90A533}"/>
              </a:ext>
            </a:extLst>
          </p:cNvPr>
          <p:cNvSpPr txBox="1"/>
          <p:nvPr/>
        </p:nvSpPr>
        <p:spPr>
          <a:xfrm>
            <a:off x="245310" y="856444"/>
            <a:ext cx="116854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Standard</a:t>
            </a:r>
            <a:r>
              <a:rPr lang="en-US" altLang="ko-KR" sz="28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Goal)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708584-58CA-687F-9F6B-1FCBEE7417EE}"/>
              </a:ext>
            </a:extLst>
          </p:cNvPr>
          <p:cNvSpPr txBox="1"/>
          <p:nvPr/>
        </p:nvSpPr>
        <p:spPr>
          <a:xfrm>
            <a:off x="152804" y="1935925"/>
            <a:ext cx="9244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each</a:t>
            </a:r>
            <a:r>
              <a:rPr lang="en-US" altLang="ko-KR" sz="2400" dirty="0"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continuous </a:t>
            </a:r>
            <a:r>
              <a:rPr lang="en-US" altLang="ko-KR" sz="2400" b="0" i="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trajectory, we can estimate the parameter.</a:t>
            </a:r>
            <a:endParaRPr lang="ko-KR" alt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5A9C34-1EB7-5EC3-97E1-395519F8CF1E}"/>
              </a:ext>
            </a:extLst>
          </p:cNvPr>
          <p:cNvSpPr txBox="1"/>
          <p:nvPr/>
        </p:nvSpPr>
        <p:spPr>
          <a:xfrm>
            <a:off x="2571438" y="923637"/>
            <a:ext cx="90049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0" i="0" dirty="0">
                <a:effectLst/>
                <a:highlight>
                  <a:srgbClr val="FFFFFF"/>
                </a:highlight>
              </a:rPr>
              <a:t>We estimate the </a:t>
            </a:r>
            <a:r>
              <a:rPr lang="en-US" altLang="ko-KR" sz="2400" b="1" i="0" dirty="0">
                <a:effectLst/>
                <a:highlight>
                  <a:srgbClr val="FFFFFF"/>
                </a:highlight>
              </a:rPr>
              <a:t>distribution</a:t>
            </a:r>
            <a:r>
              <a:rPr lang="en-US" altLang="ko-KR" sz="2400" b="0" i="0" dirty="0">
                <a:effectLst/>
                <a:highlight>
                  <a:srgbClr val="FFFFFF"/>
                </a:highlight>
              </a:rPr>
              <a:t> of parameters. 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03086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2;p1">
            <a:extLst>
              <a:ext uri="{FF2B5EF4-FFF2-40B4-BE49-F238E27FC236}">
                <a16:creationId xmlns:a16="http://schemas.microsoft.com/office/drawing/2014/main" id="{B850B95A-BCB1-7F58-4DF5-A62E21B1761E}"/>
              </a:ext>
            </a:extLst>
          </p:cNvPr>
          <p:cNvSpPr txBox="1"/>
          <p:nvPr/>
        </p:nvSpPr>
        <p:spPr>
          <a:xfrm>
            <a:off x="360847" y="211254"/>
            <a:ext cx="5033189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Parameter Estimation</a:t>
            </a:r>
            <a:endParaRPr sz="360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0407A08D-B6DD-4F4F-BFFC-29CC8E5835BC}"/>
                  </a:ext>
                </a:extLst>
              </p:cNvPr>
              <p:cNvSpPr/>
              <p:nvPr/>
            </p:nvSpPr>
            <p:spPr>
              <a:xfrm>
                <a:off x="3815591" y="1548561"/>
                <a:ext cx="31568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i="1" smtClean="0">
                        <a:solidFill>
                          <a:srgbClr val="FF8427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altLang="ko-KR" sz="2400"/>
                  <a:t>,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=1.</m:t>
                    </m:r>
                  </m:oMath>
                </a14:m>
                <a:endParaRPr lang="ko-KR" altLang="en-US" sz="2400"/>
              </a:p>
            </p:txBody>
          </p:sp>
        </mc:Choice>
        <mc:Fallback xmlns="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0407A08D-B6DD-4F4F-BFFC-29CC8E5835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591" y="1548561"/>
                <a:ext cx="3156890" cy="461665"/>
              </a:xfrm>
              <a:prstGeom prst="rect">
                <a:avLst/>
              </a:prstGeom>
              <a:blipFill>
                <a:blip r:embed="rId3"/>
                <a:stretch>
                  <a:fillRect l="-1737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E4AF02-4D69-400E-661B-840F1AC43146}"/>
                  </a:ext>
                </a:extLst>
              </p:cNvPr>
              <p:cNvSpPr txBox="1"/>
              <p:nvPr/>
            </p:nvSpPr>
            <p:spPr>
              <a:xfrm>
                <a:off x="6788825" y="1558089"/>
                <a:ext cx="517740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000" b="0" i="0">
                    <a:effectLst/>
                    <a:highlight>
                      <a:srgbClr val="FFFFFF"/>
                    </a:highlight>
                  </a:rPr>
                  <a:t>: Population at time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000" b="0" i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ko-KR" sz="2000" b="0" i="0">
                    <a:effectLst/>
                    <a:highlight>
                      <a:srgbClr val="FFFFFF"/>
                    </a:highlight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000" i="1">
                        <a:solidFill>
                          <a:srgbClr val="FF8427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ko-KR" sz="20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altLang="ko-KR" sz="2000" b="0" i="0">
                    <a:effectLst/>
                    <a:highlight>
                      <a:srgbClr val="FFFFFF"/>
                    </a:highlight>
                  </a:rPr>
                  <a:t> growth rate </a:t>
                </a:r>
                <a:endParaRPr lang="ko-KR" altLang="en-US" sz="200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E4AF02-4D69-400E-661B-840F1AC43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825" y="1558089"/>
                <a:ext cx="5177404" cy="400110"/>
              </a:xfrm>
              <a:prstGeom prst="rect">
                <a:avLst/>
              </a:prstGeom>
              <a:blipFill>
                <a:blip r:embed="rId4"/>
                <a:stretch>
                  <a:fillRect t="-9231" r="-1178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2330B54A-9761-C00B-DDAC-7492AE90A533}"/>
              </a:ext>
            </a:extLst>
          </p:cNvPr>
          <p:cNvSpPr txBox="1"/>
          <p:nvPr/>
        </p:nvSpPr>
        <p:spPr>
          <a:xfrm>
            <a:off x="303264" y="2324615"/>
            <a:ext cx="45542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b="0" i="0">
                <a:effectLst/>
                <a:highlight>
                  <a:srgbClr val="FFFFFF"/>
                </a:highlight>
              </a:rPr>
              <a:t>For each given trajectory, we can estimate the parameters.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B3331F-D162-9913-9DF4-0BD2663F1DEF}"/>
              </a:ext>
            </a:extLst>
          </p:cNvPr>
          <p:cNvSpPr txBox="1"/>
          <p:nvPr/>
        </p:nvSpPr>
        <p:spPr>
          <a:xfrm>
            <a:off x="68062" y="895787"/>
            <a:ext cx="120558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0" i="0" dirty="0">
                <a:effectLst/>
                <a:highlight>
                  <a:srgbClr val="FFFFFF"/>
                </a:highlight>
              </a:rPr>
              <a:t>We aim to estimate the </a:t>
            </a:r>
            <a:r>
              <a:rPr lang="en-US" altLang="ko-KR" sz="2800" b="1" i="0" dirty="0">
                <a:effectLst/>
                <a:highlight>
                  <a:srgbClr val="FFFFFF"/>
                </a:highlight>
              </a:rPr>
              <a:t>distribution</a:t>
            </a:r>
            <a:r>
              <a:rPr lang="en-US" altLang="ko-KR" sz="2800" b="0" i="0" dirty="0">
                <a:effectLst/>
                <a:highlight>
                  <a:srgbClr val="FFFFFF"/>
                </a:highlight>
              </a:rPr>
              <a:t> of parameters </a:t>
            </a:r>
            <a:r>
              <a:rPr lang="en-US" altLang="ko-KR" sz="2800" dirty="0">
                <a:highlight>
                  <a:srgbClr val="FFFFFF"/>
                </a:highlight>
              </a:rPr>
              <a:t>using</a:t>
            </a:r>
            <a:r>
              <a:rPr lang="en-US" altLang="ko-KR" sz="2800" b="0" i="0" dirty="0">
                <a:effectLst/>
                <a:highlight>
                  <a:srgbClr val="FFFFFF"/>
                </a:highlight>
              </a:rPr>
              <a:t> </a:t>
            </a:r>
            <a:r>
              <a:rPr lang="en-US" altLang="ko-KR" sz="2800" dirty="0">
                <a:highlight>
                  <a:srgbClr val="FFFFFF"/>
                </a:highlight>
              </a:rPr>
              <a:t>r</a:t>
            </a:r>
            <a:r>
              <a:rPr lang="en-US" altLang="ko-KR" sz="2800" b="0" i="0" dirty="0">
                <a:effectLst/>
                <a:highlight>
                  <a:srgbClr val="FFFFFF"/>
                </a:highlight>
              </a:rPr>
              <a:t>epeated cross-sectional (RCS) data.</a:t>
            </a:r>
            <a:endParaRPr lang="ko-KR" alt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B2A43A-8DE7-0DE9-1C87-ADE584E79325}"/>
              </a:ext>
            </a:extLst>
          </p:cNvPr>
          <p:cNvSpPr txBox="1"/>
          <p:nvPr/>
        </p:nvSpPr>
        <p:spPr>
          <a:xfrm>
            <a:off x="303263" y="4769741"/>
            <a:ext cx="68790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/>
              <a:t>However, o</a:t>
            </a:r>
            <a:r>
              <a:rPr lang="ko-KR" altLang="en-US" sz="2400" dirty="0" err="1"/>
              <a:t>bservation</a:t>
            </a:r>
            <a:r>
              <a:rPr lang="ko-KR" altLang="en-US" sz="2400" dirty="0"/>
              <a:t> </a:t>
            </a:r>
            <a:r>
              <a:rPr lang="ko-KR" altLang="en-US" sz="2400" dirty="0" err="1"/>
              <a:t>data</a:t>
            </a:r>
            <a:r>
              <a:rPr lang="ko-KR" altLang="en-US" sz="2400" dirty="0"/>
              <a:t> </a:t>
            </a:r>
            <a:r>
              <a:rPr lang="ko-KR" altLang="en-US" sz="2400" dirty="0" err="1"/>
              <a:t>points</a:t>
            </a:r>
            <a:r>
              <a:rPr lang="ko-KR" altLang="en-US" sz="2400" dirty="0"/>
              <a:t> </a:t>
            </a:r>
            <a:r>
              <a:rPr lang="ko-KR" altLang="en-US" sz="2400" dirty="0" err="1"/>
              <a:t>are</a:t>
            </a:r>
            <a:r>
              <a:rPr lang="ko-KR" altLang="en-US" sz="2400" dirty="0"/>
              <a:t> </a:t>
            </a:r>
            <a:r>
              <a:rPr lang="ko-KR" altLang="en-US" sz="2400" dirty="0" err="1"/>
              <a:t>often</a:t>
            </a:r>
            <a:r>
              <a:rPr lang="ko-KR" altLang="en-US" sz="2400" dirty="0"/>
              <a:t> </a:t>
            </a:r>
            <a:r>
              <a:rPr lang="ko-KR" altLang="en-US" sz="2400" dirty="0" err="1"/>
              <a:t>obtained</a:t>
            </a:r>
            <a:r>
              <a:rPr lang="ko-KR" altLang="en-US" sz="2400" dirty="0"/>
              <a:t> </a:t>
            </a:r>
            <a:r>
              <a:rPr lang="en-US" altLang="ko-KR" sz="2400" dirty="0"/>
              <a:t>from different subjects (RCS data).</a:t>
            </a:r>
            <a:endParaRPr lang="en-US" altLang="ko-KR" sz="2400" b="0" i="0" dirty="0">
              <a:effectLst/>
              <a:highlight>
                <a:srgbClr val="FFFFFF"/>
              </a:highlight>
            </a:endParaRPr>
          </a:p>
        </p:txBody>
      </p:sp>
      <p:pic>
        <p:nvPicPr>
          <p:cNvPr id="1063" name="그림 1062">
            <a:extLst>
              <a:ext uri="{FF2B5EF4-FFF2-40B4-BE49-F238E27FC236}">
                <a16:creationId xmlns:a16="http://schemas.microsoft.com/office/drawing/2014/main" id="{30739A66-4DD2-7C84-49A6-B2DDCE0BD1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0029" y="2468643"/>
            <a:ext cx="2595847" cy="1776863"/>
          </a:xfrm>
          <a:prstGeom prst="rect">
            <a:avLst/>
          </a:prstGeom>
        </p:spPr>
      </p:pic>
      <p:pic>
        <p:nvPicPr>
          <p:cNvPr id="1065" name="그림 1064">
            <a:extLst>
              <a:ext uri="{FF2B5EF4-FFF2-40B4-BE49-F238E27FC236}">
                <a16:creationId xmlns:a16="http://schemas.microsoft.com/office/drawing/2014/main" id="{785E98B7-C187-3E33-39F3-223A2C346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8206" y="2351276"/>
            <a:ext cx="2602980" cy="1988839"/>
          </a:xfrm>
          <a:prstGeom prst="rect">
            <a:avLst/>
          </a:prstGeom>
        </p:spPr>
      </p:pic>
      <p:pic>
        <p:nvPicPr>
          <p:cNvPr id="1066" name="그림 1065">
            <a:extLst>
              <a:ext uri="{FF2B5EF4-FFF2-40B4-BE49-F238E27FC236}">
                <a16:creationId xmlns:a16="http://schemas.microsoft.com/office/drawing/2014/main" id="{E30AEBB5-6ABE-DBF0-B6BD-3198E0A722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10233" y="4671915"/>
            <a:ext cx="2669299" cy="1849650"/>
          </a:xfrm>
          <a:prstGeom prst="rect">
            <a:avLst/>
          </a:prstGeom>
        </p:spPr>
      </p:pic>
      <p:sp>
        <p:nvSpPr>
          <p:cNvPr id="1067" name="TextBox 1066">
            <a:extLst>
              <a:ext uri="{FF2B5EF4-FFF2-40B4-BE49-F238E27FC236}">
                <a16:creationId xmlns:a16="http://schemas.microsoft.com/office/drawing/2014/main" id="{599EFCCE-0C63-6860-7BF3-B3BDB19A3F34}"/>
              </a:ext>
            </a:extLst>
          </p:cNvPr>
          <p:cNvSpPr txBox="1"/>
          <p:nvPr/>
        </p:nvSpPr>
        <p:spPr>
          <a:xfrm>
            <a:off x="7967217" y="4351226"/>
            <a:ext cx="29115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b="1">
                <a:solidFill>
                  <a:srgbClr val="191919"/>
                </a:solidFill>
                <a:ea typeface="맑은 고딕" panose="020B0503020000020004" pitchFamily="50" charset="-127"/>
                <a:cs typeface="Times New Roman" panose="02020603050405020304" pitchFamily="18" charset="0"/>
              </a:rPr>
              <a:t>Repeated cross-sectional data</a:t>
            </a:r>
            <a:endParaRPr lang="ko-KR" altLang="en-US" sz="1400" b="1">
              <a:solidFill>
                <a:srgbClr val="191919"/>
              </a:solidFill>
            </a:endParaRPr>
          </a:p>
        </p:txBody>
      </p:sp>
      <p:sp>
        <p:nvSpPr>
          <p:cNvPr id="1068" name="TextBox 1067">
            <a:extLst>
              <a:ext uri="{FF2B5EF4-FFF2-40B4-BE49-F238E27FC236}">
                <a16:creationId xmlns:a16="http://schemas.microsoft.com/office/drawing/2014/main" id="{C9B5EC4B-0938-93FD-60BF-95EF8A86AB37}"/>
              </a:ext>
            </a:extLst>
          </p:cNvPr>
          <p:cNvSpPr txBox="1"/>
          <p:nvPr/>
        </p:nvSpPr>
        <p:spPr>
          <a:xfrm>
            <a:off x="5503744" y="2143447"/>
            <a:ext cx="18781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b="1">
                <a:solidFill>
                  <a:srgbClr val="191919"/>
                </a:solidFill>
                <a:ea typeface="맑은 고딕" panose="020B0503020000020004" pitchFamily="50" charset="-127"/>
                <a:cs typeface="Times New Roman" panose="02020603050405020304" pitchFamily="18" charset="0"/>
              </a:rPr>
              <a:t>Longitudinal data</a:t>
            </a:r>
            <a:endParaRPr lang="ko-KR" altLang="en-US" sz="1400" b="1">
              <a:solidFill>
                <a:srgbClr val="191919"/>
              </a:solidFill>
            </a:endParaRPr>
          </a:p>
        </p:txBody>
      </p:sp>
      <p:sp>
        <p:nvSpPr>
          <p:cNvPr id="1069" name="화살표: 오른쪽 1068">
            <a:extLst>
              <a:ext uri="{FF2B5EF4-FFF2-40B4-BE49-F238E27FC236}">
                <a16:creationId xmlns:a16="http://schemas.microsoft.com/office/drawing/2014/main" id="{D9E1B47B-6A35-C127-7E5D-3DAF20238C6D}"/>
              </a:ext>
            </a:extLst>
          </p:cNvPr>
          <p:cNvSpPr/>
          <p:nvPr/>
        </p:nvSpPr>
        <p:spPr>
          <a:xfrm>
            <a:off x="7633987" y="2202099"/>
            <a:ext cx="1147997" cy="1907028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B41DDA0C-705C-FDB9-CEC7-8FEBCE6EE58B}"/>
              </a:ext>
            </a:extLst>
          </p:cNvPr>
          <p:cNvSpPr txBox="1"/>
          <p:nvPr/>
        </p:nvSpPr>
        <p:spPr>
          <a:xfrm>
            <a:off x="7592758" y="2832447"/>
            <a:ext cx="11167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b="1">
                <a:solidFill>
                  <a:schemeClr val="bg1"/>
                </a:solidFill>
              </a:rPr>
              <a:t>Classical</a:t>
            </a:r>
          </a:p>
          <a:p>
            <a:pPr algn="ctr"/>
            <a:r>
              <a:rPr lang="en-US" altLang="ko-KR" b="1">
                <a:solidFill>
                  <a:schemeClr val="bg1"/>
                </a:solidFill>
              </a:rPr>
              <a:t>Solver</a:t>
            </a:r>
            <a:endParaRPr lang="ko-KR" altLang="en-US" b="1">
              <a:solidFill>
                <a:schemeClr val="bg1"/>
              </a:solidFill>
            </a:endParaRPr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77785016-C1AB-C7CD-2197-F6BE4E322DF4}"/>
              </a:ext>
            </a:extLst>
          </p:cNvPr>
          <p:cNvSpPr txBox="1"/>
          <p:nvPr/>
        </p:nvSpPr>
        <p:spPr>
          <a:xfrm>
            <a:off x="9467273" y="2143446"/>
            <a:ext cx="22510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b="1">
                <a:solidFill>
                  <a:srgbClr val="191919"/>
                </a:solidFill>
                <a:ea typeface="맑은 고딕" panose="020B0503020000020004" pitchFamily="50" charset="-127"/>
                <a:cs typeface="Times New Roman" panose="02020603050405020304" pitchFamily="18" charset="0"/>
              </a:rPr>
              <a:t>Estimated Parameters</a:t>
            </a:r>
            <a:endParaRPr lang="ko-KR" altLang="en-US" sz="1400" b="1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186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91862FBC-B072-2017-BA6A-B02FF1B624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46" y="3391520"/>
                <a:ext cx="11696683" cy="307834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altLang="ko-KR" sz="2400" dirty="0">
                    <a:highlight>
                      <a:srgbClr val="FFFFFF"/>
                    </a:highlight>
                    <a:latin typeface="+mn-lt"/>
                    <a:cs typeface="Arial" panose="020B0604020202020204" pitchFamily="34" charset="0"/>
                  </a:rPr>
                  <a:t>T</a:t>
                </a:r>
                <a:r>
                  <a:rPr lang="en-US" altLang="ko-KR" sz="2400" b="0" i="0" dirty="0">
                    <a:effectLst/>
                    <a:highlight>
                      <a:srgbClr val="FFFFFF"/>
                    </a:highlight>
                    <a:latin typeface="+mn-lt"/>
                    <a:cs typeface="Arial" panose="020B0604020202020204" pitchFamily="34" charset="0"/>
                  </a:rPr>
                  <a:t>he posterior predictive distribution at a new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)|</m:t>
                    </m:r>
                    <m:r>
                      <a:rPr lang="en-US" altLang="ko-KR" sz="2400" b="1" i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𝐝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altLang="ko-KR" sz="2400" b="0" i="0" dirty="0">
                    <a:effectLst/>
                    <a:highlight>
                      <a:srgbClr val="FFFFFF"/>
                    </a:highlight>
                    <a:latin typeface="+mn-lt"/>
                    <a:cs typeface="Arial" panose="020B0604020202020204" pitchFamily="34" charset="0"/>
                  </a:rPr>
                  <a:t>is (univariate) Gaussian with parameters</a:t>
                </a:r>
                <a:endParaRPr lang="en-US" altLang="ko-KR" sz="2400" i="1" dirty="0">
                  <a:highlight>
                    <a:srgbClr val="FFFFFF"/>
                  </a:highlight>
                  <a:latin typeface="+mn-lt"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en-US" altLang="ko-KR" sz="240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)=</m:t>
                      </m:r>
                      <m:r>
                        <a:rPr lang="en-US" altLang="ko-KR" sz="2400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𝔼</m:t>
                      </m:r>
                      <m:r>
                        <a:rPr lang="en-US" altLang="ko-KR" sz="240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altLang="ko-KR" sz="240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)∣</m:t>
                      </m:r>
                      <m:r>
                        <a:rPr lang="en-US" altLang="ko-KR" sz="2400" b="1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𝐭</m:t>
                      </m:r>
                      <m:r>
                        <a:rPr lang="en-US" altLang="ko-KR" sz="240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altLang="ko-KR" sz="2400" b="1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𝐝</m:t>
                      </m:r>
                      <m:r>
                        <a:rPr lang="en-US" altLang="ko-KR" sz="240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)=</m:t>
                      </m:r>
                      <m:sSub>
                        <m:sSubPr>
                          <m:ctrlPr>
                            <a:rPr lang="ko-KR" altLang="ko-KR" sz="2400" i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altLang="ko-KR" sz="2400" i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altLang="ko-KR" sz="2400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sSup>
                        <m:sSupPr>
                          <m:ctrlPr>
                            <a:rPr lang="ko-KR" altLang="ko-KR" sz="2400" i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ko-KR" sz="240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⊤</m:t>
                          </m:r>
                        </m:sup>
                      </m:sSup>
                      <m:sSubSup>
                        <m:sSubSupPr>
                          <m:ctrlPr>
                            <a:rPr lang="ko-KR" altLang="ko-KR" sz="2400" i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1" i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𝐊</m:t>
                          </m:r>
                        </m:e>
                        <m:sub>
                          <m:r>
                            <a:rPr lang="en-US" altLang="ko-KR" sz="2400" i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  <m:sup>
                          <m:r>
                            <a:rPr lang="en-US" altLang="ko-KR" sz="2400" i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ko-KR" sz="2400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bSup>
                      <m:r>
                        <a:rPr lang="en-US" altLang="ko-KR" sz="2400" b="1" i="1">
                          <a:highlight>
                            <a:srgbClr val="FFFFFF"/>
                          </a:highlight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𝐝</m:t>
                      </m:r>
                      <m:r>
                        <m:rPr>
                          <m:nor/>
                        </m:rPr>
                        <a:rPr lang="en-US" altLang="ko-KR" sz="2400" i="1">
                          <a:highlight>
                            <a:srgbClr val="FFFFFF"/>
                          </a:highlight>
                          <a:latin typeface="+mn-lt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US" altLang="ko-KR" sz="2400" dirty="0">
                  <a:highlight>
                    <a:srgbClr val="FFFFFF"/>
                  </a:highlight>
                  <a:latin typeface="+mn-lt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ko-KR" altLang="ko-K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400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Var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⁡(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)∣</m:t>
                      </m:r>
                      <m:r>
                        <a:rPr lang="en-US" altLang="ko-KR" sz="2400" b="1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𝐭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altLang="ko-KR" sz="2400" b="1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𝐝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)=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𝑘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)+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𝑣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ko-KR" altLang="ko-KR" sz="24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altLang="ko-KR" sz="2400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sSup>
                        <m:sSupPr>
                          <m:ctrlPr>
                            <a:rPr lang="ko-KR" altLang="ko-KR" sz="24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ko-KR" sz="2400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⊤</m:t>
                          </m:r>
                        </m:sup>
                      </m:sSup>
                      <m:sSubSup>
                        <m:sSubSupPr>
                          <m:ctrlPr>
                            <a:rPr lang="ko-KR" altLang="ko-KR" sz="24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1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𝐊</m:t>
                          </m:r>
                        </m:e>
                        <m:sub>
                          <m:r>
                            <a:rPr lang="en-US" altLang="ko-KR" sz="2400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  <m:sup>
                          <m:r>
                            <a:rPr lang="en-US" altLang="ko-KR" sz="2400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ko-KR" sz="2400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lang="ko-KR" altLang="ko-KR" sz="24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altLang="ko-KR" sz="2400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),</m:t>
                      </m:r>
                    </m:oMath>
                  </m:oMathPara>
                </a14:m>
                <a:endParaRPr lang="en-US" altLang="ko-KR" sz="2400" dirty="0">
                  <a:effectLst/>
                  <a:latin typeface="+mn-lt"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</m:sSub>
                      <m:d>
                        <m:d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ko-KR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altLang="ko-KR" sz="2400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ℂ</m:t>
                      </m:r>
                      <m:r>
                        <m:rPr>
                          <m:nor/>
                        </m:rPr>
                        <a:rPr lang="en-US" altLang="ko-KR" sz="2400">
                          <a:latin typeface="+mn-lt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ov</m:t>
                      </m:r>
                      <m:r>
                        <m:rPr>
                          <m:nor/>
                        </m:rPr>
                        <a:rPr lang="en-US" altLang="ko-KR" sz="2400" i="1">
                          <a:latin typeface="+mn-lt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),</m:t>
                          </m:r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ko-KR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ko-KR" altLang="ko-K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 panose="020B0503020000020004" pitchFamily="50" charset="-127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맑은 고딕" panose="020B0503020000020004" pitchFamily="50" charset="-127"/>
                                      <a:cs typeface="Times New Roman" panose="020206030504050203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∣</m:t>
                          </m:r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𝐭</m:t>
                          </m:r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𝐝</m:t>
                          </m:r>
                        </m:e>
                      </m:d>
                      <m:r>
                        <a:rPr lang="en-US" altLang="ko-KR" sz="2400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𝑘</m:t>
                      </m:r>
                      <m:d>
                        <m:d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ko-KR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altLang="ko-KR" sz="2400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sSup>
                        <m:sSup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⊤</m:t>
                          </m:r>
                        </m:sup>
                      </m:sSup>
                      <m:sSubSup>
                        <m:sSubSup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𝐊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  <m:sup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𝐤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𝑁</m:t>
                          </m:r>
                        </m:sub>
                      </m:sSub>
                      <m:d>
                        <m:d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ko-KR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altLang="ko-KR" sz="2400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ko-KR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altLang="ko-KR" sz="2400"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ko-KR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𝑣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),</m:t>
                      </m:r>
                      <m:m>
                        <m:mPr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ko-KR" altLang="ko-KR" sz="240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/>
                          <m:e/>
                        </m:mr>
                        <m:mr>
                          <m:e/>
                          <m:e/>
                        </m:mr>
                        <m:mr>
                          <m:e/>
                          <m:e/>
                        </m:mr>
                      </m:m>
                    </m:oMath>
                  </m:oMathPara>
                </a14:m>
                <a:endParaRPr lang="ko-KR" altLang="ko-KR" sz="2400" dirty="0">
                  <a:effectLst/>
                  <a:latin typeface="+mn-lt"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latinLnBrk="1">
                  <a:spcAft>
                    <a:spcPts val="1200"/>
                  </a:spcAft>
                </a:pPr>
                <a:r>
                  <a:rPr lang="en-US" altLang="ko-KR" sz="2400" dirty="0">
                    <a:effectLst/>
                    <a:latin typeface="+mn-lt"/>
                    <a:ea typeface="맑은 고딕" panose="020B0503020000020004" pitchFamily="50" charset="-127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4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𝐤</m:t>
                        </m:r>
                      </m:e>
                      <m:sub>
                        <m:r>
                          <a:rPr lang="en-US" altLang="ko-KR" sz="2400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ko-KR" sz="240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ko-KR" sz="2400" i="1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ko-KR" sz="240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)=</m:t>
                    </m:r>
                    <m:sSup>
                      <m:sSupPr>
                        <m:ctrlPr>
                          <a:rPr lang="ko-KR" altLang="ko-KR" sz="24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ko-KR" altLang="ko-KR" sz="24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sz="24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d>
                              <m:dPr>
                                <m:ctrlPr>
                                  <a:rPr lang="ko-KR" altLang="ko-KR" sz="24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ko-KR" sz="2400" i="1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  <m:r>
                                  <a:rPr lang="en-US" altLang="ko-KR" sz="2400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ko-KR" altLang="ko-KR" sz="24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i="1">
                                        <a:effectLst/>
                                        <a:latin typeface="Cambria Math" panose="02040503050406030204" pitchFamily="18" charset="0"/>
                                        <a:ea typeface="맑은 고딕" panose="020B0503020000020004" pitchFamily="50" charset="-127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altLang="ko-KR" sz="2400">
                                        <a:effectLst/>
                                        <a:latin typeface="Cambria Math" panose="02040503050406030204" pitchFamily="18" charset="0"/>
                                        <a:ea typeface="맑은 고딕" panose="020B0503020000020004" pitchFamily="50" charset="-127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ko-KR" sz="2400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,…,</m:t>
                            </m:r>
                            <m:r>
                              <a:rPr lang="en-US" altLang="ko-KR" sz="24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d>
                              <m:dPr>
                                <m:ctrlPr>
                                  <a:rPr lang="ko-KR" altLang="ko-KR" sz="24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ko-KR" sz="2400" i="1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  <m:r>
                                  <a:rPr lang="en-US" altLang="ko-KR" sz="2400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ko-KR" altLang="ko-KR" sz="24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i="1">
                                        <a:effectLst/>
                                        <a:latin typeface="Cambria Math" panose="02040503050406030204" pitchFamily="18" charset="0"/>
                                        <a:ea typeface="맑은 고딕" panose="020B0503020000020004" pitchFamily="50" charset="-127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altLang="ko-KR" sz="2400" i="1">
                                        <a:effectLst/>
                                        <a:latin typeface="Cambria Math" panose="02040503050406030204" pitchFamily="18" charset="0"/>
                                        <a:ea typeface="맑은 고딕" panose="020B0503020000020004" pitchFamily="50" charset="-127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altLang="ko-KR" sz="2400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⊤</m:t>
                        </m:r>
                      </m:sup>
                    </m:sSup>
                  </m:oMath>
                </a14:m>
                <a:r>
                  <a:rPr lang="en-US" altLang="ko-KR" sz="2400" dirty="0">
                    <a:effectLst/>
                    <a:latin typeface="+mn-lt"/>
                    <a:ea typeface="맑은 고딕" panose="020B0503020000020004" pitchFamily="50" charset="-127"/>
                    <a:cs typeface="Times New Roman" panose="02020603050405020304" pitchFamily="18" charset="0"/>
                  </a:rPr>
                  <a:t>.</a:t>
                </a:r>
                <a:endParaRPr lang="ko-KR" altLang="ko-KR" sz="2400" dirty="0">
                  <a:effectLst/>
                  <a:latin typeface="+mn-lt"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91862FBC-B072-2017-BA6A-B02FF1B624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46" y="3391520"/>
                <a:ext cx="11696683" cy="3078348"/>
              </a:xfrm>
              <a:blipFill>
                <a:blip r:embed="rId3"/>
                <a:stretch>
                  <a:fillRect l="-782" t="-158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Google Shape;102;p1">
            <a:extLst>
              <a:ext uri="{FF2B5EF4-FFF2-40B4-BE49-F238E27FC236}">
                <a16:creationId xmlns:a16="http://schemas.microsoft.com/office/drawing/2014/main" id="{2A72EFA0-0496-FAFB-8348-9A930EBFB2F8}"/>
              </a:ext>
            </a:extLst>
          </p:cNvPr>
          <p:cNvSpPr txBox="1"/>
          <p:nvPr/>
        </p:nvSpPr>
        <p:spPr>
          <a:xfrm>
            <a:off x="360846" y="211255"/>
            <a:ext cx="10047177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Classical Approach (Gaussian Process)</a:t>
            </a:r>
            <a:endParaRPr sz="3600">
              <a:solidFill>
                <a:schemeClr val="bg1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D683D66-50C8-3952-1C4A-C878FE95C1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151" y="1248047"/>
            <a:ext cx="3666565" cy="18413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6D6B34E-E576-E6B6-084F-1CB4654BF2E9}"/>
                  </a:ext>
                </a:extLst>
              </p:cNvPr>
              <p:cNvSpPr txBox="1"/>
              <p:nvPr/>
            </p:nvSpPr>
            <p:spPr>
              <a:xfrm>
                <a:off x="312420" y="820249"/>
                <a:ext cx="977287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0" i="0">
                    <a:effectLst/>
                    <a:highlight>
                      <a:srgbClr val="FFFFFF"/>
                    </a:highlight>
                  </a:rPr>
                  <a:t>The first step is to train the surrogate stochastic process, </a:t>
                </a:r>
                <a14:m>
                  <m:oMath xmlns:m="http://schemas.openxmlformats.org/officeDocument/2006/math">
                    <m:r>
                      <a:rPr lang="en-US" altLang="ko-KR" sz="28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altLang="ko-KR" sz="2800" b="0" i="0">
                    <a:effectLst/>
                    <a:highlight>
                      <a:srgbClr val="FFFFFF"/>
                    </a:highlight>
                  </a:rPr>
                  <a:t>. </a:t>
                </a:r>
                <a:endParaRPr lang="ko-KR" altLang="en-US" sz="28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6D6B34E-E576-E6B6-084F-1CB4654BF2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" y="820249"/>
                <a:ext cx="9772874" cy="523220"/>
              </a:xfrm>
              <a:prstGeom prst="rect">
                <a:avLst/>
              </a:prstGeom>
              <a:blipFill>
                <a:blip r:embed="rId5"/>
                <a:stretch>
                  <a:fillRect l="-1248" t="-11765" b="-3411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1DF435-BA8E-62B9-D6A4-CC4C01376A49}"/>
                  </a:ext>
                </a:extLst>
              </p:cNvPr>
              <p:cNvSpPr txBox="1"/>
              <p:nvPr/>
            </p:nvSpPr>
            <p:spPr>
              <a:xfrm>
                <a:off x="6096000" y="1343469"/>
                <a:ext cx="5970493" cy="21866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b="1" i="0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𝐝</m:t>
                    </m:r>
                    <m:r>
                      <a:rPr lang="en-US" altLang="ko-KR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=</m:t>
                    </m:r>
                    <m:d>
                      <m:dPr>
                        <m:begChr m:val="["/>
                        <m:endChr m:val="]"/>
                        <m:ctrlPr>
                          <a:rPr lang="en-US" altLang="ko-KR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ko-KR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 , . . . , </m:t>
                        </m:r>
                        <m:sSub>
                          <m:sSubPr>
                            <m:ctrlPr>
                              <a:rPr lang="en-US" altLang="ko-KR" b="0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ko-KR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ko-KR" i="1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altLang="ko-KR">
                    <a:highlight>
                      <a:srgbClr val="FFFFFF"/>
                    </a:highlight>
                    <a:cs typeface="Arial" panose="020B0604020202020204" pitchFamily="34" charset="0"/>
                  </a:rPr>
                  <a:t> observations or outputs </a:t>
                </a:r>
              </a:p>
              <a:p>
                <a14:m>
                  <m:oMath xmlns:m="http://schemas.openxmlformats.org/officeDocument/2006/math">
                    <m:r>
                      <a:rPr lang="en-US" altLang="ko-KR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𝑡</m:t>
                    </m:r>
                    <m:r>
                      <a:rPr lang="en-US" altLang="ko-KR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= </m:t>
                    </m:r>
                    <m:d>
                      <m:dPr>
                        <m:begChr m:val="["/>
                        <m:endChr m:val="]"/>
                        <m:ctrlPr>
                          <a:rPr lang="en-US" altLang="ko-KR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b="0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ko-KR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, . . . , </m:t>
                        </m:r>
                        <m:sSub>
                          <m:sSubPr>
                            <m:ctrlPr>
                              <a:rPr lang="en-US" altLang="ko-KR" b="0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ko-KR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i="1" smtClean="0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en-US" altLang="ko-KR" b="0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∈</m:t>
                    </m:r>
                    <m:sSup>
                      <m:sSupPr>
                        <m:ctrlPr>
                          <a:rPr lang="en-US" altLang="ko-KR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ℝ</m:t>
                        </m:r>
                      </m:e>
                      <m:sup>
                        <m:r>
                          <a:rPr lang="en-US" altLang="ko-KR" i="1" smtClean="0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sup>
                    </m:sSup>
                    <m:r>
                      <a:rPr lang="en-US" altLang="ko-KR" i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ko-KR">
                    <a:highlight>
                      <a:srgbClr val="FFFFFF"/>
                    </a:highlight>
                    <a:cs typeface="Arial" panose="020B0604020202020204" pitchFamily="34" charset="0"/>
                  </a:rPr>
                  <a:t> Input time.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ko-KR" sz="1800" i="1"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altLang="ko-KR" sz="1800">
                    <a:effectLst/>
                    <a:ea typeface="맑은 고딕" panose="020B0503020000020004" pitchFamily="50" charset="-127"/>
                    <a:cs typeface="Arial" panose="020B0604020202020204" pitchFamily="34" charset="0"/>
                  </a:rPr>
                  <a:t>:</a:t>
                </a:r>
                <a:r>
                  <a:rPr lang="en-US" altLang="ko-KR" sz="1800">
                    <a:cs typeface="Arial" panose="020B0604020202020204" pitchFamily="34" charset="0"/>
                  </a:rPr>
                  <a:t>Kronecker delta</a:t>
                </a:r>
              </a:p>
              <a:p>
                <a:endParaRPr lang="en-US" altLang="ko-KR" sz="1800"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ko-KR" sz="2000" b="1" i="1" smtClean="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𝐝</m:t>
                    </m:r>
                    <m:r>
                      <a:rPr lang="en-US" altLang="ko-KR" sz="200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∼</m:t>
                    </m:r>
                    <m:r>
                      <a:rPr lang="en-US" altLang="ko-KR" sz="2000" i="1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𝒩</m:t>
                    </m:r>
                    <m:d>
                      <m:dPr>
                        <m:ctrlPr>
                          <a:rPr lang="ko-KR" altLang="ko-KR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ko-KR" sz="2000" b="1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ko-KR" sz="2000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ko-KR" altLang="ko-KR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1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𝐊</m:t>
                            </m:r>
                          </m:e>
                          <m:sub>
                            <m:r>
                              <a:rPr lang="en-US" altLang="ko-KR" sz="20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ko-KR" sz="2000">
                    <a:effectLst/>
                    <a:ea typeface="맑은 고딕" panose="020B0503020000020004" pitchFamily="50" charset="-127"/>
                    <a:cs typeface="Arial" panose="020B0604020202020204" pitchFamily="34" charset="0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2000" b="1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𝐊</m:t>
                        </m:r>
                      </m:e>
                      <m:sub>
                        <m:r>
                          <a:rPr lang="en-US" altLang="ko-KR" sz="2000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𝑁</m:t>
                        </m:r>
                      </m:sub>
                    </m:sSub>
                    <m:r>
                      <a:rPr lang="en-US" altLang="ko-KR" sz="200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∈</m:t>
                    </m:r>
                    <m:sSup>
                      <m:sSupPr>
                        <m:ctrlPr>
                          <a:rPr lang="ko-KR" altLang="ko-KR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ko-KR" sz="2000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𝑁</m:t>
                        </m:r>
                        <m:r>
                          <a:rPr lang="en-US" altLang="ko-KR" sz="2000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ko-KR" sz="2000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US" altLang="ko-KR" sz="2000">
                    <a:effectLst/>
                    <a:ea typeface="맑은 고딕" panose="020B0503020000020004" pitchFamily="50" charset="-127"/>
                    <a:cs typeface="Arial" panose="020B0604020202020204" pitchFamily="34" charset="0"/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0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ko-KR" altLang="ko-KR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ko-KR" altLang="ko-KR" sz="20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b="1" i="1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𝐊</m:t>
                                </m:r>
                              </m:e>
                              <m:sub>
                                <m:r>
                                  <a:rPr lang="en-US" altLang="ko-KR" sz="2000" i="1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𝑁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ko-KR" sz="2000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  <m:r>
                      <a:rPr lang="en-US" altLang="ko-KR" sz="200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ko-KR" sz="2000" i="1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𝑘</m:t>
                    </m:r>
                    <m:d>
                      <m:dPr>
                        <m:ctrlPr>
                          <a:rPr lang="ko-KR" altLang="ko-KR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ko-KR" altLang="ko-KR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sz="20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ko-KR" sz="2000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ko-KR" altLang="ko-KR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sz="20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ko-KR" sz="200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ko-KR" altLang="ko-KR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ko-KR" sz="2000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ko-KR" sz="2000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  <m:r>
                      <a:rPr lang="en-US" altLang="ko-KR" sz="2000" i="1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𝑣</m:t>
                    </m:r>
                    <m:d>
                      <m:dPr>
                        <m:ctrlPr>
                          <a:rPr lang="ko-KR" altLang="ko-KR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ko-KR" altLang="ko-KR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sz="2000" i="1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ko-KR" sz="2000">
                    <a:effectLst/>
                    <a:ea typeface="맑은 고딕" panose="020B0503020000020004" pitchFamily="50" charset="-127"/>
                    <a:cs typeface="Arial" panose="020B0604020202020204" pitchFamily="34" charset="0"/>
                  </a:rPr>
                  <a:t>,</a:t>
                </a:r>
                <a:r>
                  <a:rPr lang="ko-KR" altLang="ko-KR" sz="2000"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:endParaRPr lang="en-US" altLang="ko-KR" sz="2000">
                  <a:cs typeface="Arial" panose="020B0604020202020204" pitchFamily="34" charset="0"/>
                </a:endParaRPr>
              </a:p>
              <a:p>
                <a:endParaRPr lang="ko-KR" altLang="en-US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11DF435-BA8E-62B9-D6A4-CC4C01376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343469"/>
                <a:ext cx="5970493" cy="2186689"/>
              </a:xfrm>
              <a:prstGeom prst="rect">
                <a:avLst/>
              </a:prstGeom>
              <a:blipFill>
                <a:blip r:embed="rId6"/>
                <a:stretch>
                  <a:fillRect t="-13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195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B03466-6765-129B-29E8-BF4D7036520B}"/>
                  </a:ext>
                </a:extLst>
              </p:cNvPr>
              <p:cNvSpPr txBox="1"/>
              <p:nvPr/>
            </p:nvSpPr>
            <p:spPr>
              <a:xfrm>
                <a:off x="580476" y="1602771"/>
                <a:ext cx="11288794" cy="49382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lvl="0" indent="-342900" algn="l" latinLnBrk="1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arenR"/>
                </a:pPr>
                <a:r>
                  <a:rPr lang="en-US" altLang="ko-KR" sz="2000" kern="100" dirty="0">
                    <a:effectLst/>
                    <a:ea typeface="맑은 고딕" panose="020B0503020000020004" pitchFamily="50" charset="-127"/>
                    <a:cs typeface="Arial" panose="020B0604020202020204" pitchFamily="34" charset="0"/>
                  </a:rPr>
                  <a:t>By using</a:t>
                </a:r>
                <a:r>
                  <a:rPr lang="ko-KR" altLang="ko-KR" sz="2000" kern="100" dirty="0">
                    <a:effectLst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2000" kern="100" dirty="0">
                    <a:effectLst/>
                    <a:ea typeface="Arial" panose="020B0604020202020204" pitchFamily="34" charset="0"/>
                    <a:cs typeface="Times New Roman" panose="02020603050405020304" pitchFamily="18" charset="0"/>
                  </a:rPr>
                  <a:t>Stochastic Process </a:t>
                </a:r>
                <a14:m>
                  <m:oMath xmlns:m="http://schemas.openxmlformats.org/officeDocument/2006/math">
                    <m:r>
                      <a:rPr lang="en-US" altLang="ko-KR" sz="2000" i="1" kern="10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m:t>𝒢</m:t>
                    </m:r>
                  </m:oMath>
                </a14:m>
                <a:r>
                  <a:rPr lang="en-US" altLang="ko-KR" sz="2000" kern="100" dirty="0">
                    <a:effectLst/>
                    <a:ea typeface="맑은 고딕" panose="020B0503020000020004" pitchFamily="50" charset="-127"/>
                    <a:cs typeface="Arial" panose="020B0604020202020204" pitchFamily="34" charset="0"/>
                  </a:rPr>
                  <a:t>, generate</a:t>
                </a:r>
                <a:r>
                  <a:rPr lang="en-US" altLang="ko-KR" sz="2000" kern="100" dirty="0">
                    <a:ea typeface="맑은 고딕" panose="020B0503020000020004" pitchFamily="50" charset="-127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000" b="0" i="1" kern="100" smtClean="0"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𝑁</m:t>
                    </m:r>
                  </m:oMath>
                </a14:m>
                <a:r>
                  <a:rPr lang="en-US" altLang="ko-KR" sz="2000" kern="100" dirty="0">
                    <a:effectLst/>
                    <a:ea typeface="Arial" panose="020B0604020202020204" pitchFamily="34" charset="0"/>
                    <a:cs typeface="Times New Roman" panose="02020603050405020304" pitchFamily="18" charset="0"/>
                  </a:rPr>
                  <a:t> sample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ko-KR" altLang="ko-KR" sz="20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ko-KR" altLang="ko-KR" sz="20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ko-KR" altLang="ko-KR" sz="2000" i="1" kern="1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000" i="1" kern="100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Arial" panose="020B0604020202020204" pitchFamily="34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altLang="ko-KR" sz="2000" i="1" kern="100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Arial" panose="020B0604020202020204" pitchFamily="34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altLang="ko-KR" sz="2000" i="1" kern="100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Arial" panose="020B0604020202020204" pitchFamily="34" charset="0"/>
                              </a:rPr>
                              <m:t>(</m:t>
                            </m:r>
                            <m:r>
                              <a:rPr lang="en-US" altLang="ko-KR" sz="2000" i="1" kern="100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Arial" panose="020B0604020202020204" pitchFamily="34" charset="0"/>
                              </a:rPr>
                              <m:t>𝑡</m:t>
                            </m:r>
                            <m:r>
                              <a:rPr lang="en-US" altLang="ko-KR" sz="2000" i="1" kern="100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Arial" panose="020B0604020202020204" pitchFamily="34" charset="0"/>
                              </a:rPr>
                              <m:t>)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ko-KR" sz="2000" kern="100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Arial" panose="020B0604020202020204" pitchFamily="34" charset="0"/>
                          </a:rPr>
                          <m:t>j</m:t>
                        </m:r>
                        <m:r>
                          <a:rPr lang="en-US" altLang="ko-KR" sz="2000" kern="100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altLang="ko-KR" sz="2000" b="0" i="1" kern="100" smtClean="0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Arial" panose="020B0604020202020204" pitchFamily="34" charset="0"/>
                          </a:rPr>
                          <m:t>𝑁</m:t>
                        </m:r>
                      </m:sup>
                    </m:sSubSup>
                  </m:oMath>
                </a14:m>
                <a:endParaRPr lang="ko-KR" altLang="ko-KR" sz="1600" kern="100" dirty="0">
                  <a:effectLst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lvl="0" algn="l" latinLnBrk="1">
                  <a:lnSpc>
                    <a:spcPct val="107000"/>
                  </a:lnSpc>
                  <a:spcAft>
                    <a:spcPts val="800"/>
                  </a:spcAft>
                </a:pPr>
                <a:endParaRPr lang="en-US" altLang="ko-KR" sz="2000" kern="100" dirty="0">
                  <a:effectLst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lvl="0" algn="l" latinLnBrk="1">
                  <a:lnSpc>
                    <a:spcPct val="107000"/>
                  </a:lnSpc>
                  <a:spcAft>
                    <a:spcPts val="800"/>
                  </a:spcAft>
                </a:pPr>
                <a:endParaRPr lang="en-US" altLang="ko-KR" sz="2000" kern="100" dirty="0">
                  <a:effectLst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lvl="0" algn="l" latinLnBrk="1">
                  <a:lnSpc>
                    <a:spcPct val="107000"/>
                  </a:lnSpc>
                  <a:spcAft>
                    <a:spcPts val="800"/>
                  </a:spcAft>
                </a:pPr>
                <a:endParaRPr lang="en-US" altLang="ko-KR" sz="2000" kern="100" dirty="0"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lvl="0" algn="l" latinLnBrk="1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altLang="ko-KR" sz="2000" kern="100" dirty="0">
                    <a:effectLst/>
                    <a:ea typeface="맑은 고딕" panose="020B0503020000020004" pitchFamily="50" charset="-127"/>
                    <a:cs typeface="Times New Roman" panose="02020603050405020304" pitchFamily="18" charset="0"/>
                  </a:rPr>
                  <a:t>2) Stochastic Process </a:t>
                </a:r>
                <a14:m>
                  <m:oMath xmlns:m="http://schemas.openxmlformats.org/officeDocument/2006/math">
                    <m:r>
                      <a:rPr lang="en-US" altLang="ko-KR" sz="2000" i="1" kern="10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m:t>𝒢</m:t>
                    </m:r>
                  </m:oMath>
                </a14:m>
                <a:r>
                  <a:rPr lang="ko-KR" altLang="ko-KR" sz="2000" kern="100" dirty="0">
                    <a:effectLst/>
                    <a:ea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2000" kern="100" dirty="0">
                    <a:effectLst/>
                    <a:ea typeface="Arial" panose="020B0604020202020204" pitchFamily="34" charset="0"/>
                    <a:cs typeface="Times New Roman" panose="02020603050405020304" pitchFamily="18" charset="0"/>
                  </a:rPr>
                  <a:t>can predict the solution beyond the time domain in dataset.</a:t>
                </a:r>
                <a:endParaRPr lang="ko-KR" altLang="ko-KR" sz="1600" kern="100" dirty="0">
                  <a:effectLst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:endParaRPr lang="en-US" altLang="ko-KR" sz="2000" kern="100" dirty="0"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altLang="ko-KR" sz="2000" kern="100" dirty="0">
                    <a:effectLst/>
                    <a:ea typeface="맑은 고딕" panose="020B0503020000020004" pitchFamily="50" charset="-127"/>
                    <a:cs typeface="Times New Roman" panose="02020603050405020304" pitchFamily="18" charset="0"/>
                  </a:rPr>
                  <a:t>3) Numerical Integration derive </a:t>
                </a:r>
                <a14:m>
                  <m:oMath xmlns:m="http://schemas.openxmlformats.org/officeDocument/2006/math">
                    <m:r>
                      <a:rPr lang="en-US" altLang="ko-KR" sz="2000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000" b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𝐩</m:t>
                        </m:r>
                        <m:r>
                          <a:rPr lang="en-US" altLang="ko-KR" sz="2000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altLang="ko-KR" sz="2000" i="1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sz="2000" i="1">
                                <a:highlight>
                                  <a:srgbClr val="FFFFFF"/>
                                </a:highlight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ko-KR" kern="100" dirty="0">
                    <a:highlight>
                      <a:srgbClr val="FFFFFF"/>
                    </a:highlight>
                    <a:cs typeface="Arial" panose="020B0604020202020204" pitchFamily="34" charset="0"/>
                  </a:rPr>
                  <a:t> &amp; Compare</a:t>
                </a:r>
                <a:r>
                  <a:rPr lang="ko-KR" altLang="en-US" dirty="0">
                    <a:highlight>
                      <a:srgbClr val="FFFFFF"/>
                    </a:highlight>
                  </a:rPr>
                  <a:t>  </a:t>
                </a:r>
                <a:endParaRPr lang="en-US" altLang="ko-KR" sz="2000" kern="100" dirty="0"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:endParaRPr lang="en-US" altLang="ko-KR" sz="2000" kern="100" dirty="0"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:endParaRPr lang="en-US" altLang="ko-KR" sz="2000" kern="100" dirty="0"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:endParaRPr lang="en-US" altLang="ko-KR" sz="2000" kern="100" dirty="0"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altLang="ko-KR" sz="2000" kern="100" dirty="0">
                    <a:ea typeface="맑은 고딕" panose="020B0503020000020004" pitchFamily="50" charset="-127"/>
                    <a:cs typeface="Arial" panose="020B0604020202020204" pitchFamily="34" charset="0"/>
                  </a:rPr>
                  <a:t>4)</a:t>
                </a:r>
                <a:r>
                  <a:rPr lang="en-US" altLang="ko-KR" sz="2000" kern="100" dirty="0">
                    <a:cs typeface="Arial" panose="020B0604020202020204" pitchFamily="34" charset="0"/>
                  </a:rPr>
                  <a:t> </a:t>
                </a:r>
                <a:r>
                  <a:rPr lang="en-US" altLang="ko-KR" sz="2000" kern="100" dirty="0">
                    <a:ea typeface="맑은 고딕" panose="020B0503020000020004" pitchFamily="50" charset="-127"/>
                    <a:cs typeface="Arial" panose="020B0604020202020204" pitchFamily="34" charset="0"/>
                  </a:rPr>
                  <a:t>We</a:t>
                </a:r>
                <a:r>
                  <a:rPr lang="en-US" altLang="ko-KR" sz="2000" kern="100" dirty="0">
                    <a:cs typeface="Arial" panose="020B0604020202020204" pitchFamily="34" charset="0"/>
                  </a:rPr>
                  <a:t> can update </a:t>
                </a:r>
                <a14:m>
                  <m:oMath xmlns:m="http://schemas.openxmlformats.org/officeDocument/2006/math">
                    <m:r>
                      <a:rPr lang="en-US" altLang="ko-KR" sz="2000" b="1" smtClean="0"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𝐩</m:t>
                    </m:r>
                  </m:oMath>
                </a14:m>
                <a:r>
                  <a:rPr lang="en-US" altLang="ko-KR" sz="2000" kern="100" dirty="0">
                    <a:highlight>
                      <a:srgbClr val="FFFFFF"/>
                    </a:highlight>
                    <a:cs typeface="Arial" panose="020B0604020202020204" pitchFamily="34" charset="0"/>
                  </a:rPr>
                  <a:t> by using </a:t>
                </a:r>
                <a:r>
                  <a:rPr lang="en-US" altLang="ko-KR" sz="2000" kern="100" dirty="0">
                    <a:effectLst/>
                    <a:ea typeface="맑은 고딕" panose="020B0503020000020004" pitchFamily="50" charset="-127"/>
                    <a:cs typeface="Arial" panose="020B0604020202020204" pitchFamily="34" charset="0"/>
                  </a:rPr>
                  <a:t>single shooting method or ASA algorithm.</a:t>
                </a:r>
                <a:endParaRPr lang="ko-KR" altLang="ko-KR" sz="1600" kern="100" dirty="0">
                  <a:effectLst/>
                  <a:ea typeface="맑은 고딕" panose="020B0503020000020004" pitchFamily="50" charset="-127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B03466-6765-129B-29E8-BF4D70365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76" y="1602771"/>
                <a:ext cx="11288794" cy="4938211"/>
              </a:xfrm>
              <a:prstGeom prst="rect">
                <a:avLst/>
              </a:prstGeom>
              <a:blipFill>
                <a:blip r:embed="rId3"/>
                <a:stretch>
                  <a:fillRect l="-594" b="-98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Google Shape;102;p1">
            <a:extLst>
              <a:ext uri="{FF2B5EF4-FFF2-40B4-BE49-F238E27FC236}">
                <a16:creationId xmlns:a16="http://schemas.microsoft.com/office/drawing/2014/main" id="{25B50225-D1E2-CF6C-6066-DC4BE4DFAC80}"/>
              </a:ext>
            </a:extLst>
          </p:cNvPr>
          <p:cNvSpPr txBox="1"/>
          <p:nvPr/>
        </p:nvSpPr>
        <p:spPr>
          <a:xfrm>
            <a:off x="360846" y="211255"/>
            <a:ext cx="10047177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Classical Approach (Gaussian Process)</a:t>
            </a:r>
            <a:endParaRPr sz="360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540494-98FE-0F61-BC5F-D1696D8350AA}"/>
                  </a:ext>
                </a:extLst>
              </p:cNvPr>
              <p:cNvSpPr txBox="1"/>
              <p:nvPr/>
            </p:nvSpPr>
            <p:spPr>
              <a:xfrm>
                <a:off x="212628" y="993128"/>
                <a:ext cx="957919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 dirty="0">
                    <a:highlight>
                      <a:srgbClr val="FFFFFF"/>
                    </a:highlight>
                  </a:rPr>
                  <a:t>After fitting </a:t>
                </a:r>
                <a14:m>
                  <m:oMath xmlns:m="http://schemas.openxmlformats.org/officeDocument/2006/math">
                    <m:r>
                      <a:rPr lang="en-US" altLang="ko-KR" sz="2400" i="1" kern="100" smtClean="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m:t>𝒢</m:t>
                    </m:r>
                  </m:oMath>
                </a14:m>
                <a:r>
                  <a:rPr lang="en-US" altLang="ko-KR" sz="2400" dirty="0">
                    <a:highlight>
                      <a:srgbClr val="FFFFFF"/>
                    </a:highlight>
                  </a:rPr>
                  <a:t> for RCS data at once, we conduct the following steps. 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540494-98FE-0F61-BC5F-D1696D8350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28" y="993128"/>
                <a:ext cx="9579195" cy="461665"/>
              </a:xfrm>
              <a:prstGeom prst="rect">
                <a:avLst/>
              </a:prstGeom>
              <a:blipFill>
                <a:blip r:embed="rId4"/>
                <a:stretch>
                  <a:fillRect l="-1018" t="-10526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그림 18">
            <a:extLst>
              <a:ext uri="{FF2B5EF4-FFF2-40B4-BE49-F238E27FC236}">
                <a16:creationId xmlns:a16="http://schemas.microsoft.com/office/drawing/2014/main" id="{0197F0EB-D997-A323-9B21-CAA714BFBC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5070" y="2145046"/>
            <a:ext cx="2781317" cy="1283954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3B0ED29A-8022-D2F6-81F1-51ACF22B6B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600" y="4128954"/>
            <a:ext cx="1983579" cy="19243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1777DE7-4B3B-91FF-A942-2CB126861160}"/>
                  </a:ext>
                </a:extLst>
              </p:cNvPr>
              <p:cNvSpPr txBox="1"/>
              <p:nvPr/>
            </p:nvSpPr>
            <p:spPr>
              <a:xfrm>
                <a:off x="5817526" y="5255229"/>
                <a:ext cx="81469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40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altLang="ko-KR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1400" b="1">
                              <a:highlight>
                                <a:srgbClr val="FFFFFF"/>
                              </a:highlight>
                              <a:latin typeface="Cambria Math" panose="02040503050406030204" pitchFamily="18" charset="0"/>
                            </a:rPr>
                            <m:t>𝐩</m:t>
                          </m:r>
                        </m:e>
                      </m:d>
                    </m:oMath>
                  </m:oMathPara>
                </a14:m>
                <a:endParaRPr lang="ko-KR" altLang="en-US" sz="140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1777DE7-4B3B-91FF-A942-2CB126861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7526" y="5255229"/>
                <a:ext cx="814694" cy="307777"/>
              </a:xfrm>
              <a:prstGeom prst="rect">
                <a:avLst/>
              </a:prstGeom>
              <a:blipFill>
                <a:blip r:embed="rId7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194726-92D3-18DF-CE09-EE58D4073211}"/>
                  </a:ext>
                </a:extLst>
              </p:cNvPr>
              <p:cNvSpPr txBox="1"/>
              <p:nvPr/>
            </p:nvSpPr>
            <p:spPr>
              <a:xfrm>
                <a:off x="6258316" y="4439824"/>
                <a:ext cx="686745" cy="3250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40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altLang="ko-KR" sz="1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altLang="ko-KR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ko-KR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14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194726-92D3-18DF-CE09-EE58D4073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316" y="4439824"/>
                <a:ext cx="686745" cy="325089"/>
              </a:xfrm>
              <a:prstGeom prst="rect">
                <a:avLst/>
              </a:prstGeom>
              <a:blipFill>
                <a:blip r:embed="rId8"/>
                <a:stretch>
                  <a:fillRect b="-18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A7635DE-3B79-9801-7FD7-59E8F566638F}"/>
                  </a:ext>
                </a:extLst>
              </p:cNvPr>
              <p:cNvSpPr txBox="1"/>
              <p:nvPr/>
            </p:nvSpPr>
            <p:spPr>
              <a:xfrm>
                <a:off x="8696731" y="2273843"/>
                <a:ext cx="3444875" cy="9671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100"/>
                  </a:spcAft>
                </a:pPr>
                <a14:m>
                  <m:oMath xmlns:m="http://schemas.openxmlformats.org/officeDocument/2006/math">
                    <m:r>
                      <a:rPr lang="en-US" altLang="ko-KR" sz="2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𝐲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ko-KR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US" altLang="ko-KR" sz="2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𝐩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)∈</m:t>
                    </m:r>
                    <m:sSup>
                      <m:sSup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sSub>
                          <m:sSubPr>
                            <m:ctrlPr>
                              <a:rPr lang="en-US" altLang="ko-KR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ko-KR" sz="2000" dirty="0">
                    <a:cs typeface="Times New Roman" panose="02020603050405020304" pitchFamily="18" charset="0"/>
                  </a:rPr>
                  <a:t> :solution at time </a:t>
                </a:r>
                <a14:m>
                  <m:oMath xmlns:m="http://schemas.openxmlformats.org/officeDocument/2006/math">
                    <m:r>
                      <a:rPr lang="en-US" altLang="ko-KR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altLang="ko-KR" sz="2000" dirty="0">
                    <a:cs typeface="Times New Roman" panose="02020603050405020304" pitchFamily="18" charset="0"/>
                  </a:rPr>
                  <a:t> for parameters </a:t>
                </a:r>
                <a14:m>
                  <m:oMath xmlns:m="http://schemas.openxmlformats.org/officeDocument/2006/math">
                    <m:r>
                      <a:rPr lang="en-US" altLang="ko-KR" sz="2000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𝐩</m:t>
                    </m:r>
                    <m:r>
                      <a:rPr lang="en-US" altLang="ko-KR" sz="20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sSup>
                      <m:sSupPr>
                        <m:ctrlPr>
                          <a:rPr lang="ko-KR" altLang="ko-K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sSub>
                          <m:sSubPr>
                            <m:ctrlPr>
                              <a:rPr lang="ko-KR" altLang="ko-K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ko-KR" sz="2000" dirty="0"/>
                  <a:t>.</a:t>
                </a:r>
                <a:endParaRPr lang="ko-KR" alt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A7635DE-3B79-9801-7FD7-59E8F5666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731" y="2273843"/>
                <a:ext cx="3444875" cy="967188"/>
              </a:xfrm>
              <a:prstGeom prst="rect">
                <a:avLst/>
              </a:prstGeom>
              <a:blipFill>
                <a:blip r:embed="rId9"/>
                <a:stretch>
                  <a:fillRect l="-177" r="-1947" b="-1006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159A5A-FC5F-78FD-51DA-1D386589F946}"/>
                  </a:ext>
                </a:extLst>
              </p:cNvPr>
              <p:cNvSpPr txBox="1"/>
              <p:nvPr/>
            </p:nvSpPr>
            <p:spPr>
              <a:xfrm>
                <a:off x="9229934" y="1494942"/>
                <a:ext cx="3184008" cy="7873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11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ko-KR" altLang="ko-K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𝐲</m:t>
                          </m:r>
                        </m:e>
                        <m:sup>
                          <m:r>
                            <a:rPr lang="en-US" altLang="ko-KR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)=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r>
                        <a:rPr lang="en-US" altLang="ko-KR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𝐲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),</m:t>
                      </m:r>
                      <m:r>
                        <a:rPr lang="en-US" altLang="ko-KR" sz="2400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𝐩</m:t>
                      </m:r>
                      <m:r>
                        <a:rPr lang="en-US" altLang="ko-KR" sz="24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],</m:t>
                      </m:r>
                    </m:oMath>
                  </m:oMathPara>
                </a14:m>
                <a:endParaRPr lang="ko-KR" altLang="ko-KR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159A5A-FC5F-78FD-51DA-1D386589F9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9934" y="1494942"/>
                <a:ext cx="3184008" cy="78739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5332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2;p1">
            <a:extLst>
              <a:ext uri="{FF2B5EF4-FFF2-40B4-BE49-F238E27FC236}">
                <a16:creationId xmlns:a16="http://schemas.microsoft.com/office/drawing/2014/main" id="{344B3B36-8066-6168-69D4-9E56A273CF99}"/>
              </a:ext>
            </a:extLst>
          </p:cNvPr>
          <p:cNvSpPr txBox="1"/>
          <p:nvPr/>
        </p:nvSpPr>
        <p:spPr>
          <a:xfrm>
            <a:off x="360846" y="211255"/>
            <a:ext cx="10047177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Limitation on estimating heterogeneity</a:t>
            </a:r>
            <a:endParaRPr sz="3600">
              <a:solidFill>
                <a:schemeClr val="bg1"/>
              </a:solidFill>
            </a:endParaRPr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7F5DD7EB-FBB7-A150-D315-7C09395A6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15" y="2576207"/>
            <a:ext cx="2288690" cy="170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C83B8990-EC75-83F0-2A1D-8BF906D58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15" y="4481247"/>
            <a:ext cx="2288690" cy="170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B89B8B-4C28-9E56-8E77-660F26B58DA6}"/>
              </a:ext>
            </a:extLst>
          </p:cNvPr>
          <p:cNvSpPr txBox="1"/>
          <p:nvPr/>
        </p:nvSpPr>
        <p:spPr>
          <a:xfrm>
            <a:off x="191623" y="900845"/>
            <a:ext cx="119481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Method with </a:t>
            </a:r>
            <a:r>
              <a:rPr lang="en-US" altLang="ko-KR" sz="2400" kern="100" dirty="0"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Gaussian Process (GP) </a:t>
            </a:r>
            <a:r>
              <a:rPr lang="en-US" altLang="ko-KR" sz="24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cannot capture the bimodal</a:t>
            </a:r>
            <a:r>
              <a:rPr lang="ko-KR" altLang="en-US" sz="24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2400" kern="100" dirty="0">
                <a:effectLst/>
                <a:latin typeface="Arial" panose="020B0604020202020204" pitchFamily="34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parameter distribution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BCDB166F-5F2F-AFF0-99A3-250CB4C6841B}"/>
                  </a:ext>
                </a:extLst>
              </p:cNvPr>
              <p:cNvSpPr/>
              <p:nvPr/>
            </p:nvSpPr>
            <p:spPr>
              <a:xfrm>
                <a:off x="701505" y="1820994"/>
                <a:ext cx="30639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𝑑𝑦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i="1" smtClean="0">
                        <a:solidFill>
                          <a:srgbClr val="FF8427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ko-KR" sz="2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altLang="ko-KR" sz="2400"/>
                  <a:t>,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ko-KR" altLang="en-US" sz="2400"/>
              </a:p>
            </p:txBody>
          </p:sp>
        </mc:Choice>
        <mc:Fallback xmlns=""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BCDB166F-5F2F-AFF0-99A3-250CB4C684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05" y="1820994"/>
                <a:ext cx="3063916" cy="461665"/>
              </a:xfrm>
              <a:prstGeom prst="rect">
                <a:avLst/>
              </a:prstGeom>
              <a:blipFill>
                <a:blip r:embed="rId5"/>
                <a:stretch>
                  <a:fillRect l="-1590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그림 6">
            <a:extLst>
              <a:ext uri="{FF2B5EF4-FFF2-40B4-BE49-F238E27FC236}">
                <a16:creationId xmlns:a16="http://schemas.microsoft.com/office/drawing/2014/main" id="{F60A3FA1-8BF1-49B3-A9A4-5921F90D92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2377" y="1408756"/>
            <a:ext cx="7652276" cy="33667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CFE6435-27F2-4342-AD76-E1FB5E1F3C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2163" y="4775456"/>
            <a:ext cx="7494494" cy="170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801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590E8A6A-5D19-E3AC-1CEA-1BD36F35F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117" y="1614152"/>
            <a:ext cx="5976718" cy="3821292"/>
          </a:xfrm>
          <a:prstGeom prst="rect">
            <a:avLst/>
          </a:prstGeom>
        </p:spPr>
      </p:pic>
      <p:sp>
        <p:nvSpPr>
          <p:cNvPr id="9" name="Google Shape;102;p1">
            <a:extLst>
              <a:ext uri="{FF2B5EF4-FFF2-40B4-BE49-F238E27FC236}">
                <a16:creationId xmlns:a16="http://schemas.microsoft.com/office/drawing/2014/main" id="{49DD8F7C-C85B-5419-46A2-BCC98BC8204B}"/>
              </a:ext>
            </a:extLst>
          </p:cNvPr>
          <p:cNvSpPr txBox="1"/>
          <p:nvPr/>
        </p:nvSpPr>
        <p:spPr>
          <a:xfrm>
            <a:off x="360846" y="211255"/>
            <a:ext cx="10047177" cy="61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574" tIns="32278" rIns="64574" bIns="32278" anchor="t" anchorCtr="0">
            <a:sp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Our proposed Framework (EPD)</a:t>
            </a:r>
            <a:endParaRPr sz="360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A44E05F-5F74-D165-A980-ADF600C7FE2C}"/>
                  </a:ext>
                </a:extLst>
              </p:cNvPr>
              <p:cNvSpPr txBox="1"/>
              <p:nvPr/>
            </p:nvSpPr>
            <p:spPr>
              <a:xfrm>
                <a:off x="99660" y="915470"/>
                <a:ext cx="10047177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 b="0">
                    <a:effectLst/>
                    <a:highlight>
                      <a:srgbClr val="FFFFFF"/>
                    </a:highlight>
                  </a:rPr>
                  <a:t>Aim) Estimate parameter </a:t>
                </a:r>
                <a14:m>
                  <m:oMath xmlns:m="http://schemas.openxmlformats.org/officeDocument/2006/math">
                    <m:r>
                      <a:rPr lang="en-US" altLang="ko-KR" sz="2400" b="1" i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𝐩</m:t>
                    </m:r>
                  </m:oMath>
                </a14:m>
                <a:r>
                  <a:rPr lang="en-US" altLang="ko-KR" sz="2400" b="0">
                    <a:effectLst/>
                    <a:highlight>
                      <a:srgbClr val="FFFFFF"/>
                    </a:highlight>
                  </a:rPr>
                  <a:t> in equation 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′(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 [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), </m:t>
                    </m:r>
                    <m:r>
                      <a:rPr lang="en-US" altLang="ko-KR" sz="2400" b="1" i="0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𝐩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2400" b="0" i="1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ko-KR" sz="2400" b="0" i="0">
                  <a:effectLst/>
                  <a:highlight>
                    <a:srgbClr val="FFFFFF"/>
                  </a:highlight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A44E05F-5F74-D165-A980-ADF600C7F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60" y="915470"/>
                <a:ext cx="10047177" cy="461665"/>
              </a:xfrm>
              <a:prstGeom prst="rect">
                <a:avLst/>
              </a:prstGeom>
              <a:blipFill>
                <a:blip r:embed="rId4"/>
                <a:stretch>
                  <a:fillRect l="-91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77F150A-580F-4D18-7970-EDAD261C300F}"/>
                  </a:ext>
                </a:extLst>
              </p:cNvPr>
              <p:cNvSpPr txBox="1"/>
              <p:nvPr/>
            </p:nvSpPr>
            <p:spPr>
              <a:xfrm>
                <a:off x="507957" y="2163173"/>
                <a:ext cx="5122826" cy="11742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i="1" smtClean="0">
                        <a:effectLst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ko-KR" altLang="ko-KR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ko-KR" altLang="ko-KR" sz="16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ko-KR" altLang="ko-KR" sz="16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˜"/>
                                    <m:ctrlPr>
                                      <a:rPr lang="ko-KR" altLang="ko-KR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ko-KR" sz="1600" i="1">
                                        <a:effectLst/>
                                        <a:latin typeface="Cambria Math" panose="02040503050406030204" pitchFamily="18" charset="0"/>
                                        <a:ea typeface="맑은 고딕" panose="020B0503020000020004" pitchFamily="50" charset="-127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ko-KR" sz="1600" i="1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ko-KR" sz="1600">
                                <a:effectLst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Times New Roman" panose="02020603050405020304" pitchFamily="18" charset="0"/>
                              </a:rPr>
                              <m:t>∣</m:t>
                            </m:r>
                            <m:sSubSup>
                              <m:sSubSupPr>
                                <m:ctrlPr>
                                  <a:rPr lang="ko-KR" altLang="ko-KR" sz="16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ko-KR" altLang="ko-KR" sz="1600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ko-KR" altLang="ko-KR" sz="16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600" i="1">
                                            <a:effectLst/>
                                            <a:latin typeface="Cambria Math" panose="02040503050406030204" pitchFamily="18" charset="0"/>
                                            <a:ea typeface="맑은 고딕" panose="020B0503020000020004" pitchFamily="50" charset="-127"/>
                                            <a:cs typeface="Times New Roman" panose="02020603050405020304" pitchFamily="18" charset="0"/>
                                          </a:rPr>
                                          <m:t>𝑌</m:t>
                                        </m:r>
                                      </m:e>
                                      <m:sub>
                                        <m:r>
                                          <a:rPr lang="en-US" altLang="ko-KR" sz="1600" i="1">
                                            <a:effectLst/>
                                            <a:latin typeface="Cambria Math" panose="02040503050406030204" pitchFamily="18" charset="0"/>
                                            <a:ea typeface="맑은 고딕" panose="020B0503020000020004" pitchFamily="50" charset="-127"/>
                                            <a:cs typeface="Times New Roman" panose="020206030504050203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b>
                                <m:r>
                                  <a:rPr lang="en-US" altLang="ko-KR" sz="1600" i="1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  <m:r>
                                  <a:rPr lang="en-US" altLang="ko-KR" sz="1600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altLang="ko-KR" sz="1600" i="1">
                                    <a:effectLst/>
                                    <a:latin typeface="Cambria Math" panose="02040503050406030204" pitchFamily="18" charset="0"/>
                                    <a:ea typeface="맑은 고딕" panose="020B0503020000020004" pitchFamily="50" charset="-127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sup>
                            </m:sSubSup>
                          </m:e>
                        </m:d>
                      </m:e>
                    </m:d>
                  </m:oMath>
                </a14:m>
                <a:r>
                  <a:rPr lang="en-US" altLang="ko-KR" sz="1600">
                    <a:cs typeface="Times New Roman" panose="02020603050405020304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𝑃</m:t>
                      </m:r>
                      <m:d>
                        <m:dPr>
                          <m:ctrlPr>
                            <a:rPr lang="ko-KR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˜"/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ko-KR" sz="16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ko-KR" sz="1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6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ko-KR" sz="1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˜"/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ko-KR" sz="16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ko-KR" sz="1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60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e>
                                <m:sub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ko-KR" sz="1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˜"/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ko-KR" sz="1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</m:oMath>
                  </m:oMathPara>
                </a14:m>
                <a:endParaRPr lang="en-US" altLang="ko-KR" sz="1600" i="1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ko-KR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ko-KR" sz="1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altLang="ko-KR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altLang="ko-KR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sup>
                          </m:sSubSup>
                          <m:r>
                            <a:rPr lang="en-US" altLang="ko-KR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ko-KR" altLang="ko-K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˜"/>
                                      <m:ctrlPr>
                                        <a:rPr lang="ko-KR" altLang="ko-K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ko-KR" sz="16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ko-KR" altLang="ko-K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6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altLang="ko-KR" sz="16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altLang="ko-KR" sz="1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ko-KR" altLang="ko-K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ko-KR" altLang="ko-K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16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altLang="ko-KR" sz="16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ko-KR" altLang="ko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/>
                          <m:e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mr>
                        <m:mr>
                          <m:e/>
                          <m:e>
                            <m:r>
                              <a:rPr lang="en-US" altLang="ko-KR" sz="16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sSubSup>
                              <m:sSubSupPr>
                                <m:ctrlPr>
                                  <a:rPr lang="ko-KR" altLang="ko-K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ko-KR" sz="16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Π</m:t>
                                </m:r>
                              </m:e>
                              <m:sub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  <m:r>
                                  <a:rPr lang="en-US" altLang="ko-KR" sz="16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sup>
                            </m:sSubSup>
                            <m:r>
                              <a:rPr lang="en-US" altLang="ko-KR" sz="16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1/</m:t>
                            </m:r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𝐽</m:t>
                            </m:r>
                            <m:r>
                              <a:rPr lang="en-US" altLang="ko-KR" sz="16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=(1/</m:t>
                            </m:r>
                            <m:r>
                              <a:rPr lang="en-US" altLang="ko-KR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𝐽</m:t>
                            </m:r>
                            <m:sSup>
                              <m:sSupPr>
                                <m:ctrlPr>
                                  <a:rPr lang="ko-KR" altLang="ko-KR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6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ko-KR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altLang="ko-KR" sz="16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</m:e>
                        </m:mr>
                      </m:m>
                    </m:oMath>
                  </m:oMathPara>
                </a14:m>
                <a:endParaRPr lang="ko-KR" altLang="en-US" sz="160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77F150A-580F-4D18-7970-EDAD261C3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957" y="2163173"/>
                <a:ext cx="5122826" cy="1174232"/>
              </a:xfrm>
              <a:prstGeom prst="rect">
                <a:avLst/>
              </a:prstGeom>
              <a:blipFill>
                <a:blip r:embed="rId5"/>
                <a:stretch>
                  <a:fillRect t="-22917" b="-11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7DD4E27-2CE8-E9C8-50DD-E5E1C539964E}"/>
                  </a:ext>
                </a:extLst>
              </p:cNvPr>
              <p:cNvSpPr txBox="1"/>
              <p:nvPr/>
            </p:nvSpPr>
            <p:spPr>
              <a:xfrm>
                <a:off x="99660" y="3972907"/>
                <a:ext cx="5590655" cy="7846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i="1" smtClean="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altLang="ko-KR" sz="16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ko-KR" sz="1600" b="1" i="1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𝐩</m:t>
                      </m:r>
                      <m:r>
                        <a:rPr lang="en-US" altLang="ko-KR" sz="1600">
                          <a:effectLst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m:t>)=</m:t>
                      </m:r>
                      <m:nary>
                        <m:naryPr>
                          <m:chr m:val="∑"/>
                          <m:limLoc m:val="undOvr"/>
                          <m:grow m:val="on"/>
                          <m:ctrlPr>
                            <a:rPr lang="ko-KR" altLang="ko-KR" sz="16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altLang="ko-KR" sz="1600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ko-KR" sz="1600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ko-KR" sz="1600" i="1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  <m:e>
                          <m:r>
                            <a:rPr lang="en-US" altLang="ko-KR" sz="1600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 </m:t>
                          </m:r>
                        </m:e>
                      </m:nary>
                      <m:sSup>
                        <m:sSupPr>
                          <m:ctrlPr>
                            <a:rPr lang="ko-KR" altLang="ko-KR" sz="16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ko-KR" altLang="ko-KR" sz="1600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ko-KR" altLang="ko-KR" sz="1600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ko-KR" sz="1600">
                                      <a:effectLst/>
                                      <a:latin typeface="Cambria Math" panose="02040503050406030204" pitchFamily="18" charset="0"/>
                                      <a:ea typeface="맑은 고딕" panose="020B0503020000020004" pitchFamily="50" charset="-127"/>
                                      <a:cs typeface="Times New Roman" panose="020206030504050203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ko-KR" sz="1600">
                                      <a:effectLst/>
                                      <a:latin typeface="Cambria Math" panose="02040503050406030204" pitchFamily="18" charset="0"/>
                                      <a:ea typeface="맑은 고딕" panose="020B0503020000020004" pitchFamily="50" charset="-127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  <m:r>
                                <a:rPr lang="en-US" altLang="ko-KR" sz="1600">
                                  <a:effectLst/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⁡</m:t>
                              </m:r>
                              <m:d>
                                <m:dPr>
                                  <m:ctrlPr>
                                    <a:rPr lang="ko-KR" altLang="ko-KR" sz="1600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ko-KR" altLang="ko-KR" sz="1600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ko-KR" altLang="ko-KR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ko-KR" sz="1600" b="1" i="1">
                                              <a:effectLst/>
                                              <a:latin typeface="Cambria Math" panose="02040503050406030204" pitchFamily="18" charset="0"/>
                                              <a:ea typeface="맑은 고딕" panose="020B0503020000020004" pitchFamily="50" charset="-127"/>
                                              <a:cs typeface="Times New Roman" panose="02020603050405020304" pitchFamily="18" charset="0"/>
                                            </a:rPr>
                                            <m:t>𝐲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altLang="ko-KR" sz="1600" i="1">
                                          <a:effectLst/>
                                          <a:latin typeface="Cambria Math" panose="02040503050406030204" pitchFamily="18" charset="0"/>
                                          <a:ea typeface="맑은 고딕" panose="020B0503020000020004" pitchFamily="50" charset="-127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ko-KR" altLang="ko-KR" sz="1600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ko-KR" altLang="ko-KR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맑은 고딕" panose="020B0503020000020004" pitchFamily="50" charset="-127"/>
                                              <a:cs typeface="Times New Roman" panose="020206030504050203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맑은 고딕" panose="020B0503020000020004" pitchFamily="50" charset="-127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altLang="ko-KR" sz="1600">
                                          <a:effectLst/>
                                          <a:latin typeface="Cambria Math" panose="02040503050406030204" pitchFamily="18" charset="0"/>
                                          <a:ea typeface="맑은 고딕" panose="020B0503020000020004" pitchFamily="50" charset="-127"/>
                                          <a:cs typeface="Times New Roman" panose="02020603050405020304" pitchFamily="18" charset="0"/>
                                        </a:rPr>
                                        <m:t>;</m:t>
                                      </m:r>
                                      <m:r>
                                        <a:rPr lang="en-US" altLang="ko-KR" sz="1600" b="1" i="1">
                                          <a:effectLst/>
                                          <a:latin typeface="Cambria Math" panose="02040503050406030204" pitchFamily="18" charset="0"/>
                                          <a:ea typeface="맑은 고딕" panose="020B0503020000020004" pitchFamily="50" charset="-127"/>
                                          <a:cs typeface="Times New Roman" panose="02020603050405020304" pitchFamily="18" charset="0"/>
                                        </a:rPr>
                                        <m:t>𝐩</m:t>
                                      </m:r>
                                    </m:e>
                                  </m:d>
                                  <m:r>
                                    <a:rPr lang="en-US" altLang="ko-KR" sz="1600">
                                      <a:effectLst/>
                                      <a:latin typeface="Cambria Math" panose="02040503050406030204" pitchFamily="18" charset="0"/>
                                      <a:ea typeface="맑은 고딕" panose="020B0503020000020004" pitchFamily="50" charset="-127"/>
                                      <a:cs typeface="Times New Roman" panose="02020603050405020304" pitchFamily="18" charset="0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altLang="ko-KR" sz="1600" i="1">
                                  <a:effectLst/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ko-KR" altLang="ko-KR" sz="1600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ko-KR" sz="1600">
                                      <a:effectLst/>
                                      <a:latin typeface="Cambria Math" panose="02040503050406030204" pitchFamily="18" charset="0"/>
                                      <a:ea typeface="맑은 고딕" panose="020B0503020000020004" pitchFamily="50" charset="-127"/>
                                      <a:cs typeface="Times New Roman" panose="020206030504050203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ko-KR" sz="1600">
                                      <a:effectLst/>
                                      <a:latin typeface="Cambria Math" panose="02040503050406030204" pitchFamily="18" charset="0"/>
                                      <a:ea typeface="맑은 고딕" panose="020B0503020000020004" pitchFamily="50" charset="-127"/>
                                      <a:cs typeface="Times New Roman" panose="02020603050405020304" pitchFamily="18" charset="0"/>
                                    </a:rPr>
                                    <m:t>10</m:t>
                                  </m:r>
                                </m:sub>
                              </m:sSub>
                              <m:r>
                                <a:rPr lang="en-US" altLang="ko-KR" sz="1600">
                                  <a:effectLst/>
                                  <a:latin typeface="Cambria Math" panose="02040503050406030204" pitchFamily="18" charset="0"/>
                                  <a:ea typeface="맑은 고딕" panose="020B0503020000020004" pitchFamily="50" charset="-127"/>
                                  <a:cs typeface="Times New Roman" panose="02020603050405020304" pitchFamily="18" charset="0"/>
                                </a:rPr>
                                <m:t>⁡</m:t>
                              </m:r>
                              <m:d>
                                <m:dPr>
                                  <m:ctrlPr>
                                    <a:rPr lang="ko-KR" altLang="ko-KR" sz="1600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ko-KR" altLang="ko-KR" sz="1600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˜"/>
                                          <m:ctrlPr>
                                            <a:rPr lang="ko-KR" altLang="ko-KR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ko-KR" sz="1600" b="1" i="1">
                                              <a:effectLst/>
                                              <a:latin typeface="Cambria Math" panose="02040503050406030204" pitchFamily="18" charset="0"/>
                                              <a:ea typeface="맑은 고딕" panose="020B0503020000020004" pitchFamily="50" charset="-127"/>
                                              <a:cs typeface="Times New Roman" panose="02020603050405020304" pitchFamily="18" charset="0"/>
                                            </a:rPr>
                                            <m:t>𝐲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altLang="ko-KR" sz="1600" i="1">
                                          <a:effectLst/>
                                          <a:latin typeface="Cambria Math" panose="02040503050406030204" pitchFamily="18" charset="0"/>
                                          <a:ea typeface="맑은 고딕" panose="020B0503020000020004" pitchFamily="50" charset="-127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ko-KR" altLang="ko-KR" sz="1600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ko-KR" altLang="ko-KR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맑은 고딕" panose="020B0503020000020004" pitchFamily="50" charset="-127"/>
                                              <a:cs typeface="Times New Roman" panose="020206030504050203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1600" i="1">
                                              <a:effectLst/>
                                              <a:latin typeface="Cambria Math" panose="02040503050406030204" pitchFamily="18" charset="0"/>
                                              <a:ea typeface="맑은 고딕" panose="020B0503020000020004" pitchFamily="50" charset="-127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altLang="ko-KR" sz="1600">
                                      <a:effectLst/>
                                      <a:latin typeface="Cambria Math" panose="02040503050406030204" pitchFamily="18" charset="0"/>
                                      <a:ea typeface="맑은 고딕" panose="020B0503020000020004" pitchFamily="50" charset="-127"/>
                                      <a:cs typeface="Times New Roman" panose="02020603050405020304" pitchFamily="18" charset="0"/>
                                    </a:rPr>
                                    <m:t>+1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altLang="ko-KR" sz="1600">
                              <a:effectLst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sz="160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7DD4E27-2CE8-E9C8-50DD-E5E1C53996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60" y="3972907"/>
                <a:ext cx="5590655" cy="78463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B1916FD-0285-C60D-1FAC-DAE641E343C5}"/>
              </a:ext>
            </a:extLst>
          </p:cNvPr>
          <p:cNvSpPr txBox="1"/>
          <p:nvPr/>
        </p:nvSpPr>
        <p:spPr>
          <a:xfrm>
            <a:off x="99660" y="1609969"/>
            <a:ext cx="36972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/>
              <a:t>1) Sample Trajectory</a:t>
            </a:r>
            <a:endParaRPr lang="ko-KR" altLang="en-US" sz="2400" b="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3E93D9-6DF4-A07D-7893-B16EAA71230A}"/>
              </a:ext>
            </a:extLst>
          </p:cNvPr>
          <p:cNvSpPr txBox="1"/>
          <p:nvPr/>
        </p:nvSpPr>
        <p:spPr>
          <a:xfrm>
            <a:off x="99660" y="3526190"/>
            <a:ext cx="3884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/>
              <a:t>2) Parameter minimizing</a:t>
            </a:r>
            <a:endParaRPr lang="ko-KR" altLang="en-US" sz="2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A0B489-8622-9721-C5CF-594E83525826}"/>
              </a:ext>
            </a:extLst>
          </p:cNvPr>
          <p:cNvSpPr txBox="1"/>
          <p:nvPr/>
        </p:nvSpPr>
        <p:spPr>
          <a:xfrm>
            <a:off x="108165" y="5270007"/>
            <a:ext cx="62170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/>
              <a:t>3) Post Process</a:t>
            </a:r>
            <a:endParaRPr lang="ko-KR" altLang="en-US" sz="2400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A9B710A-6DFC-481B-EA7C-7801FB386254}"/>
                  </a:ext>
                </a:extLst>
              </p:cNvPr>
              <p:cNvSpPr txBox="1"/>
              <p:nvPr/>
            </p:nvSpPr>
            <p:spPr>
              <a:xfrm>
                <a:off x="-835784" y="5933177"/>
                <a:ext cx="858593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0" smtClean="0">
                                  <a:latin typeface="Cambria Math" panose="02040503050406030204" pitchFamily="18" charset="0"/>
                                </a:rPr>
                                <m:t>𝐩</m:t>
                              </m:r>
                            </m:e>
                            <m:sub>
                              <m:r>
                                <a:rPr lang="en-US" altLang="ko-KR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𝐷𝑎𝑡𝑎</m:t>
                          </m:r>
                        </m:e>
                      </m:d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∝2−2/(1+</m:t>
                      </m:r>
                      <m:r>
                        <m:rPr>
                          <m:sty m:val="p"/>
                        </m:rPr>
                        <a:rPr lang="en-US" altLang="ko-KR" sz="1600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>
                                  <a:latin typeface="Cambria Math" panose="02040503050406030204" pitchFamily="18" charset="0"/>
                                </a:rPr>
                                <m:t>𝐩</m:t>
                              </m:r>
                            </m:e>
                            <m:sub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)/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altLang="ko-KR" sz="1600" b="0" i="1" smtClean="0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ko-KR" altLang="en-US" sz="160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A9B710A-6DFC-481B-EA7C-7801FB386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35784" y="5933177"/>
                <a:ext cx="8585930" cy="338554"/>
              </a:xfrm>
              <a:prstGeom prst="rect">
                <a:avLst/>
              </a:prstGeom>
              <a:blipFill>
                <a:blip r:embed="rId7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6183868-2587-D4E7-5335-2BD080BB1B21}"/>
                  </a:ext>
                </a:extLst>
              </p:cNvPr>
              <p:cNvSpPr txBox="1"/>
              <p:nvPr/>
            </p:nvSpPr>
            <p:spPr>
              <a:xfrm>
                <a:off x="757555" y="4660508"/>
                <a:ext cx="6217022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˜"/>
                        <m:ctrlPr>
                          <a:rPr lang="ko-KR" altLang="ko-KR" sz="1600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ko-KR" sz="1600" b="1" i="1">
                            <a:effectLst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Times New Roman" panose="02020603050405020304" pitchFamily="18" charset="0"/>
                          </a:rPr>
                          <m:t>𝐲</m:t>
                        </m:r>
                      </m:e>
                    </m:acc>
                  </m:oMath>
                </a14:m>
                <a:r>
                  <a:rPr lang="en-US" altLang="ko-KR" sz="1600" dirty="0"/>
                  <a:t>: Sampled Trajectory,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ko-KR" altLang="ko-K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altLang="ko-KR" sz="16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𝐲</m:t>
                        </m:r>
                      </m:e>
                    </m:acc>
                    <m:r>
                      <a:rPr lang="en-US" altLang="ko-KR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ko-KR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altLang="ko-KR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en-US" altLang="ko-KR" sz="16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𝐩</m:t>
                    </m:r>
                    <m:r>
                      <a:rPr lang="en-US" altLang="ko-KR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ko-KR" sz="1600" dirty="0"/>
                  <a:t>: solution for</a:t>
                </a:r>
                <a14:m>
                  <m:oMath xmlns:m="http://schemas.openxmlformats.org/officeDocument/2006/math">
                    <m:r>
                      <a:rPr lang="en-US" altLang="ko-KR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ko-KR" sz="1600" b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𝐩</m:t>
                    </m:r>
                  </m:oMath>
                </a14:m>
                <a:endParaRPr lang="ko-KR" altLang="en-US" sz="16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6183868-2587-D4E7-5335-2BD080BB1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555" y="4660508"/>
                <a:ext cx="6217022" cy="338554"/>
              </a:xfrm>
              <a:prstGeom prst="rect">
                <a:avLst/>
              </a:prstGeom>
              <a:blipFill>
                <a:blip r:embed="rId8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678392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</a:spPr>
      <a:bodyPr rtlCol="0" anchor="ctr"/>
      <a:lstStyle>
        <a:defPPr algn="ctr">
          <a:defRPr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</a:spPr>
      <a:bodyPr rtlCol="0" anchor="ctr"/>
      <a:lstStyle>
        <a:defPPr algn="ctr">
          <a:defRPr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3607</Words>
  <Application>Microsoft Office PowerPoint</Application>
  <PresentationFormat>와이드스크린</PresentationFormat>
  <Paragraphs>348</Paragraphs>
  <Slides>26</Slides>
  <Notes>26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35" baseType="lpstr">
      <vt:lpstr>넥슨Lv2고딕</vt:lpstr>
      <vt:lpstr>맑은 고딕</vt:lpstr>
      <vt:lpstr>Arial</vt:lpstr>
      <vt:lpstr>Calibri</vt:lpstr>
      <vt:lpstr>Cambria Math</vt:lpstr>
      <vt:lpstr>Times New Roman</vt:lpstr>
      <vt:lpstr>Wingdings</vt:lpstr>
      <vt:lpstr>1_Office 테마</vt:lpstr>
      <vt:lpstr>2_Office 테마</vt:lpstr>
      <vt:lpstr>Estimation of System Parameters Including Repeated Cross-Sectional Data through Emulator-Informed Deep Generative Model</vt:lpstr>
      <vt:lpstr>Paper(s) that will be addressed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Remark</vt:lpstr>
      <vt:lpstr> Parameter Estimations for Repeated Cross-Sectional Data via Emulator-Informed Deep Generative Model (EIDGM) </vt:lpstr>
      <vt:lpstr>Scheme of EIDGM</vt:lpstr>
      <vt:lpstr>Formal Formulation (HyperPINN)</vt:lpstr>
      <vt:lpstr>Formal Formulation</vt:lpstr>
      <vt:lpstr>Theoretical Guarantee</vt:lpstr>
      <vt:lpstr>Results (Exponential Model)</vt:lpstr>
      <vt:lpstr>Results (High # of equation, parameters)</vt:lpstr>
      <vt:lpstr>Real World Data</vt:lpstr>
      <vt:lpstr>Results (Wasserstein Distance)</vt:lpstr>
      <vt:lpstr>Remark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조성웅(수학과)</dc:creator>
  <cp:lastModifiedBy>Nam, Kisun</cp:lastModifiedBy>
  <cp:revision>4</cp:revision>
  <dcterms:created xsi:type="dcterms:W3CDTF">2024-02-05T11:46:47Z</dcterms:created>
  <dcterms:modified xsi:type="dcterms:W3CDTF">2025-06-02T07:17:33Z</dcterms:modified>
</cp:coreProperties>
</file>