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352" r:id="rId3"/>
    <p:sldId id="354" r:id="rId4"/>
    <p:sldId id="356" r:id="rId5"/>
    <p:sldId id="353" r:id="rId6"/>
    <p:sldId id="271" r:id="rId7"/>
    <p:sldId id="374" r:id="rId8"/>
    <p:sldId id="281" r:id="rId9"/>
    <p:sldId id="278" r:id="rId10"/>
    <p:sldId id="312" r:id="rId11"/>
    <p:sldId id="315" r:id="rId12"/>
    <p:sldId id="316" r:id="rId13"/>
    <p:sldId id="313" r:id="rId14"/>
    <p:sldId id="314" r:id="rId15"/>
    <p:sldId id="317" r:id="rId16"/>
    <p:sldId id="318" r:id="rId17"/>
    <p:sldId id="321" r:id="rId18"/>
    <p:sldId id="320" r:id="rId19"/>
    <p:sldId id="319" r:id="rId20"/>
    <p:sldId id="355" r:id="rId21"/>
    <p:sldId id="359" r:id="rId22"/>
    <p:sldId id="358" r:id="rId23"/>
    <p:sldId id="360" r:id="rId24"/>
    <p:sldId id="357" r:id="rId25"/>
    <p:sldId id="361" r:id="rId26"/>
    <p:sldId id="362" r:id="rId27"/>
    <p:sldId id="364" r:id="rId28"/>
    <p:sldId id="369" r:id="rId29"/>
    <p:sldId id="370" r:id="rId30"/>
    <p:sldId id="373" r:id="rId31"/>
    <p:sldId id="299" r:id="rId32"/>
  </p:sldIdLst>
  <p:sldSz cx="12192000" cy="6858000"/>
  <p:notesSz cx="6858000" cy="9144000"/>
  <p:embeddedFontLst>
    <p:embeddedFont>
      <p:font typeface="Pretendard" panose="020B0600000101010101" charset="-127"/>
      <p:regular r:id="rId35"/>
      <p:bold r:id="rId36"/>
    </p:embeddedFont>
    <p:embeddedFont>
      <p:font typeface="Pretendard SemiBold" panose="020B0600000101010101" charset="-127"/>
      <p:bold r:id="rId37"/>
    </p:embeddedFont>
    <p:embeddedFont>
      <p:font typeface="Cambria Math" panose="02040503050406030204" pitchFamily="18" charset="0"/>
      <p:regular r:id="rId38"/>
    </p:embeddedFont>
    <p:embeddedFont>
      <p:font typeface="맑은 고딕" panose="020B0503020000020004" pitchFamily="50" charset="-127"/>
      <p:regular r:id="rId39"/>
      <p:bold r:id="rId4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326F"/>
    <a:srgbClr val="FFFFFF"/>
    <a:srgbClr val="1569E5"/>
    <a:srgbClr val="C00000"/>
    <a:srgbClr val="AECCF8"/>
    <a:srgbClr val="9E1915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D57C0D-DEFD-4365-BD97-07D953C7CCA0}" v="3" dt="2025-06-03T04:46:51.8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6" autoAdjust="0"/>
    <p:restoredTop sz="94482" autoAdjust="0"/>
  </p:normalViewPr>
  <p:slideViewPr>
    <p:cSldViewPr snapToGrid="0">
      <p:cViewPr varScale="1">
        <p:scale>
          <a:sx n="102" d="100"/>
          <a:sy n="102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3A596215-1883-8781-11B3-C93F808823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86AD009-08AE-B779-90E1-EEBE3DBC9D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E2CC1-7719-43B5-921A-3A57C45B4234}" type="datetimeFigureOut">
              <a:rPr lang="ko-KR" altLang="en-US" smtClean="0"/>
              <a:t>2025-06-04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E03CA96-ECC9-A005-AE11-368C060586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60D9911-299B-7B1F-D7CB-6E5D4C5EC8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4A34A-E0BE-4E17-BF5A-F2171FC81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431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59289-8C33-4494-975F-528CC6442089}" type="datetimeFigureOut">
              <a:rPr lang="ko-KR" altLang="en-US" smtClean="0"/>
              <a:t>2025-06-04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29012-DAE0-4772-AF08-C71B46C710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92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13B66-13DB-924E-61C8-6CA1AE4A1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D22A848-7710-BDB8-671D-800FDEE0A9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0D549E5-3F68-7F09-282C-F703FE6412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37A1AA3-9C9F-5D5F-7720-34D13C6B8F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A29012-DAE0-4772-AF08-C71B46C710A1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1694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98027F-8710-3DBF-C175-2EC6D861FE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10388"/>
            <a:ext cx="9144000" cy="598177"/>
          </a:xfrm>
        </p:spPr>
        <p:txBody>
          <a:bodyPr anchor="ctr">
            <a:spAutoFit/>
          </a:bodyPr>
          <a:lstStyle>
            <a:lvl1pPr algn="ctr">
              <a:lnSpc>
                <a:spcPct val="110000"/>
              </a:lnSpc>
              <a:defRPr sz="32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A755D65-6D15-87EB-1D95-0AD9191E3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89353"/>
            <a:ext cx="9144000" cy="471732"/>
          </a:xfrm>
        </p:spPr>
        <p:txBody>
          <a:bodyPr anchor="ctr">
            <a:spAutoFit/>
          </a:bodyPr>
          <a:lstStyle>
            <a:lvl1pPr marL="0" indent="0" algn="ctr">
              <a:lnSpc>
                <a:spcPct val="110000"/>
              </a:lnSpc>
              <a:buNone/>
              <a:defRPr sz="2400">
                <a:latin typeface="Pretendard SemiBold" panose="02000703000000020004" pitchFamily="2" charset="-127"/>
                <a:ea typeface="Pretendard SemiBold" panose="02000703000000020004" pitchFamily="2" charset="-127"/>
                <a:cs typeface="Pretendard SemiBold" panose="02000703000000020004" pitchFamily="2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577318-5DF5-B5A6-0CD3-FE63B0A46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428C-73D1-420A-BC0C-6AE58D973DF8}" type="datetimeFigureOut">
              <a:rPr lang="ko-KR" altLang="en-US" smtClean="0"/>
              <a:t>2025-06-04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8193786-6EC6-DF94-D6AA-E20994B2D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74C9F2-4D23-04EE-3AD0-E73B343D8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06C6-DDC7-4AF0-9B60-6636EB9561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0413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F195F66-F8E0-7A73-50E5-E2275E8D4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428C-73D1-420A-BC0C-6AE58D973DF8}" type="datetimeFigureOut">
              <a:rPr lang="ko-KR" altLang="en-US" smtClean="0"/>
              <a:pPr/>
              <a:t>2025-06-04</a:t>
            </a:fld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2E4B863-C601-0187-F8D4-2A7BE74CE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3FD37B6-630E-A47F-50C1-3837E07D4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06C6-DDC7-4AF0-9B60-6636EB9561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A34BC10D-CB14-D857-CE95-99E3B7FBAC5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25739832"/>
              </p:ext>
            </p:extLst>
          </p:nvPr>
        </p:nvGraphicFramePr>
        <p:xfrm>
          <a:off x="717550" y="2586565"/>
          <a:ext cx="4864100" cy="24821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64100">
                  <a:extLst>
                    <a:ext uri="{9D8B030D-6E8A-4147-A177-3AD203B41FA5}">
                      <a16:colId xmlns:a16="http://schemas.microsoft.com/office/drawing/2014/main" val="1380487275"/>
                    </a:ext>
                  </a:extLst>
                </a:gridCol>
              </a:tblGrid>
              <a:tr h="62053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>
                          <a:solidFill>
                            <a:srgbClr val="0A326F"/>
                          </a:solidFill>
                          <a:latin typeface="+mj-lt"/>
                        </a:rPr>
                        <a:t>1. Energetics of metal organic resist</a:t>
                      </a:r>
                      <a:endParaRPr lang="ko-KR" altLang="en-US" sz="2000" dirty="0">
                        <a:solidFill>
                          <a:srgbClr val="0A326F"/>
                        </a:solidFill>
                        <a:latin typeface="+mj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A32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A32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86700985"/>
                  </a:ext>
                </a:extLst>
              </a:tr>
              <a:tr h="62053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>
                          <a:solidFill>
                            <a:srgbClr val="0A326F"/>
                          </a:solidFill>
                          <a:latin typeface="+mj-lt"/>
                        </a:rPr>
                        <a:t>2. Dynamics of chemical amplification</a:t>
                      </a:r>
                      <a:endParaRPr lang="ko-KR" altLang="en-US" sz="2000" dirty="0">
                        <a:solidFill>
                          <a:srgbClr val="0A326F"/>
                        </a:solidFill>
                        <a:latin typeface="+mj-lt"/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A32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A32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2439951"/>
                  </a:ext>
                </a:extLst>
              </a:tr>
              <a:tr h="62053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>
                          <a:solidFill>
                            <a:srgbClr val="0A326F"/>
                          </a:solidFill>
                          <a:latin typeface="+mj-lt"/>
                        </a:rPr>
                        <a:t>3. Dynamics of metal organic resist</a:t>
                      </a:r>
                      <a:endParaRPr lang="ko-KR" altLang="en-US" sz="2000" dirty="0">
                        <a:solidFill>
                          <a:srgbClr val="0A326F"/>
                        </a:solidFill>
                        <a:latin typeface="+mj-lt"/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A32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A32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423368"/>
                  </a:ext>
                </a:extLst>
              </a:tr>
              <a:tr h="62053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>
                          <a:solidFill>
                            <a:srgbClr val="0A326F"/>
                          </a:solidFill>
                          <a:latin typeface="+mj-lt"/>
                        </a:rPr>
                        <a:t>4. Active learning molecular properties</a:t>
                      </a:r>
                      <a:endParaRPr lang="ko-KR" altLang="en-US" sz="2000" dirty="0">
                        <a:solidFill>
                          <a:srgbClr val="0A326F"/>
                        </a:solidFill>
                        <a:latin typeface="+mj-lt"/>
                      </a:endParaRPr>
                    </a:p>
                  </a:txBody>
                  <a:tcPr anchor="ctr">
                    <a:lnT w="28575" cap="flat" cmpd="sng" algn="ctr">
                      <a:solidFill>
                        <a:srgbClr val="0A32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A32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08509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A0A1B5-2AAC-768A-9B5F-EAA09C75EC8E}"/>
              </a:ext>
            </a:extLst>
          </p:cNvPr>
          <p:cNvSpPr txBox="1"/>
          <p:nvPr userDrawn="1"/>
        </p:nvSpPr>
        <p:spPr>
          <a:xfrm>
            <a:off x="828675" y="1838177"/>
            <a:ext cx="3159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>
                <a:solidFill>
                  <a:srgbClr val="0A326F"/>
                </a:solidFill>
                <a:latin typeface="+mj-lt"/>
              </a:rPr>
              <a:t>Table of Contents</a:t>
            </a:r>
            <a:endParaRPr lang="ko-KR" altLang="en-US" sz="2800" dirty="0">
              <a:solidFill>
                <a:srgbClr val="0A326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32382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1162F41-CD06-74B2-57BB-3546BE816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761346"/>
          </a:xfrm>
        </p:spPr>
        <p:txBody>
          <a:bodyPr lIns="360000" tIns="0" rIns="0" bIns="0">
            <a:norm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91BED9B-4765-5A59-1F2B-02B4E7944C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520" y="1203961"/>
            <a:ext cx="10515600" cy="2082430"/>
          </a:xfrm>
        </p:spPr>
        <p:txBody>
          <a:bodyPr>
            <a:spAutoFit/>
          </a:bodyPr>
          <a:lstStyle>
            <a:lvl1pPr>
              <a:lnSpc>
                <a:spcPct val="110000"/>
              </a:lnSpc>
              <a:defRPr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1pPr>
            <a:lvl2pPr>
              <a:lnSpc>
                <a:spcPct val="110000"/>
              </a:lnSpc>
              <a:defRPr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2pPr>
            <a:lvl3pPr>
              <a:lnSpc>
                <a:spcPct val="110000"/>
              </a:lnSpc>
              <a:defRPr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3pPr>
            <a:lvl4pPr>
              <a:lnSpc>
                <a:spcPct val="110000"/>
              </a:lnSpc>
              <a:defRPr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4pPr>
            <a:lvl5pPr>
              <a:lnSpc>
                <a:spcPct val="110000"/>
              </a:lnSpc>
              <a:defRPr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8D9F44F-0264-9ADE-1F63-D1A46386F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428C-73D1-420A-BC0C-6AE58D973DF8}" type="datetimeFigureOut">
              <a:rPr lang="ko-KR" altLang="en-US" smtClean="0"/>
              <a:t>2025-06-04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5456E6D-1826-163D-FF69-E4077BD45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101705-AA60-118A-3EC8-F9D3D8D8B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06C6-DDC7-4AF0-9B60-6636EB9561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4012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679CE32-8CDE-1B78-8660-4977348F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3428C-73D1-420A-BC0C-6AE58D973DF8}" type="datetimeFigureOut">
              <a:rPr lang="ko-KR" altLang="en-US" smtClean="0"/>
              <a:t>2025-06-04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36BC8C0-CAB1-1135-D463-3396A7791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DE67127-E702-EAA8-C50F-BE1C0F16A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B06C6-DDC7-4AF0-9B60-6636EB9561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952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B3764E5-B276-4A4E-51C0-7BBA976D2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700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7D7CF5-42FD-1B94-3F16-5A2516D6C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180079"/>
            <a:ext cx="10515600" cy="29968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8278576-90AC-D08E-297F-2C26866BA3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1pPr>
          </a:lstStyle>
          <a:p>
            <a:fld id="{D903428C-73D1-420A-BC0C-6AE58D973DF8}" type="datetimeFigureOut">
              <a:rPr lang="ko-KR" altLang="en-US" smtClean="0"/>
              <a:pPr/>
              <a:t>2025-06-04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F490F6C-6834-D302-4D4A-5458A2F309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AB2C513-5EB6-6D4E-E4DF-26632274FA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1pPr>
          </a:lstStyle>
          <a:p>
            <a:fld id="{A10B06C6-DDC7-4AF0-9B60-6636EB95614A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36737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5" r:id="rId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rgbClr val="0A326F"/>
          </a:solidFill>
          <a:latin typeface="Pretendard SemiBold" panose="02000703000000020004" pitchFamily="2" charset="-127"/>
          <a:ea typeface="Pretendard SemiBold" panose="02000703000000020004" pitchFamily="2" charset="-127"/>
          <a:cs typeface="Pretendard SemiBold" panose="02000703000000020004" pitchFamily="2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rgbClr val="0A326F"/>
          </a:solidFill>
          <a:latin typeface="Pretendard" panose="02000503000000020004" pitchFamily="2" charset="-127"/>
          <a:ea typeface="Pretendard" panose="02000503000000020004" pitchFamily="2" charset="-127"/>
          <a:cs typeface="Pretendard" panose="02000503000000020004" pitchFamily="2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A326F"/>
          </a:solidFill>
          <a:latin typeface="Pretendard" panose="02000503000000020004" pitchFamily="2" charset="-127"/>
          <a:ea typeface="Pretendard" panose="02000503000000020004" pitchFamily="2" charset="-127"/>
          <a:cs typeface="Pretendard" panose="02000503000000020004" pitchFamily="2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A326F"/>
          </a:solidFill>
          <a:latin typeface="Pretendard" panose="02000503000000020004" pitchFamily="2" charset="-127"/>
          <a:ea typeface="Pretendard" panose="02000503000000020004" pitchFamily="2" charset="-127"/>
          <a:cs typeface="Pretendard" panose="02000503000000020004" pitchFamily="2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A326F"/>
          </a:solidFill>
          <a:latin typeface="Pretendard" panose="02000503000000020004" pitchFamily="2" charset="-127"/>
          <a:ea typeface="Pretendard" panose="02000503000000020004" pitchFamily="2" charset="-127"/>
          <a:cs typeface="Pretendard" panose="02000503000000020004" pitchFamily="2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A326F"/>
          </a:solidFill>
          <a:latin typeface="Pretendard" panose="02000503000000020004" pitchFamily="2" charset="-127"/>
          <a:ea typeface="Pretendard" panose="02000503000000020004" pitchFamily="2" charset="-127"/>
          <a:cs typeface="Pretendard" panose="02000503000000020004" pitchFamily="2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1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0.png"/><Relationship Id="rId3" Type="http://schemas.openxmlformats.org/officeDocument/2006/relationships/image" Target="../media/image30.png"/><Relationship Id="rId12" Type="http://schemas.openxmlformats.org/officeDocument/2006/relationships/image" Target="../media/image1100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1000.png"/><Relationship Id="rId5" Type="http://schemas.openxmlformats.org/officeDocument/2006/relationships/image" Target="../media/image32.png"/><Relationship Id="rId15" Type="http://schemas.openxmlformats.org/officeDocument/2006/relationships/image" Target="../media/image140.png"/><Relationship Id="rId4" Type="http://schemas.openxmlformats.org/officeDocument/2006/relationships/image" Target="../media/image31.png"/><Relationship Id="rId14" Type="http://schemas.openxmlformats.org/officeDocument/2006/relationships/image" Target="../media/image1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9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0.png"/><Relationship Id="rId5" Type="http://schemas.openxmlformats.org/officeDocument/2006/relationships/image" Target="../media/image910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mailto:myha@khu.ac.kr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84BD5B-8E40-C2E2-6207-38C173FE09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8911" y="2158203"/>
            <a:ext cx="10534177" cy="1270797"/>
          </a:xfrm>
        </p:spPr>
        <p:txBody>
          <a:bodyPr/>
          <a:lstStyle/>
          <a:p>
            <a:r>
              <a:rPr lang="en-US" altLang="ko-KR" sz="3600" dirty="0"/>
              <a:t>Assessing molecular representations for</a:t>
            </a:r>
            <a:br>
              <a:rPr lang="en-US" altLang="ko-KR" sz="3600" dirty="0"/>
            </a:br>
            <a:r>
              <a:rPr lang="en-US" altLang="ko-KR" sz="3600" dirty="0"/>
              <a:t>Bayesian active learning with small initial data</a:t>
            </a:r>
            <a:endParaRPr lang="ko-KR" altLang="en-US" sz="3600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E34DD8E-5A67-F96B-EFE9-36240E3B24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64733"/>
            <a:ext cx="9144000" cy="251618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ko-KR" dirty="0"/>
              <a:t>Min Young Ha</a:t>
            </a:r>
          </a:p>
          <a:p>
            <a:pPr>
              <a:lnSpc>
                <a:spcPct val="100000"/>
              </a:lnSpc>
            </a:pPr>
            <a:r>
              <a:rPr lang="en-US" altLang="ko-KR" dirty="0"/>
              <a:t>Department of Chemical Engineering</a:t>
            </a:r>
            <a:br>
              <a:rPr lang="en-US" altLang="ko-KR" dirty="0"/>
            </a:br>
            <a:r>
              <a:rPr lang="en-US" altLang="ko-KR" dirty="0"/>
              <a:t>Kyung </a:t>
            </a:r>
            <a:r>
              <a:rPr lang="en-US" altLang="ko-KR" dirty="0" err="1"/>
              <a:t>Hee</a:t>
            </a:r>
            <a:r>
              <a:rPr lang="en-US" altLang="ko-KR" dirty="0"/>
              <a:t> University</a:t>
            </a:r>
          </a:p>
          <a:p>
            <a:pPr>
              <a:lnSpc>
                <a:spcPct val="100000"/>
              </a:lnSpc>
            </a:pPr>
            <a:endParaRPr lang="en-US" altLang="ko-KR" dirty="0"/>
          </a:p>
          <a:p>
            <a:pPr>
              <a:lnSpc>
                <a:spcPct val="100000"/>
              </a:lnSpc>
            </a:pPr>
            <a:r>
              <a:rPr lang="en-US" altLang="ko-KR" dirty="0"/>
              <a:t>2025. 05. 28.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163561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7106CD-C751-AAEC-3E79-1D3602619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Active learning iterations for optimal catalytic performances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6C18997-8794-5738-3338-C77816FF4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401" y="933117"/>
            <a:ext cx="9155197" cy="56733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6EAB2B-4931-15FC-2152-544AC9687101}"/>
              </a:ext>
            </a:extLst>
          </p:cNvPr>
          <p:cNvSpPr txBox="1"/>
          <p:nvPr/>
        </p:nvSpPr>
        <p:spPr>
          <a:xfrm>
            <a:off x="9181628" y="933117"/>
            <a:ext cx="252450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Adv. Mater. 34, 2108900 (2022)</a:t>
            </a:r>
            <a:endParaRPr lang="ko-KR" altLang="en-US" sz="1200" b="1" i="1" u="sng" dirty="0">
              <a:solidFill>
                <a:schemeClr val="accent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2251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A458C-0E8B-640F-ACFD-80D267321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4879BC-EB4C-3FD3-4D1B-2B1CCD445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Active learning iterations for optimal catalytic performances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D3B1988-856E-1B78-7842-08A3CCEA93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6777"/>
          <a:stretch/>
        </p:blipFill>
        <p:spPr>
          <a:xfrm>
            <a:off x="1424560" y="1408758"/>
            <a:ext cx="9342879" cy="40404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67F89F-B187-9EE1-1491-92C34FC2C704}"/>
              </a:ext>
            </a:extLst>
          </p:cNvPr>
          <p:cNvSpPr txBox="1"/>
          <p:nvPr/>
        </p:nvSpPr>
        <p:spPr>
          <a:xfrm>
            <a:off x="8242931" y="1131759"/>
            <a:ext cx="25245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Adv. Mater. 34, 2108900 (2022)</a:t>
            </a:r>
            <a:endParaRPr lang="ko-KR" altLang="en-US" sz="1200" b="1" i="1" u="sng" dirty="0">
              <a:solidFill>
                <a:schemeClr val="accent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04486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92A6D-424F-D733-2EFE-A767BA4A6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EEFB5F-DBFC-39E4-2ECE-0978CD8DD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Active learning iterations for optimal catalytic performances</a:t>
            </a:r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BCB3FE-BC37-3A6D-F1DF-4D8CF84555C6}"/>
              </a:ext>
            </a:extLst>
          </p:cNvPr>
          <p:cNvSpPr txBox="1"/>
          <p:nvPr/>
        </p:nvSpPr>
        <p:spPr>
          <a:xfrm>
            <a:off x="8242931" y="1131759"/>
            <a:ext cx="25245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Adv. Mater. 34, 2108900 (2022)</a:t>
            </a:r>
            <a:endParaRPr lang="ko-KR" altLang="en-US" sz="1200" b="1" i="1" u="sng" dirty="0">
              <a:solidFill>
                <a:schemeClr val="accent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ADE5702-87B0-C18B-12A0-9B1716B13C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4691"/>
          <a:stretch/>
        </p:blipFill>
        <p:spPr>
          <a:xfrm>
            <a:off x="812092" y="1488144"/>
            <a:ext cx="10567816" cy="389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87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4B3D33-BB22-8A0A-18BE-6C9533984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Active learning iterations for optimal catalytic performances</a:t>
            </a:r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215D38-D970-2D5A-6D10-4B9F35E7D889}"/>
              </a:ext>
            </a:extLst>
          </p:cNvPr>
          <p:cNvSpPr txBox="1"/>
          <p:nvPr/>
        </p:nvSpPr>
        <p:spPr>
          <a:xfrm>
            <a:off x="5791200" y="1658393"/>
            <a:ext cx="5638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Best result:</a:t>
            </a:r>
            <a:b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</a:b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Pt</a:t>
            </a:r>
            <a:r>
              <a:rPr lang="en-US" altLang="ko-KR" sz="2000" baseline="-25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0.65</a:t>
            </a: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Ru</a:t>
            </a:r>
            <a:r>
              <a:rPr lang="en-US" altLang="ko-KR" sz="2000" baseline="-25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0.30</a:t>
            </a: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Ni</a:t>
            </a:r>
            <a:r>
              <a:rPr lang="en-US" altLang="ko-KR" sz="2000" baseline="-25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0.05</a:t>
            </a: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: 54.2mV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2000" dirty="0">
              <a:solidFill>
                <a:srgbClr val="0A326F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Pure Pt: 68.2 mV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2000" dirty="0">
              <a:solidFill>
                <a:srgbClr val="0A326F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Reducing noble metal: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Pt</a:t>
            </a:r>
            <a:r>
              <a:rPr lang="en-US" altLang="ko-KR" sz="2000" baseline="-25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0.35</a:t>
            </a: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Ru</a:t>
            </a:r>
            <a:r>
              <a:rPr lang="en-US" altLang="ko-KR" sz="2000" baseline="-25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0.25</a:t>
            </a: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Ni</a:t>
            </a:r>
            <a:r>
              <a:rPr lang="en-US" altLang="ko-KR" sz="2000" baseline="-25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0.40</a:t>
            </a: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: 62.2 mV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Pt</a:t>
            </a:r>
            <a:r>
              <a:rPr lang="en-US" altLang="ko-KR" sz="2000" baseline="-25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0.30</a:t>
            </a: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Pd</a:t>
            </a:r>
            <a:r>
              <a:rPr lang="en-US" altLang="ko-KR" sz="2000" baseline="-25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0.05</a:t>
            </a: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Ni</a:t>
            </a:r>
            <a:r>
              <a:rPr lang="en-US" altLang="ko-KR" sz="2000" baseline="-25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0.65</a:t>
            </a:r>
            <a:r>
              <a:rPr lang="en-US" altLang="ko-KR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: 67.2 mV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7E89E1-FA5F-1517-E382-E64B879C0B5D}"/>
              </a:ext>
            </a:extLst>
          </p:cNvPr>
          <p:cNvSpPr txBox="1"/>
          <p:nvPr/>
        </p:nvSpPr>
        <p:spPr>
          <a:xfrm>
            <a:off x="2776200" y="1378383"/>
            <a:ext cx="25245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Adv. Mater. 34, 2108900 (2022)</a:t>
            </a:r>
            <a:endParaRPr lang="ko-KR" altLang="en-US" sz="1200" b="1" i="1" u="sng" dirty="0">
              <a:solidFill>
                <a:schemeClr val="accent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883643B-7FB7-1F02-A9F6-7E29A6A3B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020" y="1658393"/>
            <a:ext cx="49625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1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9BD61-4966-6F36-FBB8-3BD3F301B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6E3125-54E0-0E14-03CB-65DB353D2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Multi-task optimization: Pareto front search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DDAD66E8-D345-B08C-A74E-385A19F5FEB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75480" y="1203961"/>
                <a:ext cx="5412956" cy="5386796"/>
              </a:xfrm>
            </p:spPr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Optimizing for both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𝑓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𝑓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:</a:t>
                </a:r>
                <a:b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</a:b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define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srgbClr val="0A326F"/>
                        </a:solidFill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𝑓</m:t>
                    </m:r>
                    <m:r>
                      <a:rPr lang="en-US" altLang="ko-KR" sz="2000" b="0" i="1" smtClean="0">
                        <a:solidFill>
                          <a:srgbClr val="0A326F"/>
                        </a:solidFill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=</m:t>
                    </m:r>
                    <m:r>
                      <a:rPr lang="en-US" altLang="ko-KR" sz="2000" b="0" i="1" smtClean="0">
                        <a:solidFill>
                          <a:srgbClr val="0A326F"/>
                        </a:solidFill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𝑤</m:t>
                    </m:r>
                    <m:sSub>
                      <m:sSubPr>
                        <m:ctrlP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𝑓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1</m:t>
                        </m:r>
                      </m:sub>
                    </m:sSub>
                    <m:r>
                      <a:rPr lang="en-US" altLang="ko-KR" sz="2000" b="0" i="1" smtClean="0">
                        <a:solidFill>
                          <a:srgbClr val="0A326F"/>
                        </a:solidFill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+</m:t>
                    </m:r>
                    <m:d>
                      <m:dPr>
                        <m:ctrlP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dPr>
                      <m:e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1−</m:t>
                        </m:r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𝑤</m:t>
                        </m:r>
                      </m:e>
                    </m:d>
                    <m:sSub>
                      <m:sSubPr>
                        <m:ctrlP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𝑓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2</m:t>
                        </m:r>
                      </m:sub>
                    </m:sSub>
                    <m:r>
                      <a:rPr lang="en-US" altLang="ko-KR" sz="2000" b="0" i="1" smtClean="0">
                        <a:solidFill>
                          <a:srgbClr val="0A326F"/>
                        </a:solidFill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 ?</m:t>
                    </m:r>
                  </m:oMath>
                </a14:m>
                <a:endPara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Pareto optimization: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For multi-objective setup,</a:t>
                </a:r>
                <a:b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</a:b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finding the set of points that are not “dominated” by any other point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C is “dominated” by A and B,</a:t>
                </a:r>
                <a:b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</a:b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so is not in the Pareto front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endPara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Not to find a single “global minimum”,</a:t>
                </a:r>
                <a:b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</a:b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but finding a small number of points that constitute the Pareto front</a:t>
                </a:r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DDAD66E8-D345-B08C-A74E-385A19F5FE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75480" y="1203961"/>
                <a:ext cx="5412956" cy="5386796"/>
              </a:xfrm>
              <a:blipFill>
                <a:blip r:embed="rId2"/>
                <a:stretch>
                  <a:fillRect l="-1014" t="-56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E57F7126-1A28-F0F6-7014-D5F96F3039C8}"/>
              </a:ext>
            </a:extLst>
          </p:cNvPr>
          <p:cNvSpPr txBox="1"/>
          <p:nvPr/>
        </p:nvSpPr>
        <p:spPr>
          <a:xfrm>
            <a:off x="3692814" y="1303809"/>
            <a:ext cx="232370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altLang="ko-KR" sz="12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Source: </a:t>
            </a:r>
            <a:r>
              <a:rPr lang="fr-FR" altLang="ko-KR" sz="1200" dirty="0" err="1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Wikipedia</a:t>
            </a:r>
            <a:r>
              <a:rPr lang="fr-FR" altLang="ko-KR" sz="12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(Pareto front)</a:t>
            </a:r>
            <a:endParaRPr lang="ko-KR" altLang="en-US" sz="1200" dirty="0">
              <a:solidFill>
                <a:srgbClr val="0A326F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717E716-829C-91BD-8730-F8CA7DF0D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10" y="1580808"/>
            <a:ext cx="5604511" cy="416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871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E83D3-3276-6C41-5195-94BF0ADCF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239C16-E176-3CDC-9AA0-EBA4ABC33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Multi-task exploration by reducing uncertainty hypervolume</a:t>
            </a:r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D8014F7-1A1A-426A-1EF9-39C13F71D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11" y="1674142"/>
            <a:ext cx="8821271" cy="35097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6653E2-72D2-EAA2-CDCC-9DF066A4C7DF}"/>
              </a:ext>
            </a:extLst>
          </p:cNvPr>
          <p:cNvSpPr txBox="1"/>
          <p:nvPr/>
        </p:nvSpPr>
        <p:spPr>
          <a:xfrm>
            <a:off x="6944998" y="1234867"/>
            <a:ext cx="232370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altLang="ko-KR" sz="1200" i="1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Nat. Commun. 12, 2312 (2021)</a:t>
            </a:r>
            <a:endParaRPr lang="ko-KR" altLang="en-US" sz="1200" i="1" dirty="0">
              <a:solidFill>
                <a:srgbClr val="0A326F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FF64FD1-3028-7626-1F0D-848FF54CC6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733" t="6508" r="50057"/>
          <a:stretch/>
        </p:blipFill>
        <p:spPr>
          <a:xfrm>
            <a:off x="9268704" y="1286522"/>
            <a:ext cx="2521631" cy="405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350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912104-E656-63B1-287D-F6A7FC597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Multi-task exploration by reducing uncertainty hypervolume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830D501-712F-F677-83A3-8D430D893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019055"/>
            <a:ext cx="11563350" cy="51911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117123-6C58-81E1-60C3-D0F1490BA524}"/>
              </a:ext>
            </a:extLst>
          </p:cNvPr>
          <p:cNvSpPr txBox="1"/>
          <p:nvPr/>
        </p:nvSpPr>
        <p:spPr>
          <a:xfrm>
            <a:off x="9159070" y="6347291"/>
            <a:ext cx="25245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Adv. Mater. 35, 2211497 (2023)</a:t>
            </a:r>
            <a:endParaRPr lang="ko-KR" altLang="en-US" sz="1200" b="1" i="1" u="sng" dirty="0">
              <a:solidFill>
                <a:schemeClr val="accent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8039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51FC94-7F90-DD1A-780D-5501D2A85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Multi-task exploration by reducing uncertainty hypervolume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7D55379-3FA7-E9AD-B3A5-FC7D7D579D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520" y="4372674"/>
            <a:ext cx="10515600" cy="195508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Two GPRs are separately trained for HER and OER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Initial data disparity is naturally handled:</a:t>
            </a:r>
            <a:b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</a:b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~150 HER data + 8 OER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sz="2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“Bands” of initial OER data immediately splits after 1</a:t>
            </a:r>
            <a:r>
              <a:rPr lang="en-US" altLang="ko-KR" sz="2000" baseline="30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st</a:t>
            </a: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iteration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E8B3FA5-128C-222A-98EF-17F7149D66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8030"/>
          <a:stretch/>
        </p:blipFill>
        <p:spPr>
          <a:xfrm>
            <a:off x="542925" y="1169555"/>
            <a:ext cx="10743640" cy="27390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31F60A-D12A-2501-D962-A25EF0994004}"/>
              </a:ext>
            </a:extLst>
          </p:cNvPr>
          <p:cNvSpPr txBox="1"/>
          <p:nvPr/>
        </p:nvSpPr>
        <p:spPr>
          <a:xfrm>
            <a:off x="9159070" y="1031055"/>
            <a:ext cx="25245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Adv. Mater. 35, 2211497 (2023)</a:t>
            </a:r>
            <a:endParaRPr lang="ko-KR" altLang="en-US" sz="1200" b="1" i="1" u="sng" dirty="0">
              <a:solidFill>
                <a:schemeClr val="accent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40219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822AC4-D63A-0D9C-02A1-E01DE63F7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Multi-task exploration by reducing uncertainty hypervolume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66F01C61-6446-5F88-F74C-24FDAA6E97D9}"/>
              </a:ext>
            </a:extLst>
          </p:cNvPr>
          <p:cNvGrpSpPr/>
          <p:nvPr/>
        </p:nvGrpSpPr>
        <p:grpSpPr>
          <a:xfrm>
            <a:off x="1450813" y="1169554"/>
            <a:ext cx="9290374" cy="5328932"/>
            <a:chOff x="1952625" y="1109662"/>
            <a:chExt cx="8286750" cy="4753256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CB51419B-4F2E-5462-8482-A28EC4952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52625" y="1109662"/>
              <a:ext cx="8286750" cy="4638675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3946629-B351-0758-D770-B2D06AEC8B84}"/>
                </a:ext>
              </a:extLst>
            </p:cNvPr>
            <p:cNvSpPr/>
            <p:nvPr/>
          </p:nvSpPr>
          <p:spPr>
            <a:xfrm>
              <a:off x="8256494" y="3429000"/>
              <a:ext cx="1982881" cy="24339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1B1EEA8-D8DE-87A1-B49E-4A659ABA2BBF}"/>
              </a:ext>
            </a:extLst>
          </p:cNvPr>
          <p:cNvSpPr txBox="1"/>
          <p:nvPr/>
        </p:nvSpPr>
        <p:spPr>
          <a:xfrm>
            <a:off x="9159070" y="1031055"/>
            <a:ext cx="25245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Adv. Mater. 35, 2211497 (2023)</a:t>
            </a:r>
            <a:endParaRPr lang="ko-KR" altLang="en-US" sz="1200" b="1" i="1" u="sng" dirty="0">
              <a:solidFill>
                <a:schemeClr val="accent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4799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58F8D10-8517-ABA4-7A6D-45BF85E7D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Multi-task exploration by reducing uncertainty hypervolume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A564B163-4053-AB73-1193-8C88FBA9CD4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7520" y="4540608"/>
                <a:ext cx="10515600" cy="1680653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HER</m:t>
                        </m:r>
                      </m:sub>
                    </m:sSub>
                  </m:oMath>
                </a14:m>
                <a:r>
                  <a:rPr lang="en-US" altLang="ko-KR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OER</m:t>
                        </m:r>
                      </m:sub>
                    </m:sSub>
                  </m:oMath>
                </a14:m>
                <a:r>
                  <a:rPr lang="en-US" altLang="ko-KR" dirty="0"/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HER</m:t>
                        </m:r>
                      </m:sub>
                    </m:sSub>
                    <m:r>
                      <a:rPr lang="en-US" altLang="ko-KR" b="0" i="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OER</m:t>
                        </m:r>
                      </m:sub>
                    </m:sSub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decrease as iterations accumulate</a:t>
                </a:r>
              </a:p>
              <a:p>
                <a:r>
                  <a:rPr lang="en-US" altLang="ko-KR" dirty="0"/>
                  <a:t>ε-PAL algorithm does not explicitly minimize objective functions,</a:t>
                </a:r>
                <a:br>
                  <a:rPr lang="en-US" altLang="ko-KR" dirty="0"/>
                </a:br>
                <a:r>
                  <a:rPr lang="en-US" altLang="ko-KR" dirty="0"/>
                  <a:t>but tries to classify the points by means of prediction confidence</a:t>
                </a:r>
              </a:p>
              <a:p>
                <a:r>
                  <a:rPr lang="en-US" altLang="ko-KR" dirty="0"/>
                  <a:t>Focusing on Pareto front leads to discovery of low-overpotential compositions</a:t>
                </a:r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A564B163-4053-AB73-1193-8C88FBA9CD4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7520" y="4540608"/>
                <a:ext cx="10515600" cy="1680653"/>
              </a:xfrm>
              <a:blipFill>
                <a:blip r:embed="rId2"/>
                <a:stretch>
                  <a:fillRect l="-522" t="-1812" b="-543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그룹 3">
            <a:extLst>
              <a:ext uri="{FF2B5EF4-FFF2-40B4-BE49-F238E27FC236}">
                <a16:creationId xmlns:a16="http://schemas.microsoft.com/office/drawing/2014/main" id="{6FD18E53-7CA9-7099-38F6-51796E9B09A8}"/>
              </a:ext>
            </a:extLst>
          </p:cNvPr>
          <p:cNvGrpSpPr/>
          <p:nvPr/>
        </p:nvGrpSpPr>
        <p:grpSpPr>
          <a:xfrm>
            <a:off x="387522" y="1031055"/>
            <a:ext cx="11046975" cy="3308095"/>
            <a:chOff x="1179363" y="985995"/>
            <a:chExt cx="9716250" cy="2909600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EA2F0E4-D287-AB53-D401-7758F4EF7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54760" r="68099"/>
            <a:stretch/>
          </p:blipFill>
          <p:spPr>
            <a:xfrm>
              <a:off x="7741717" y="1163185"/>
              <a:ext cx="3153896" cy="255522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E76F6A23-2F30-93A3-7DA9-4A2F6CA8FC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1" r="35942" b="48486"/>
            <a:stretch/>
          </p:blipFill>
          <p:spPr>
            <a:xfrm>
              <a:off x="1179363" y="985995"/>
              <a:ext cx="6333061" cy="2909600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B7744BF-D495-811C-3E08-A80E4107A234}"/>
              </a:ext>
            </a:extLst>
          </p:cNvPr>
          <p:cNvSpPr txBox="1"/>
          <p:nvPr/>
        </p:nvSpPr>
        <p:spPr>
          <a:xfrm>
            <a:off x="9159070" y="1031055"/>
            <a:ext cx="25245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Adv. Mater. 35, 2211497 (2023)</a:t>
            </a:r>
            <a:endParaRPr lang="ko-KR" altLang="en-US" sz="1200" b="1" i="1" u="sng" dirty="0">
              <a:solidFill>
                <a:schemeClr val="accent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3930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BB548D-FA21-3E5E-7CF5-AB6E5F437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Small-data machine learning for materials discovery</a:t>
            </a:r>
            <a:endParaRPr lang="ko-KR" altLang="en-US" dirty="0"/>
          </a:p>
        </p:txBody>
      </p:sp>
      <p:sp>
        <p:nvSpPr>
          <p:cNvPr id="4" name="내용 개체 틀 4">
            <a:extLst>
              <a:ext uri="{FF2B5EF4-FFF2-40B4-BE49-F238E27FC236}">
                <a16:creationId xmlns:a16="http://schemas.microsoft.com/office/drawing/2014/main" id="{DAC7D3E4-773D-874C-7F45-77D624321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0799" y="942499"/>
            <a:ext cx="7470913" cy="4973002"/>
          </a:xfrm>
        </p:spPr>
        <p:txBody>
          <a:bodyPr>
            <a:normAutofit/>
          </a:bodyPr>
          <a:lstStyle/>
          <a:p>
            <a:r>
              <a:rPr lang="en-US" altLang="ko-KR" sz="1600" u="sng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The Economist, How AI will lead to a new scientific renaissance (Nov. 2024)</a:t>
            </a:r>
            <a:endParaRPr lang="en-US" altLang="ko-KR" sz="1600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49DCE0-9726-AF22-8382-35EC155A74B8}"/>
              </a:ext>
            </a:extLst>
          </p:cNvPr>
          <p:cNvSpPr txBox="1"/>
          <p:nvPr/>
        </p:nvSpPr>
        <p:spPr>
          <a:xfrm>
            <a:off x="387523" y="5565676"/>
            <a:ext cx="26201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6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www.nobelprize.org</a:t>
            </a:r>
            <a:endParaRPr lang="ko-KR" altLang="en-US" sz="1600" dirty="0">
              <a:solidFill>
                <a:srgbClr val="0A326F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8EC523C-CE34-05B8-C54E-7B0A11FA0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65" y="1051148"/>
            <a:ext cx="3054924" cy="448904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D545265-A575-0022-0FA1-C819E4CB9B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4917" y="1327686"/>
            <a:ext cx="7242676" cy="521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567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1BA2C-1BBF-8E60-F245-FC29588A4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FA8409-34A9-53B2-3C15-F3687E132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Representing molecules via graph embedding algorithms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E940E97A-A5F9-F7C3-B164-D39F9348EEF5}"/>
              </a:ext>
            </a:extLst>
          </p:cNvPr>
          <p:cNvGrpSpPr/>
          <p:nvPr/>
        </p:nvGrpSpPr>
        <p:grpSpPr>
          <a:xfrm>
            <a:off x="1726941" y="1062100"/>
            <a:ext cx="8784514" cy="1824035"/>
            <a:chOff x="1257084" y="14877011"/>
            <a:chExt cx="8784514" cy="182403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1DFBF8D2-9FB8-0DB0-95C3-ABBDA67EF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026" y="15330688"/>
              <a:ext cx="1962150" cy="1228725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859739-8FCA-20A6-E93D-97A898C90474}"/>
                </a:ext>
              </a:extLst>
            </p:cNvPr>
            <p:cNvSpPr txBox="1"/>
            <p:nvPr/>
          </p:nvSpPr>
          <p:spPr>
            <a:xfrm>
              <a:off x="1460629" y="14877011"/>
              <a:ext cx="204094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Molecular graph</a:t>
              </a:r>
              <a:endParaRPr lang="ko-KR" altLang="en-US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C1979B6E-016A-430D-7EAE-103E912D6EFF}"/>
                </a:ext>
              </a:extLst>
            </p:cNvPr>
            <p:cNvSpPr/>
            <p:nvPr/>
          </p:nvSpPr>
          <p:spPr>
            <a:xfrm>
              <a:off x="2694238" y="16439434"/>
              <a:ext cx="767938" cy="1924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accent2">
                      <a:lumMod val="75000"/>
                    </a:schemeClr>
                  </a:solidFill>
                </a:rPr>
                <a:t>●</a:t>
              </a:r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●</a:t>
              </a:r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●</a:t>
              </a:r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●</a:t>
              </a:r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●</a:t>
              </a:r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95765AE9-3718-A298-1CC7-6E5308A17C43}"/>
                </a:ext>
              </a:extLst>
            </p:cNvPr>
            <p:cNvSpPr/>
            <p:nvPr/>
          </p:nvSpPr>
          <p:spPr>
            <a:xfrm>
              <a:off x="1522633" y="15577572"/>
              <a:ext cx="356967" cy="194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●</a:t>
              </a:r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tx2">
                      <a:lumMod val="25000"/>
                      <a:lumOff val="75000"/>
                    </a:schemeClr>
                  </a:solidFill>
                </a:rPr>
                <a:t>●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B36E61D-5D06-046C-100A-F704A00FD2A2}"/>
                </a:ext>
              </a:extLst>
            </p:cNvPr>
            <p:cNvSpPr txBox="1"/>
            <p:nvPr/>
          </p:nvSpPr>
          <p:spPr>
            <a:xfrm>
              <a:off x="1257084" y="15378685"/>
              <a:ext cx="888064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bond features</a:t>
              </a:r>
              <a:endParaRPr lang="ko-KR" altLang="en-US" sz="11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CC486C-FEEB-8965-82D2-1B78E21D80DC}"/>
                </a:ext>
              </a:extLst>
            </p:cNvPr>
            <p:cNvSpPr txBox="1"/>
            <p:nvPr/>
          </p:nvSpPr>
          <p:spPr>
            <a:xfrm>
              <a:off x="2634175" y="16236914"/>
              <a:ext cx="883255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atom features</a:t>
              </a:r>
              <a:endParaRPr lang="ko-KR" altLang="en-US" sz="11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cxnSp>
          <p:nvCxnSpPr>
            <p:cNvPr id="11" name="연결선: 꺾임 10">
              <a:extLst>
                <a:ext uri="{FF2B5EF4-FFF2-40B4-BE49-F238E27FC236}">
                  <a16:creationId xmlns:a16="http://schemas.microsoft.com/office/drawing/2014/main" id="{170AC712-C869-E537-EBAD-D9DCF5789EE7}"/>
                </a:ext>
              </a:extLst>
            </p:cNvPr>
            <p:cNvCxnSpPr>
              <a:cxnSpLocks/>
              <a:stCxn id="7" idx="1"/>
            </p:cNvCxnSpPr>
            <p:nvPr/>
          </p:nvCxnSpPr>
          <p:spPr>
            <a:xfrm rot="10800000">
              <a:off x="2328700" y="16336477"/>
              <a:ext cx="365538" cy="199189"/>
            </a:xfrm>
            <a:prstGeom prst="bentConnector2">
              <a:avLst/>
            </a:prstGeom>
            <a:ln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연결선: 꺾임 11">
              <a:extLst>
                <a:ext uri="{FF2B5EF4-FFF2-40B4-BE49-F238E27FC236}">
                  <a16:creationId xmlns:a16="http://schemas.microsoft.com/office/drawing/2014/main" id="{3D8420D6-38F2-3485-678C-2F864B0C9ECD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rot="16200000" flipH="1">
              <a:off x="1746557" y="15726531"/>
              <a:ext cx="307664" cy="398545"/>
            </a:xfrm>
            <a:prstGeom prst="bentConnector2">
              <a:avLst/>
            </a:prstGeom>
            <a:ln>
              <a:solidFill>
                <a:srgbClr val="215F9A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89154B50-D241-D86A-3DA2-663E28C7F3E7}"/>
                </a:ext>
              </a:extLst>
            </p:cNvPr>
            <p:cNvSpPr/>
            <p:nvPr/>
          </p:nvSpPr>
          <p:spPr>
            <a:xfrm rot="5400000">
              <a:off x="4916869" y="15824764"/>
              <a:ext cx="1357582" cy="39498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600" dirty="0">
                  <a:solidFill>
                    <a:schemeClr val="accent4"/>
                  </a:solidFill>
                </a:rPr>
                <a:t>●</a:t>
              </a:r>
              <a:r>
                <a:rPr lang="ko-KR" altLang="en-US" sz="1600" dirty="0">
                  <a:solidFill>
                    <a:schemeClr val="tx1"/>
                  </a:solidFill>
                </a:rPr>
                <a:t> </a:t>
              </a:r>
              <a:r>
                <a:rPr lang="ko-KR" altLang="en-US" sz="1600" dirty="0">
                  <a:solidFill>
                    <a:schemeClr val="accent2"/>
                  </a:solidFill>
                </a:rPr>
                <a:t>●</a:t>
              </a:r>
              <a:r>
                <a:rPr lang="ko-KR" altLang="en-US" sz="1600" dirty="0">
                  <a:solidFill>
                    <a:schemeClr val="tx1"/>
                  </a:solidFill>
                </a:rPr>
                <a:t> </a:t>
              </a:r>
              <a:r>
                <a:rPr lang="en-US" altLang="ko-KR" sz="1600" b="1" dirty="0">
                  <a:solidFill>
                    <a:schemeClr val="tx1"/>
                  </a:solidFill>
                </a:rPr>
                <a:t>···</a:t>
              </a:r>
              <a:r>
                <a:rPr lang="ko-KR" altLang="en-US" sz="1600" dirty="0">
                  <a:solidFill>
                    <a:schemeClr val="tx1"/>
                  </a:solidFill>
                </a:rPr>
                <a:t> </a:t>
              </a:r>
              <a:r>
                <a:rPr lang="ko-KR" altLang="en-US" sz="1600" dirty="0">
                  <a:solidFill>
                    <a:schemeClr val="accent6"/>
                  </a:solidFill>
                </a:rPr>
                <a:t>●</a:t>
              </a:r>
              <a:r>
                <a:rPr lang="ko-KR" altLang="en-US" sz="1600" dirty="0">
                  <a:solidFill>
                    <a:schemeClr val="tx1"/>
                  </a:solidFill>
                </a:rPr>
                <a:t> </a:t>
              </a:r>
              <a:r>
                <a:rPr lang="ko-KR" altLang="en-US" sz="1600" dirty="0">
                  <a:solidFill>
                    <a:schemeClr val="accent5"/>
                  </a:solidFill>
                </a:rPr>
                <a:t>●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B2550CF-9B67-E78E-4FC6-F70C05F5A190}"/>
                </a:ext>
              </a:extLst>
            </p:cNvPr>
            <p:cNvSpPr txBox="1"/>
            <p:nvPr/>
          </p:nvSpPr>
          <p:spPr>
            <a:xfrm>
              <a:off x="4186460" y="14877011"/>
              <a:ext cx="281840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Graph embedding (GE)</a:t>
              </a:r>
              <a:endParaRPr lang="ko-KR" altLang="en-US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D7862F-A64C-B63D-F704-82F96D04EA82}"/>
                </a:ext>
              </a:extLst>
            </p:cNvPr>
            <p:cNvSpPr txBox="1"/>
            <p:nvPr/>
          </p:nvSpPr>
          <p:spPr>
            <a:xfrm>
              <a:off x="7683260" y="14877011"/>
              <a:ext cx="235833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Molecular property</a:t>
              </a:r>
              <a:endParaRPr lang="ko-KR" altLang="en-US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cxnSp>
          <p:nvCxnSpPr>
            <p:cNvPr id="16" name="직선 화살표 연결선 15">
              <a:extLst>
                <a:ext uri="{FF2B5EF4-FFF2-40B4-BE49-F238E27FC236}">
                  <a16:creationId xmlns:a16="http://schemas.microsoft.com/office/drawing/2014/main" id="{C3D49CB3-7CF3-5DF5-DF3A-71DA420BAD19}"/>
                </a:ext>
              </a:extLst>
            </p:cNvPr>
            <p:cNvCxnSpPr>
              <a:cxnSpLocks/>
            </p:cNvCxnSpPr>
            <p:nvPr/>
          </p:nvCxnSpPr>
          <p:spPr>
            <a:xfrm>
              <a:off x="5914316" y="16022255"/>
              <a:ext cx="1926664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>
              <a:extLst>
                <a:ext uri="{FF2B5EF4-FFF2-40B4-BE49-F238E27FC236}">
                  <a16:creationId xmlns:a16="http://schemas.microsoft.com/office/drawing/2014/main" id="{AD8577F0-8180-A01D-A29B-B2178F9A8EA6}"/>
                </a:ext>
              </a:extLst>
            </p:cNvPr>
            <p:cNvCxnSpPr>
              <a:cxnSpLocks/>
            </p:cNvCxnSpPr>
            <p:nvPr/>
          </p:nvCxnSpPr>
          <p:spPr>
            <a:xfrm>
              <a:off x="3570770" y="16022255"/>
              <a:ext cx="1664170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905A3F65-60B9-07A7-0585-3410AE5BC51F}"/>
                </a:ext>
              </a:extLst>
            </p:cNvPr>
            <p:cNvSpPr/>
            <p:nvPr/>
          </p:nvSpPr>
          <p:spPr>
            <a:xfrm>
              <a:off x="3767651" y="15674772"/>
              <a:ext cx="1082040" cy="73141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GE Model</a:t>
              </a:r>
              <a:endParaRPr lang="ko-KR" altLang="en-US" sz="16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C13800FF-9219-0C7A-66F0-92BF242B1E21}"/>
                </a:ext>
              </a:extLst>
            </p:cNvPr>
            <p:cNvSpPr/>
            <p:nvPr/>
          </p:nvSpPr>
          <p:spPr>
            <a:xfrm>
              <a:off x="8031480" y="15532693"/>
              <a:ext cx="1668780" cy="973667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Rate constant</a:t>
              </a:r>
              <a:endParaRPr lang="ko-KR" altLang="en-US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CE6608B7-BE89-CCAF-C89C-7E27803D4FB0}"/>
                </a:ext>
              </a:extLst>
            </p:cNvPr>
            <p:cNvSpPr/>
            <p:nvPr/>
          </p:nvSpPr>
          <p:spPr>
            <a:xfrm>
              <a:off x="6141438" y="15674772"/>
              <a:ext cx="1227101" cy="73141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GP</a:t>
              </a:r>
              <a:br>
                <a:rPr lang="en-US" altLang="ko-KR" sz="16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</a:br>
              <a:r>
                <a:rPr lang="en-US" altLang="ko-KR" sz="16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Regressor</a:t>
              </a:r>
              <a:endParaRPr lang="ko-KR" altLang="en-US" sz="16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426E6A2B-5D45-2F70-E334-1683E5E0A43C}"/>
              </a:ext>
            </a:extLst>
          </p:cNvPr>
          <p:cNvGrpSpPr/>
          <p:nvPr/>
        </p:nvGrpSpPr>
        <p:grpSpPr>
          <a:xfrm>
            <a:off x="712441" y="3191888"/>
            <a:ext cx="10949214" cy="2873274"/>
            <a:chOff x="712441" y="3191888"/>
            <a:chExt cx="10949214" cy="2873274"/>
          </a:xfrm>
        </p:grpSpPr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D348F5C0-B7BF-CE28-3924-22BFAC6FC5D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085" r="32028" b="-641"/>
            <a:stretch/>
          </p:blipFill>
          <p:spPr bwMode="auto">
            <a:xfrm>
              <a:off x="1001160" y="3650728"/>
              <a:ext cx="4205743" cy="1280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048F968-DF34-045B-9C09-35A3F879959D}"/>
                </a:ext>
              </a:extLst>
            </p:cNvPr>
            <p:cNvSpPr txBox="1"/>
            <p:nvPr/>
          </p:nvSpPr>
          <p:spPr>
            <a:xfrm>
              <a:off x="712441" y="3213225"/>
              <a:ext cx="255230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 </a:t>
              </a:r>
              <a:r>
                <a:rPr lang="en-US" altLang="ko-KR" u="sng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GE #1. Fingerprinting</a:t>
              </a:r>
              <a:endParaRPr lang="ko-KR" altLang="en-US" u="sng" baseline="30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B51FA8E-7F71-7E52-57F8-25D1EE6DEB70}"/>
                </a:ext>
              </a:extLst>
            </p:cNvPr>
            <p:cNvSpPr txBox="1"/>
            <p:nvPr/>
          </p:nvSpPr>
          <p:spPr>
            <a:xfrm>
              <a:off x="1001160" y="5141832"/>
              <a:ext cx="3627916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Domain-agnostic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Binary representation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High-dimensional (166/2048)</a:t>
              </a:r>
              <a:endParaRPr lang="ko-KR" altLang="en-US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978ED50-1302-49D8-4C85-C8F032463288}"/>
                </a:ext>
              </a:extLst>
            </p:cNvPr>
            <p:cNvSpPr txBox="1"/>
            <p:nvPr/>
          </p:nvSpPr>
          <p:spPr>
            <a:xfrm>
              <a:off x="5868802" y="3191888"/>
              <a:ext cx="435247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 </a:t>
              </a:r>
              <a:r>
                <a:rPr lang="en-US" altLang="ko-KR" u="sng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GE #2. Initialized &amp; untrained MP-GNN</a:t>
              </a:r>
              <a:endParaRPr lang="ko-KR" altLang="en-US" u="sng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866559F2-5B85-C298-3774-C367EF56B43D}"/>
                </a:ext>
              </a:extLst>
            </p:cNvPr>
            <p:cNvGrpSpPr/>
            <p:nvPr/>
          </p:nvGrpSpPr>
          <p:grpSpPr>
            <a:xfrm>
              <a:off x="5868026" y="3698560"/>
              <a:ext cx="5154335" cy="2080080"/>
              <a:chOff x="1612225" y="19250308"/>
              <a:chExt cx="5154335" cy="2080080"/>
            </a:xfrm>
          </p:grpSpPr>
          <p:pic>
            <p:nvPicPr>
              <p:cNvPr id="28" name="Main graphic">
                <a:extLst>
                  <a:ext uri="{FF2B5EF4-FFF2-40B4-BE49-F238E27FC236}">
                    <a16:creationId xmlns:a16="http://schemas.microsoft.com/office/drawing/2014/main" id="{E7E2D819-12B6-DEC3-B3C7-3A72533CAC96}"/>
                  </a:ext>
                </a:extLst>
              </p:cNvPr>
              <p:cNvPicPr/>
              <p:nvPr/>
            </p:nvPicPr>
            <p:blipFill>
              <a:blip r:embed="rId4"/>
              <a:srcRect r="18830"/>
              <a:stretch/>
            </p:blipFill>
            <p:spPr>
              <a:xfrm>
                <a:off x="1612225" y="19250308"/>
                <a:ext cx="5154335" cy="208008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29" name="직사각형 28">
                <a:extLst>
                  <a:ext uri="{FF2B5EF4-FFF2-40B4-BE49-F238E27FC236}">
                    <a16:creationId xmlns:a16="http://schemas.microsoft.com/office/drawing/2014/main" id="{662C32D8-8542-BF0D-1802-6F35D0C60770}"/>
                  </a:ext>
                </a:extLst>
              </p:cNvPr>
              <p:cNvSpPr/>
              <p:nvPr/>
            </p:nvSpPr>
            <p:spPr>
              <a:xfrm>
                <a:off x="6221242" y="19702272"/>
                <a:ext cx="545318" cy="3840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0A326F"/>
                  </a:solidFill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497773D-C2A0-28C2-2A83-530EE6776B0F}"/>
                </a:ext>
              </a:extLst>
            </p:cNvPr>
            <p:cNvSpPr txBox="1"/>
            <p:nvPr/>
          </p:nvSpPr>
          <p:spPr>
            <a:xfrm>
              <a:off x="8259762" y="4860995"/>
              <a:ext cx="3401893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ko-KR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Domain-agnostic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Continuous representation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Low-dimensional (8/32/128)</a:t>
              </a:r>
              <a:endParaRPr lang="ko-KR" altLang="en-US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CABCD13-8C57-A792-E50D-E401D5B13FFE}"/>
              </a:ext>
            </a:extLst>
          </p:cNvPr>
          <p:cNvSpPr txBox="1"/>
          <p:nvPr/>
        </p:nvSpPr>
        <p:spPr>
          <a:xfrm>
            <a:off x="4678763" y="6527391"/>
            <a:ext cx="23833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i="1" dirty="0">
                <a:solidFill>
                  <a:srgbClr val="0A326F"/>
                </a:solidFill>
              </a:rPr>
              <a:t>Ha </a:t>
            </a:r>
            <a:r>
              <a:rPr lang="en-US" altLang="ko-KR" sz="1200" i="1" dirty="0">
                <a:solidFill>
                  <a:srgbClr val="0A326F"/>
                </a:solidFill>
              </a:rPr>
              <a:t>(2025)</a:t>
            </a:r>
            <a:r>
              <a:rPr lang="ko-KR" altLang="en-US" sz="1200" i="1" dirty="0">
                <a:solidFill>
                  <a:srgbClr val="0A326F"/>
                </a:solidFill>
              </a:rPr>
              <a:t> </a:t>
            </a:r>
            <a:r>
              <a:rPr lang="en-US" altLang="ko-KR" sz="1200" i="1" dirty="0">
                <a:solidFill>
                  <a:srgbClr val="0A326F"/>
                </a:solidFill>
              </a:rPr>
              <a:t>Under review</a:t>
            </a:r>
            <a:endParaRPr lang="ko-KR" altLang="en-US" sz="1200" i="1" dirty="0">
              <a:solidFill>
                <a:srgbClr val="0A32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395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0EE4A-36CB-22F3-D372-1D92B4137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57C79A-72E6-C7AF-971A-951B3C59A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Representing molecules via graph embedding algorithms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BC00790C-878F-DABC-CFE2-EDBC28B29BC7}"/>
              </a:ext>
            </a:extLst>
          </p:cNvPr>
          <p:cNvGrpSpPr/>
          <p:nvPr/>
        </p:nvGrpSpPr>
        <p:grpSpPr>
          <a:xfrm>
            <a:off x="1726941" y="1062100"/>
            <a:ext cx="8784514" cy="1824035"/>
            <a:chOff x="1257084" y="14877011"/>
            <a:chExt cx="8784514" cy="182403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70315CCF-289D-106C-5332-4A3B41CC4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026" y="15330688"/>
              <a:ext cx="1962150" cy="1228725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9B4185-B36C-16FE-2D9B-167016B19859}"/>
                </a:ext>
              </a:extLst>
            </p:cNvPr>
            <p:cNvSpPr txBox="1"/>
            <p:nvPr/>
          </p:nvSpPr>
          <p:spPr>
            <a:xfrm>
              <a:off x="1460629" y="14877011"/>
              <a:ext cx="204094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Molecular graph</a:t>
              </a:r>
              <a:endParaRPr lang="ko-KR" altLang="en-US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2DEC21C4-0D27-6B5F-4B73-A1E6E62F308A}"/>
                </a:ext>
              </a:extLst>
            </p:cNvPr>
            <p:cNvSpPr/>
            <p:nvPr/>
          </p:nvSpPr>
          <p:spPr>
            <a:xfrm>
              <a:off x="2694238" y="16439434"/>
              <a:ext cx="767938" cy="1924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accent2">
                      <a:lumMod val="75000"/>
                    </a:schemeClr>
                  </a:solidFill>
                </a:rPr>
                <a:t>●</a:t>
              </a:r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●</a:t>
              </a:r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●</a:t>
              </a:r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●</a:t>
              </a:r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●</a:t>
              </a:r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50FDC429-C51D-C1BD-8E90-23F1665E8F43}"/>
                </a:ext>
              </a:extLst>
            </p:cNvPr>
            <p:cNvSpPr/>
            <p:nvPr/>
          </p:nvSpPr>
          <p:spPr>
            <a:xfrm>
              <a:off x="1522633" y="15577572"/>
              <a:ext cx="356967" cy="194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●</a:t>
              </a:r>
              <a:r>
                <a:rPr lang="ko-KR" altLang="en-US" sz="900" dirty="0">
                  <a:solidFill>
                    <a:schemeClr val="tx1"/>
                  </a:solidFill>
                </a:rPr>
                <a:t> </a:t>
              </a:r>
              <a:r>
                <a:rPr lang="ko-KR" altLang="en-US" sz="900" dirty="0">
                  <a:solidFill>
                    <a:schemeClr val="tx2">
                      <a:lumMod val="25000"/>
                      <a:lumOff val="75000"/>
                    </a:schemeClr>
                  </a:solidFill>
                </a:rPr>
                <a:t>●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7CD03CB-3160-02B3-A8A7-650DEE6DEC20}"/>
                </a:ext>
              </a:extLst>
            </p:cNvPr>
            <p:cNvSpPr txBox="1"/>
            <p:nvPr/>
          </p:nvSpPr>
          <p:spPr>
            <a:xfrm>
              <a:off x="1257084" y="15378685"/>
              <a:ext cx="888064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bond features</a:t>
              </a:r>
              <a:endParaRPr lang="ko-KR" altLang="en-US" sz="11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0494CD0-97AC-7EB3-C14E-5A0D83E8A633}"/>
                </a:ext>
              </a:extLst>
            </p:cNvPr>
            <p:cNvSpPr txBox="1"/>
            <p:nvPr/>
          </p:nvSpPr>
          <p:spPr>
            <a:xfrm>
              <a:off x="2634175" y="16236914"/>
              <a:ext cx="883255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atom features</a:t>
              </a:r>
              <a:endParaRPr lang="ko-KR" altLang="en-US" sz="11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cxnSp>
          <p:nvCxnSpPr>
            <p:cNvPr id="11" name="연결선: 꺾임 10">
              <a:extLst>
                <a:ext uri="{FF2B5EF4-FFF2-40B4-BE49-F238E27FC236}">
                  <a16:creationId xmlns:a16="http://schemas.microsoft.com/office/drawing/2014/main" id="{789A3959-4579-CA2B-E5AD-D69031E98295}"/>
                </a:ext>
              </a:extLst>
            </p:cNvPr>
            <p:cNvCxnSpPr>
              <a:cxnSpLocks/>
              <a:stCxn id="7" idx="1"/>
            </p:cNvCxnSpPr>
            <p:nvPr/>
          </p:nvCxnSpPr>
          <p:spPr>
            <a:xfrm rot="10800000">
              <a:off x="2328700" y="16336477"/>
              <a:ext cx="365538" cy="199189"/>
            </a:xfrm>
            <a:prstGeom prst="bentConnector2">
              <a:avLst/>
            </a:prstGeom>
            <a:ln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연결선: 꺾임 11">
              <a:extLst>
                <a:ext uri="{FF2B5EF4-FFF2-40B4-BE49-F238E27FC236}">
                  <a16:creationId xmlns:a16="http://schemas.microsoft.com/office/drawing/2014/main" id="{0EC38BEC-1077-70FB-4957-2E2F4D7E0DC4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rot="16200000" flipH="1">
              <a:off x="1746557" y="15726531"/>
              <a:ext cx="307664" cy="398545"/>
            </a:xfrm>
            <a:prstGeom prst="bentConnector2">
              <a:avLst/>
            </a:prstGeom>
            <a:ln>
              <a:solidFill>
                <a:srgbClr val="215F9A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271F943F-31A1-4746-8FA9-8D3913B4AEBD}"/>
                </a:ext>
              </a:extLst>
            </p:cNvPr>
            <p:cNvSpPr/>
            <p:nvPr/>
          </p:nvSpPr>
          <p:spPr>
            <a:xfrm rot="5400000">
              <a:off x="4916869" y="15824764"/>
              <a:ext cx="1357582" cy="39498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600" dirty="0">
                  <a:solidFill>
                    <a:schemeClr val="accent4"/>
                  </a:solidFill>
                </a:rPr>
                <a:t>●</a:t>
              </a:r>
              <a:r>
                <a:rPr lang="ko-KR" altLang="en-US" sz="1600" dirty="0">
                  <a:solidFill>
                    <a:schemeClr val="tx1"/>
                  </a:solidFill>
                </a:rPr>
                <a:t> </a:t>
              </a:r>
              <a:r>
                <a:rPr lang="ko-KR" altLang="en-US" sz="1600" dirty="0">
                  <a:solidFill>
                    <a:schemeClr val="accent2"/>
                  </a:solidFill>
                </a:rPr>
                <a:t>●</a:t>
              </a:r>
              <a:r>
                <a:rPr lang="ko-KR" altLang="en-US" sz="1600" dirty="0">
                  <a:solidFill>
                    <a:schemeClr val="tx1"/>
                  </a:solidFill>
                </a:rPr>
                <a:t> </a:t>
              </a:r>
              <a:r>
                <a:rPr lang="en-US" altLang="ko-KR" sz="1600" b="1" dirty="0">
                  <a:solidFill>
                    <a:schemeClr val="tx1"/>
                  </a:solidFill>
                </a:rPr>
                <a:t>···</a:t>
              </a:r>
              <a:r>
                <a:rPr lang="ko-KR" altLang="en-US" sz="1600" dirty="0">
                  <a:solidFill>
                    <a:schemeClr val="tx1"/>
                  </a:solidFill>
                </a:rPr>
                <a:t> </a:t>
              </a:r>
              <a:r>
                <a:rPr lang="ko-KR" altLang="en-US" sz="1600" dirty="0">
                  <a:solidFill>
                    <a:schemeClr val="accent6"/>
                  </a:solidFill>
                </a:rPr>
                <a:t>●</a:t>
              </a:r>
              <a:r>
                <a:rPr lang="ko-KR" altLang="en-US" sz="1600" dirty="0">
                  <a:solidFill>
                    <a:schemeClr val="tx1"/>
                  </a:solidFill>
                </a:rPr>
                <a:t> </a:t>
              </a:r>
              <a:r>
                <a:rPr lang="ko-KR" altLang="en-US" sz="1600" dirty="0">
                  <a:solidFill>
                    <a:schemeClr val="accent5"/>
                  </a:solidFill>
                </a:rPr>
                <a:t>●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95F9FD0-27F3-9FFB-1E6F-0143589516F0}"/>
                </a:ext>
              </a:extLst>
            </p:cNvPr>
            <p:cNvSpPr txBox="1"/>
            <p:nvPr/>
          </p:nvSpPr>
          <p:spPr>
            <a:xfrm>
              <a:off x="4186460" y="14877011"/>
              <a:ext cx="281840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Graph embedding (GE)</a:t>
              </a:r>
              <a:endParaRPr lang="ko-KR" altLang="en-US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52D287C-6A1A-D86F-0D5E-48BB0F0F2173}"/>
                </a:ext>
              </a:extLst>
            </p:cNvPr>
            <p:cNvSpPr txBox="1"/>
            <p:nvPr/>
          </p:nvSpPr>
          <p:spPr>
            <a:xfrm>
              <a:off x="7683260" y="14877011"/>
              <a:ext cx="235833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Molecular property</a:t>
              </a:r>
              <a:endParaRPr lang="ko-KR" altLang="en-US" sz="20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cxnSp>
          <p:nvCxnSpPr>
            <p:cNvPr id="16" name="직선 화살표 연결선 15">
              <a:extLst>
                <a:ext uri="{FF2B5EF4-FFF2-40B4-BE49-F238E27FC236}">
                  <a16:creationId xmlns:a16="http://schemas.microsoft.com/office/drawing/2014/main" id="{7111E968-3E4F-C5C8-62C2-19D03FC6096F}"/>
                </a:ext>
              </a:extLst>
            </p:cNvPr>
            <p:cNvCxnSpPr>
              <a:cxnSpLocks/>
            </p:cNvCxnSpPr>
            <p:nvPr/>
          </p:nvCxnSpPr>
          <p:spPr>
            <a:xfrm>
              <a:off x="5914316" y="16022255"/>
              <a:ext cx="1926664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>
              <a:extLst>
                <a:ext uri="{FF2B5EF4-FFF2-40B4-BE49-F238E27FC236}">
                  <a16:creationId xmlns:a16="http://schemas.microsoft.com/office/drawing/2014/main" id="{7451D692-7B56-5056-AB79-DCDCD6AB7B72}"/>
                </a:ext>
              </a:extLst>
            </p:cNvPr>
            <p:cNvCxnSpPr>
              <a:cxnSpLocks/>
            </p:cNvCxnSpPr>
            <p:nvPr/>
          </p:nvCxnSpPr>
          <p:spPr>
            <a:xfrm>
              <a:off x="3570770" y="16022255"/>
              <a:ext cx="1664170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283EEF5C-F562-69EA-7396-5990E64F9AE3}"/>
                </a:ext>
              </a:extLst>
            </p:cNvPr>
            <p:cNvSpPr/>
            <p:nvPr/>
          </p:nvSpPr>
          <p:spPr>
            <a:xfrm>
              <a:off x="3767651" y="15674772"/>
              <a:ext cx="1082040" cy="73141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GE Model</a:t>
              </a:r>
              <a:endParaRPr lang="ko-KR" altLang="en-US" sz="16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DA555571-29DE-A5AA-F59A-4C947579EAFF}"/>
                </a:ext>
              </a:extLst>
            </p:cNvPr>
            <p:cNvSpPr/>
            <p:nvPr/>
          </p:nvSpPr>
          <p:spPr>
            <a:xfrm>
              <a:off x="8031480" y="15532693"/>
              <a:ext cx="1668780" cy="973667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Rate constant</a:t>
              </a:r>
              <a:endParaRPr lang="ko-KR" altLang="en-US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2E205175-C53F-BE36-3B60-A3D66FE62F3F}"/>
                </a:ext>
              </a:extLst>
            </p:cNvPr>
            <p:cNvSpPr/>
            <p:nvPr/>
          </p:nvSpPr>
          <p:spPr>
            <a:xfrm>
              <a:off x="6141438" y="15674772"/>
              <a:ext cx="1227101" cy="73141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GP</a:t>
              </a:r>
              <a:br>
                <a:rPr lang="en-US" altLang="ko-KR" sz="16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</a:br>
              <a:r>
                <a:rPr lang="en-US" altLang="ko-KR" sz="16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Regressor</a:t>
              </a:r>
              <a:endParaRPr lang="ko-KR" altLang="en-US" sz="16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D168D51F-F8AC-F9AC-EBD8-A6DBD6CC22FF}"/>
              </a:ext>
            </a:extLst>
          </p:cNvPr>
          <p:cNvSpPr txBox="1"/>
          <p:nvPr/>
        </p:nvSpPr>
        <p:spPr>
          <a:xfrm>
            <a:off x="4678763" y="6527391"/>
            <a:ext cx="23833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i="1" dirty="0">
                <a:solidFill>
                  <a:srgbClr val="0A326F"/>
                </a:solidFill>
              </a:rPr>
              <a:t>Ha </a:t>
            </a:r>
            <a:r>
              <a:rPr lang="en-US" altLang="ko-KR" sz="1200" i="1" dirty="0">
                <a:solidFill>
                  <a:srgbClr val="0A326F"/>
                </a:solidFill>
              </a:rPr>
              <a:t>(2025)</a:t>
            </a:r>
            <a:r>
              <a:rPr lang="ko-KR" altLang="en-US" sz="1200" i="1" dirty="0">
                <a:solidFill>
                  <a:srgbClr val="0A326F"/>
                </a:solidFill>
              </a:rPr>
              <a:t> </a:t>
            </a:r>
            <a:r>
              <a:rPr lang="en-US" altLang="ko-KR" sz="1200" i="1" dirty="0">
                <a:solidFill>
                  <a:srgbClr val="0A326F"/>
                </a:solidFill>
              </a:rPr>
              <a:t>Under review</a:t>
            </a:r>
            <a:endParaRPr lang="ko-KR" altLang="en-US" sz="1200" i="1" dirty="0">
              <a:solidFill>
                <a:srgbClr val="0A326F"/>
              </a:solidFill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F5F1FA6-FA20-4ECE-8AC8-2F72ED23EF02}"/>
              </a:ext>
            </a:extLst>
          </p:cNvPr>
          <p:cNvGrpSpPr/>
          <p:nvPr/>
        </p:nvGrpSpPr>
        <p:grpSpPr>
          <a:xfrm>
            <a:off x="2295751" y="3233618"/>
            <a:ext cx="7273660" cy="3193399"/>
            <a:chOff x="670175" y="8347117"/>
            <a:chExt cx="7273660" cy="3193399"/>
          </a:xfrm>
        </p:grpSpPr>
        <p:cxnSp>
          <p:nvCxnSpPr>
            <p:cNvPr id="48" name="연결선: 꺾임 47">
              <a:extLst>
                <a:ext uri="{FF2B5EF4-FFF2-40B4-BE49-F238E27FC236}">
                  <a16:creationId xmlns:a16="http://schemas.microsoft.com/office/drawing/2014/main" id="{F8C4D0C1-E237-0BDE-60E8-2651997205B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249116" y="9422101"/>
              <a:ext cx="314313" cy="1948725"/>
            </a:xfrm>
            <a:prstGeom prst="bentConnector2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B33EF26-3B3E-C948-B414-F41DBE89AD4D}"/>
                </a:ext>
              </a:extLst>
            </p:cNvPr>
            <p:cNvSpPr txBox="1"/>
            <p:nvPr/>
          </p:nvSpPr>
          <p:spPr>
            <a:xfrm>
              <a:off x="936046" y="8347117"/>
              <a:ext cx="337784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 </a:t>
              </a:r>
              <a:r>
                <a:rPr lang="en-US" altLang="ko-KR" u="sng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GE #3. Pre-trained MP-GNN</a:t>
              </a:r>
              <a:endParaRPr lang="ko-KR" altLang="en-US" u="sng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pic>
          <p:nvPicPr>
            <p:cNvPr id="50" name="그림 49">
              <a:extLst>
                <a:ext uri="{FF2B5EF4-FFF2-40B4-BE49-F238E27FC236}">
                  <a16:creationId xmlns:a16="http://schemas.microsoft.com/office/drawing/2014/main" id="{046BCA4A-9736-12FA-C4DA-495A1F449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2643" y="9106316"/>
              <a:ext cx="1435381" cy="898855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92AA3218-855A-0B08-99CF-1971E35DE7B2}"/>
                </a:ext>
              </a:extLst>
            </p:cNvPr>
            <p:cNvSpPr txBox="1"/>
            <p:nvPr/>
          </p:nvSpPr>
          <p:spPr>
            <a:xfrm>
              <a:off x="1013823" y="8774436"/>
              <a:ext cx="149302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Molecular graph</a:t>
              </a:r>
              <a:endParaRPr lang="ko-KR" altLang="en-US" sz="14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EDC01972-005C-A684-EED1-0BA33B587358}"/>
                </a:ext>
              </a:extLst>
            </p:cNvPr>
            <p:cNvSpPr/>
            <p:nvPr/>
          </p:nvSpPr>
          <p:spPr>
            <a:xfrm rot="5400000">
              <a:off x="3935352" y="9492297"/>
              <a:ext cx="993117" cy="23984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ko-KR" altLang="en-US" sz="1100" dirty="0">
                  <a:solidFill>
                    <a:schemeClr val="accent4"/>
                  </a:solidFill>
                </a:rPr>
                <a:t>●</a:t>
              </a:r>
              <a:r>
                <a:rPr lang="ko-KR" altLang="en-US" sz="1100" dirty="0">
                  <a:solidFill>
                    <a:schemeClr val="tx1"/>
                  </a:solidFill>
                </a:rPr>
                <a:t> </a:t>
              </a:r>
              <a:r>
                <a:rPr lang="ko-KR" altLang="en-US" sz="1100" dirty="0">
                  <a:solidFill>
                    <a:schemeClr val="accent2"/>
                  </a:solidFill>
                </a:rPr>
                <a:t>●</a:t>
              </a:r>
              <a:r>
                <a:rPr lang="ko-KR" altLang="en-US" sz="1100" dirty="0">
                  <a:solidFill>
                    <a:schemeClr val="tx1"/>
                  </a:solidFill>
                </a:rPr>
                <a:t> </a:t>
              </a:r>
              <a:r>
                <a:rPr lang="en-US" altLang="ko-KR" sz="1100" b="1" dirty="0">
                  <a:solidFill>
                    <a:schemeClr val="tx1"/>
                  </a:solidFill>
                </a:rPr>
                <a:t>···</a:t>
              </a:r>
              <a:r>
                <a:rPr lang="ko-KR" altLang="en-US" sz="1100" dirty="0">
                  <a:solidFill>
                    <a:schemeClr val="tx1"/>
                  </a:solidFill>
                </a:rPr>
                <a:t> </a:t>
              </a:r>
              <a:r>
                <a:rPr lang="ko-KR" altLang="en-US" sz="1100" dirty="0">
                  <a:solidFill>
                    <a:schemeClr val="accent6"/>
                  </a:solidFill>
                </a:rPr>
                <a:t>●</a:t>
              </a:r>
              <a:r>
                <a:rPr lang="ko-KR" altLang="en-US" sz="1100" dirty="0">
                  <a:solidFill>
                    <a:schemeClr val="tx1"/>
                  </a:solidFill>
                </a:rPr>
                <a:t> </a:t>
              </a:r>
              <a:r>
                <a:rPr lang="ko-KR" altLang="en-US" sz="1100" dirty="0">
                  <a:solidFill>
                    <a:schemeClr val="accent5"/>
                  </a:solidFill>
                </a:rPr>
                <a:t>●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2AAD0CB2-2934-C095-DF00-5DE54381990B}"/>
                </a:ext>
              </a:extLst>
            </p:cNvPr>
            <p:cNvSpPr txBox="1"/>
            <p:nvPr/>
          </p:nvSpPr>
          <p:spPr>
            <a:xfrm>
              <a:off x="3367705" y="8774436"/>
              <a:ext cx="2061757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Graph embedding (GE)</a:t>
              </a:r>
              <a:endParaRPr lang="ko-KR" altLang="en-US" sz="14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2B94057-947A-ACAB-8BC6-1030CF2440DA}"/>
                </a:ext>
              </a:extLst>
            </p:cNvPr>
            <p:cNvSpPr txBox="1"/>
            <p:nvPr/>
          </p:nvSpPr>
          <p:spPr>
            <a:xfrm>
              <a:off x="6218629" y="8774436"/>
              <a:ext cx="1725206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Molecular property</a:t>
              </a:r>
              <a:endParaRPr lang="ko-KR" altLang="en-US" sz="14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cxnSp>
          <p:nvCxnSpPr>
            <p:cNvPr id="55" name="직선 화살표 연결선 54">
              <a:extLst>
                <a:ext uri="{FF2B5EF4-FFF2-40B4-BE49-F238E27FC236}">
                  <a16:creationId xmlns:a16="http://schemas.microsoft.com/office/drawing/2014/main" id="{0A7DDFE1-7054-C76D-7986-439ABA94D2D0}"/>
                </a:ext>
              </a:extLst>
            </p:cNvPr>
            <p:cNvCxnSpPr>
              <a:cxnSpLocks/>
            </p:cNvCxnSpPr>
            <p:nvPr/>
          </p:nvCxnSpPr>
          <p:spPr>
            <a:xfrm>
              <a:off x="4689566" y="9612222"/>
              <a:ext cx="1691070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화살표 연결선 55">
              <a:extLst>
                <a:ext uri="{FF2B5EF4-FFF2-40B4-BE49-F238E27FC236}">
                  <a16:creationId xmlns:a16="http://schemas.microsoft.com/office/drawing/2014/main" id="{C66AE6CC-E972-0A82-7AC7-D7B3DEE3FA6D}"/>
                </a:ext>
              </a:extLst>
            </p:cNvPr>
            <p:cNvCxnSpPr>
              <a:cxnSpLocks/>
            </p:cNvCxnSpPr>
            <p:nvPr/>
          </p:nvCxnSpPr>
          <p:spPr>
            <a:xfrm>
              <a:off x="2360245" y="9612222"/>
              <a:ext cx="1831748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사각형: 둥근 모서리 56">
              <a:extLst>
                <a:ext uri="{FF2B5EF4-FFF2-40B4-BE49-F238E27FC236}">
                  <a16:creationId xmlns:a16="http://schemas.microsoft.com/office/drawing/2014/main" id="{F0EFC678-2327-6798-2B29-A56BAC2A8E81}"/>
                </a:ext>
              </a:extLst>
            </p:cNvPr>
            <p:cNvSpPr/>
            <p:nvPr/>
          </p:nvSpPr>
          <p:spPr>
            <a:xfrm>
              <a:off x="2701489" y="9358026"/>
              <a:ext cx="946775" cy="53505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MP-GNN /</a:t>
              </a:r>
              <a:br>
                <a:rPr lang="en-US" altLang="ko-KR" sz="12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</a:br>
              <a:r>
                <a:rPr lang="en-US" altLang="ko-KR" sz="12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Readout</a:t>
              </a:r>
              <a:endParaRPr lang="ko-KR" altLang="en-US" sz="12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사각형: 둥근 모서리 57">
                  <a:extLst>
                    <a:ext uri="{FF2B5EF4-FFF2-40B4-BE49-F238E27FC236}">
                      <a16:creationId xmlns:a16="http://schemas.microsoft.com/office/drawing/2014/main" id="{1FE0C05B-B18E-0261-38DC-A9374ECA96D6}"/>
                    </a:ext>
                  </a:extLst>
                </p:cNvPr>
                <p:cNvSpPr/>
                <p:nvPr/>
              </p:nvSpPr>
              <p:spPr>
                <a:xfrm>
                  <a:off x="6467068" y="9254090"/>
                  <a:ext cx="1241748" cy="712271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400" dirty="0">
                      <a:solidFill>
                        <a:srgbClr val="0A326F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PT task:</a:t>
                  </a:r>
                  <a:br>
                    <a:rPr lang="en-US" altLang="ko-KR" sz="1400" dirty="0">
                      <a:solidFill>
                        <a:srgbClr val="0A326F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</a:b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altLang="ko-KR" sz="1200" b="0" i="0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Δ</m:t>
                        </m:r>
                        <m:sSub>
                          <m:sSubPr>
                            <m:ctrlPr>
                              <a:rPr lang="en-US" altLang="ko-KR" sz="1200" b="0" i="1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sSubPr>
                          <m:e>
                            <m:r>
                              <a:rPr lang="en-US" altLang="ko-KR" sz="1200" b="0" i="1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ko-KR" sz="1200" b="0" i="0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HOMO</m:t>
                            </m:r>
                            <m:r>
                              <a:rPr lang="en-US" altLang="ko-KR" sz="1200" b="0" i="0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altLang="ko-KR" sz="1200" b="0" i="0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LUMO</m:t>
                            </m:r>
                          </m:sub>
                        </m:sSub>
                      </m:oMath>
                    </m:oMathPara>
                  </a14:m>
                  <a:endParaRPr lang="ko-KR" altLang="en-US" sz="12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58" name="사각형: 둥근 모서리 57">
                  <a:extLst>
                    <a:ext uri="{FF2B5EF4-FFF2-40B4-BE49-F238E27FC236}">
                      <a16:creationId xmlns:a16="http://schemas.microsoft.com/office/drawing/2014/main" id="{1FE0C05B-B18E-0261-38DC-A9374ECA96D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67068" y="9254090"/>
                  <a:ext cx="1241748" cy="712271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28575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9" name="사각형: 둥근 모서리 58">
              <a:extLst>
                <a:ext uri="{FF2B5EF4-FFF2-40B4-BE49-F238E27FC236}">
                  <a16:creationId xmlns:a16="http://schemas.microsoft.com/office/drawing/2014/main" id="{41AB504B-FAB1-ECB0-03CE-9BEC0BA6F3D2}"/>
                </a:ext>
              </a:extLst>
            </p:cNvPr>
            <p:cNvSpPr/>
            <p:nvPr/>
          </p:nvSpPr>
          <p:spPr>
            <a:xfrm>
              <a:off x="4855714" y="9358026"/>
              <a:ext cx="1084158" cy="53505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Dense NN</a:t>
              </a:r>
              <a:endParaRPr lang="ko-KR" altLang="en-US" sz="12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60" name="사각형: 둥근 모서리 59">
              <a:extLst>
                <a:ext uri="{FF2B5EF4-FFF2-40B4-BE49-F238E27FC236}">
                  <a16:creationId xmlns:a16="http://schemas.microsoft.com/office/drawing/2014/main" id="{E7CEC45F-CE5B-9C9C-CFB1-CD66FFCBD970}"/>
                </a:ext>
              </a:extLst>
            </p:cNvPr>
            <p:cNvSpPr/>
            <p:nvPr/>
          </p:nvSpPr>
          <p:spPr>
            <a:xfrm>
              <a:off x="864923" y="9082213"/>
              <a:ext cx="2942914" cy="1367443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r>
                <a:rPr lang="en-US" altLang="ko-KR" sz="12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Frozen during downstream inference</a:t>
              </a:r>
              <a:endParaRPr lang="ko-KR" altLang="en-US" sz="12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61" name="사각형: 둥근 모서리 60">
              <a:extLst>
                <a:ext uri="{FF2B5EF4-FFF2-40B4-BE49-F238E27FC236}">
                  <a16:creationId xmlns:a16="http://schemas.microsoft.com/office/drawing/2014/main" id="{D3CAFB9D-29CE-125D-E9E6-D7DEC7B1A79F}"/>
                </a:ext>
              </a:extLst>
            </p:cNvPr>
            <p:cNvSpPr/>
            <p:nvPr/>
          </p:nvSpPr>
          <p:spPr>
            <a:xfrm>
              <a:off x="6488046" y="10197485"/>
              <a:ext cx="1220770" cy="712271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DS task:</a:t>
              </a:r>
              <a:br>
                <a:rPr lang="en-US" altLang="ko-KR" sz="14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</a:br>
              <a:r>
                <a:rPr lang="en-US" altLang="ko-KR" sz="14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rate const.</a:t>
              </a:r>
              <a:endParaRPr lang="ko-KR" altLang="en-US" sz="14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62" name="사각형: 둥근 모서리 61">
              <a:extLst>
                <a:ext uri="{FF2B5EF4-FFF2-40B4-BE49-F238E27FC236}">
                  <a16:creationId xmlns:a16="http://schemas.microsoft.com/office/drawing/2014/main" id="{FC982E70-AA40-6092-DF46-169E3C469A0B}"/>
                </a:ext>
              </a:extLst>
            </p:cNvPr>
            <p:cNvSpPr/>
            <p:nvPr/>
          </p:nvSpPr>
          <p:spPr>
            <a:xfrm>
              <a:off x="4855714" y="10286091"/>
              <a:ext cx="1084158" cy="53505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GP</a:t>
              </a:r>
              <a:br>
                <a:rPr lang="en-US" altLang="ko-KR" sz="12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</a:br>
              <a:r>
                <a:rPr lang="en-US" altLang="ko-KR" sz="12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Regressor</a:t>
              </a:r>
              <a:endParaRPr lang="ko-KR" altLang="en-US" sz="1200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4097ACA-4297-F6F4-4733-7118A67A3AAE}"/>
                </a:ext>
              </a:extLst>
            </p:cNvPr>
            <p:cNvSpPr txBox="1"/>
            <p:nvPr/>
          </p:nvSpPr>
          <p:spPr>
            <a:xfrm>
              <a:off x="670175" y="10617186"/>
              <a:ext cx="3401893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Domain-aware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Continuous representation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ko-KR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Low-dimensional (8/32/128)</a:t>
              </a:r>
              <a:endParaRPr lang="ko-KR" altLang="en-US" dirty="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8806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35796-8FE6-275A-04F5-14DA84F0B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28B890-5F72-7572-37E9-8D98E7B4B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Representing molecules via graph embedding algorithms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63860244-C55B-D1A0-D0C5-DF116F7CFB7A}"/>
              </a:ext>
            </a:extLst>
          </p:cNvPr>
          <p:cNvGrpSpPr/>
          <p:nvPr/>
        </p:nvGrpSpPr>
        <p:grpSpPr>
          <a:xfrm>
            <a:off x="998042" y="1620457"/>
            <a:ext cx="10195915" cy="4097193"/>
            <a:chOff x="11303039" y="6811834"/>
            <a:chExt cx="8398007" cy="3374710"/>
          </a:xfrm>
        </p:grpSpPr>
        <p:cxnSp>
          <p:nvCxnSpPr>
            <p:cNvPr id="5" name="연결선: 꺾임 4">
              <a:extLst>
                <a:ext uri="{FF2B5EF4-FFF2-40B4-BE49-F238E27FC236}">
                  <a16:creationId xmlns:a16="http://schemas.microsoft.com/office/drawing/2014/main" id="{9BCA4708-C491-42D0-A430-D81704418985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rot="10800000" flipV="1">
              <a:off x="12918511" y="8341760"/>
              <a:ext cx="3381200" cy="558623"/>
            </a:xfrm>
            <a:prstGeom prst="bentConnector2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0A9AB8F4-3EB9-8746-F6C6-3B6884ADFF21}"/>
                </a:ext>
              </a:extLst>
            </p:cNvPr>
            <p:cNvSpPr/>
            <p:nvPr/>
          </p:nvSpPr>
          <p:spPr>
            <a:xfrm>
              <a:off x="11389490" y="6843596"/>
              <a:ext cx="2210764" cy="432000"/>
            </a:xfrm>
            <a:prstGeom prst="roundRect">
              <a:avLst/>
            </a:prstGeom>
            <a:solidFill>
              <a:srgbClr val="9DD9D2">
                <a:alpha val="94902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Initial batch (50)</a:t>
              </a:r>
              <a:endParaRPr lang="ko-KR" alt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1C1C9E3A-3F34-BBAB-0323-C05431AD3A50}"/>
                </a:ext>
              </a:extLst>
            </p:cNvPr>
            <p:cNvSpPr/>
            <p:nvPr/>
          </p:nvSpPr>
          <p:spPr>
            <a:xfrm>
              <a:off x="11389490" y="7517650"/>
              <a:ext cx="2210764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Initial model</a:t>
              </a:r>
              <a:endParaRPr lang="ko-KR" alt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cxnSp>
          <p:nvCxnSpPr>
            <p:cNvPr id="8" name="직선 화살표 연결선 7">
              <a:extLst>
                <a:ext uri="{FF2B5EF4-FFF2-40B4-BE49-F238E27FC236}">
                  <a16:creationId xmlns:a16="http://schemas.microsoft.com/office/drawing/2014/main" id="{FF1D88B8-942A-06FE-154F-EAA1A5B95BB6}"/>
                </a:ext>
              </a:extLst>
            </p:cNvPr>
            <p:cNvCxnSpPr>
              <a:stCxn id="6" idx="2"/>
              <a:endCxn id="7" idx="0"/>
            </p:cNvCxnSpPr>
            <p:nvPr/>
          </p:nvCxnSpPr>
          <p:spPr>
            <a:xfrm>
              <a:off x="12494872" y="7275596"/>
              <a:ext cx="0" cy="24205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사각형: 둥근 모서리 8">
                  <a:extLst>
                    <a:ext uri="{FF2B5EF4-FFF2-40B4-BE49-F238E27FC236}">
                      <a16:creationId xmlns:a16="http://schemas.microsoft.com/office/drawing/2014/main" id="{2A61A072-28F2-8132-FD37-C5A95CF10A0D}"/>
                    </a:ext>
                  </a:extLst>
                </p:cNvPr>
                <p:cNvSpPr/>
                <p:nvPr/>
              </p:nvSpPr>
              <p:spPr>
                <a:xfrm>
                  <a:off x="14205689" y="6811834"/>
                  <a:ext cx="1535881" cy="495524"/>
                </a:xfrm>
                <a:prstGeom prst="roundRect">
                  <a:avLst/>
                </a:prstGeom>
                <a:solidFill>
                  <a:srgbClr val="F4D06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000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5-fold 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</m:ctrlPr>
                        </m:sSubSupPr>
                        <m:e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ko-KR" sz="2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  <m:t>CV</m:t>
                          </m:r>
                        </m:sub>
                        <m:sup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  <m:t>2</m:t>
                          </m:r>
                        </m:sup>
                      </m:sSubSup>
                    </m:oMath>
                  </a14:m>
                  <a:endParaRPr lang="ko-KR" altLang="en-US" sz="2000" baseline="30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27" name="사각형: 둥근 모서리 26">
                  <a:extLst>
                    <a:ext uri="{FF2B5EF4-FFF2-40B4-BE49-F238E27FC236}">
                      <a16:creationId xmlns:a16="http://schemas.microsoft.com/office/drawing/2014/main" id="{813ADEC1-C174-64E5-311A-F0B41D61574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205689" y="6811834"/>
                  <a:ext cx="1535881" cy="495524"/>
                </a:xfrm>
                <a:prstGeom prst="round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" name="연결선: 꺾임 9">
              <a:extLst>
                <a:ext uri="{FF2B5EF4-FFF2-40B4-BE49-F238E27FC236}">
                  <a16:creationId xmlns:a16="http://schemas.microsoft.com/office/drawing/2014/main" id="{651E7310-59C7-25BE-2D00-11251E40EFF8}"/>
                </a:ext>
              </a:extLst>
            </p:cNvPr>
            <p:cNvCxnSpPr>
              <a:cxnSpLocks/>
              <a:stCxn id="7" idx="3"/>
              <a:endCxn id="14" idx="2"/>
            </p:cNvCxnSpPr>
            <p:nvPr/>
          </p:nvCxnSpPr>
          <p:spPr>
            <a:xfrm flipV="1">
              <a:off x="13600254" y="7318021"/>
              <a:ext cx="3552650" cy="415629"/>
            </a:xfrm>
            <a:prstGeom prst="bentConnector2">
              <a:avLst/>
            </a:prstGeom>
            <a:ln w="28575">
              <a:solidFill>
                <a:schemeClr val="tx1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7B8E3399-9A1F-013E-2C00-D119D818BA53}"/>
                </a:ext>
              </a:extLst>
            </p:cNvPr>
            <p:cNvSpPr/>
            <p:nvPr/>
          </p:nvSpPr>
          <p:spPr>
            <a:xfrm>
              <a:off x="11389490" y="8900384"/>
              <a:ext cx="2210764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Query new data</a:t>
              </a:r>
              <a:endParaRPr lang="ko-KR" alt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2864EB73-2958-9C65-C4AD-BB6FFEF48380}"/>
                </a:ext>
              </a:extLst>
            </p:cNvPr>
            <p:cNvSpPr/>
            <p:nvPr/>
          </p:nvSpPr>
          <p:spPr>
            <a:xfrm>
              <a:off x="14174199" y="9754544"/>
              <a:ext cx="2210764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Final model</a:t>
              </a:r>
              <a:endParaRPr lang="ko-KR" alt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13" name="순서도: 판단 12">
              <a:extLst>
                <a:ext uri="{FF2B5EF4-FFF2-40B4-BE49-F238E27FC236}">
                  <a16:creationId xmlns:a16="http://schemas.microsoft.com/office/drawing/2014/main" id="{E9C66881-AD89-913A-B72F-F34DED828BBF}"/>
                </a:ext>
              </a:extLst>
            </p:cNvPr>
            <p:cNvSpPr/>
            <p:nvPr/>
          </p:nvSpPr>
          <p:spPr>
            <a:xfrm>
              <a:off x="14289712" y="8701028"/>
              <a:ext cx="1979738" cy="842192"/>
            </a:xfrm>
            <a:prstGeom prst="flowChartDecisi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50 cycles?</a:t>
              </a:r>
              <a:endParaRPr lang="ko-KR" altLang="en-US" sz="16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사각형: 둥근 모서리 13">
                  <a:extLst>
                    <a:ext uri="{FF2B5EF4-FFF2-40B4-BE49-F238E27FC236}">
                      <a16:creationId xmlns:a16="http://schemas.microsoft.com/office/drawing/2014/main" id="{3CD671A4-A483-A730-EEB3-C688B6DEDF7D}"/>
                    </a:ext>
                  </a:extLst>
                </p:cNvPr>
                <p:cNvSpPr/>
                <p:nvPr/>
              </p:nvSpPr>
              <p:spPr>
                <a:xfrm>
                  <a:off x="16384963" y="6822497"/>
                  <a:ext cx="1535881" cy="495524"/>
                </a:xfrm>
                <a:prstGeom prst="roundRect">
                  <a:avLst/>
                </a:prstGeom>
                <a:solidFill>
                  <a:srgbClr val="F4D06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000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Initial 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</m:ctrlPr>
                        </m:sSubSupPr>
                        <m:e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ko-KR" sz="2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  <m:t>test</m:t>
                          </m:r>
                        </m:sub>
                        <m:sup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  <m:t>2</m:t>
                          </m:r>
                        </m:sup>
                      </m:sSubSup>
                    </m:oMath>
                  </a14:m>
                  <a:endParaRPr lang="ko-KR" altLang="en-US" sz="2000" baseline="30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2" name="사각형: 둥근 모서리 31">
                  <a:extLst>
                    <a:ext uri="{FF2B5EF4-FFF2-40B4-BE49-F238E27FC236}">
                      <a16:creationId xmlns:a16="http://schemas.microsoft.com/office/drawing/2014/main" id="{C0A84110-8CF7-A6F2-49A6-B946D976575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384963" y="6822497"/>
                  <a:ext cx="1535881" cy="495524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" name="직선 화살표 연결선 14">
              <a:extLst>
                <a:ext uri="{FF2B5EF4-FFF2-40B4-BE49-F238E27FC236}">
                  <a16:creationId xmlns:a16="http://schemas.microsoft.com/office/drawing/2014/main" id="{BDAD01A4-D7C9-32CD-AD92-B30C33CD1FD5}"/>
                </a:ext>
              </a:extLst>
            </p:cNvPr>
            <p:cNvCxnSpPr>
              <a:cxnSpLocks/>
              <a:stCxn id="6" idx="3"/>
              <a:endCxn id="9" idx="1"/>
            </p:cNvCxnSpPr>
            <p:nvPr/>
          </p:nvCxnSpPr>
          <p:spPr>
            <a:xfrm>
              <a:off x="13600254" y="7059596"/>
              <a:ext cx="60543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>
              <a:extLst>
                <a:ext uri="{FF2B5EF4-FFF2-40B4-BE49-F238E27FC236}">
                  <a16:creationId xmlns:a16="http://schemas.microsoft.com/office/drawing/2014/main" id="{11242084-FCA2-0CB8-332B-6714070CB0C2}"/>
                </a:ext>
              </a:extLst>
            </p:cNvPr>
            <p:cNvCxnSpPr>
              <a:cxnSpLocks/>
              <a:stCxn id="7" idx="2"/>
              <a:endCxn id="11" idx="0"/>
            </p:cNvCxnSpPr>
            <p:nvPr/>
          </p:nvCxnSpPr>
          <p:spPr>
            <a:xfrm>
              <a:off x="12494872" y="7949650"/>
              <a:ext cx="0" cy="95073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34153115-C533-1C00-582E-B541F02247F1}"/>
                </a:ext>
              </a:extLst>
            </p:cNvPr>
            <p:cNvSpPr/>
            <p:nvPr/>
          </p:nvSpPr>
          <p:spPr>
            <a:xfrm>
              <a:off x="12223643" y="8127033"/>
              <a:ext cx="3598947" cy="432000"/>
            </a:xfrm>
            <a:prstGeom prst="roundRect">
              <a:avLst/>
            </a:prstGeom>
            <a:solidFill>
              <a:srgbClr val="9DD9D2">
                <a:alpha val="94902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Search space (1,000)</a:t>
              </a:r>
              <a:endParaRPr lang="ko-KR" alt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cxnSp>
          <p:nvCxnSpPr>
            <p:cNvPr id="18" name="연결선: 꺾임 17">
              <a:extLst>
                <a:ext uri="{FF2B5EF4-FFF2-40B4-BE49-F238E27FC236}">
                  <a16:creationId xmlns:a16="http://schemas.microsoft.com/office/drawing/2014/main" id="{B6C2F734-7D26-7CA7-9E6F-EAAA5CE33B62}"/>
                </a:ext>
              </a:extLst>
            </p:cNvPr>
            <p:cNvCxnSpPr>
              <a:cxnSpLocks/>
              <a:stCxn id="12" idx="3"/>
              <a:endCxn id="20" idx="2"/>
            </p:cNvCxnSpPr>
            <p:nvPr/>
          </p:nvCxnSpPr>
          <p:spPr>
            <a:xfrm flipV="1">
              <a:off x="16384963" y="7318021"/>
              <a:ext cx="2548143" cy="2652523"/>
            </a:xfrm>
            <a:prstGeom prst="bentConnector2">
              <a:avLst/>
            </a:prstGeom>
            <a:ln w="28575">
              <a:solidFill>
                <a:schemeClr val="tx1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BDC0B334-67F9-F720-AB43-C4D199E1BA6A}"/>
                </a:ext>
              </a:extLst>
            </p:cNvPr>
            <p:cNvSpPr/>
            <p:nvPr/>
          </p:nvSpPr>
          <p:spPr>
            <a:xfrm>
              <a:off x="16384963" y="7517650"/>
              <a:ext cx="3316083" cy="432000"/>
            </a:xfrm>
            <a:prstGeom prst="roundRect">
              <a:avLst/>
            </a:prstGeom>
            <a:solidFill>
              <a:srgbClr val="9DD9D2">
                <a:alpha val="94902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Test batch (100)</a:t>
              </a:r>
              <a:endParaRPr lang="ko-KR" alt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사각형: 둥근 모서리 19">
                  <a:extLst>
                    <a:ext uri="{FF2B5EF4-FFF2-40B4-BE49-F238E27FC236}">
                      <a16:creationId xmlns:a16="http://schemas.microsoft.com/office/drawing/2014/main" id="{F5272C72-AF79-8C4B-DBB9-35D507E00209}"/>
                    </a:ext>
                  </a:extLst>
                </p:cNvPr>
                <p:cNvSpPr/>
                <p:nvPr/>
              </p:nvSpPr>
              <p:spPr>
                <a:xfrm>
                  <a:off x="18165165" y="6822497"/>
                  <a:ext cx="1535881" cy="495524"/>
                </a:xfrm>
                <a:prstGeom prst="roundRect">
                  <a:avLst/>
                </a:prstGeom>
                <a:solidFill>
                  <a:srgbClr val="F4D06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2000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Final 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</m:ctrlPr>
                        </m:sSubSupPr>
                        <m:e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ko-KR" sz="2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  <m:t>test</m:t>
                          </m:r>
                        </m:sub>
                        <m:sup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Pretendard" panose="02000503000000020004" pitchFamily="2" charset="-127"/>
                              <a:cs typeface="Pretendard" panose="02000503000000020004" pitchFamily="2" charset="-127"/>
                            </a:rPr>
                            <m:t>2</m:t>
                          </m:r>
                        </m:sup>
                      </m:sSubSup>
                    </m:oMath>
                  </a14:m>
                  <a:endParaRPr lang="ko-KR" altLang="en-US" sz="2000" baseline="30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8" name="사각형: 둥근 모서리 37">
                  <a:extLst>
                    <a:ext uri="{FF2B5EF4-FFF2-40B4-BE49-F238E27FC236}">
                      <a16:creationId xmlns:a16="http://schemas.microsoft.com/office/drawing/2014/main" id="{8251733E-0C74-C9D3-E502-F898051C020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65165" y="6822497"/>
                  <a:ext cx="1535881" cy="495524"/>
                </a:xfrm>
                <a:prstGeom prst="round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직선 화살표 연결선 20">
              <a:extLst>
                <a:ext uri="{FF2B5EF4-FFF2-40B4-BE49-F238E27FC236}">
                  <a16:creationId xmlns:a16="http://schemas.microsoft.com/office/drawing/2014/main" id="{46F33B3C-79C0-EEA2-09D5-BBFAC1BFF789}"/>
                </a:ext>
              </a:extLst>
            </p:cNvPr>
            <p:cNvCxnSpPr>
              <a:cxnSpLocks/>
              <a:stCxn id="11" idx="3"/>
              <a:endCxn id="13" idx="1"/>
            </p:cNvCxnSpPr>
            <p:nvPr/>
          </p:nvCxnSpPr>
          <p:spPr>
            <a:xfrm>
              <a:off x="13600254" y="9116384"/>
              <a:ext cx="689458" cy="574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2212B014-F838-E546-9399-069730720D6A}"/>
                </a:ext>
              </a:extLst>
            </p:cNvPr>
            <p:cNvSpPr/>
            <p:nvPr/>
          </p:nvSpPr>
          <p:spPr>
            <a:xfrm>
              <a:off x="16299711" y="8125761"/>
              <a:ext cx="2210764" cy="43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 err="1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i-th</a:t>
              </a:r>
              <a:r>
                <a: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model</a:t>
              </a:r>
              <a:endParaRPr lang="ko-KR" alt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cxnSp>
          <p:nvCxnSpPr>
            <p:cNvPr id="23" name="연결선: 꺾임 22">
              <a:extLst>
                <a:ext uri="{FF2B5EF4-FFF2-40B4-BE49-F238E27FC236}">
                  <a16:creationId xmlns:a16="http://schemas.microsoft.com/office/drawing/2014/main" id="{BF266072-E2DE-FC96-F173-0FEAF5A9BD2B}"/>
                </a:ext>
              </a:extLst>
            </p:cNvPr>
            <p:cNvCxnSpPr>
              <a:cxnSpLocks/>
              <a:stCxn id="13" idx="3"/>
              <a:endCxn id="22" idx="2"/>
            </p:cNvCxnSpPr>
            <p:nvPr/>
          </p:nvCxnSpPr>
          <p:spPr>
            <a:xfrm flipV="1">
              <a:off x="16269450" y="8557761"/>
              <a:ext cx="1135643" cy="564363"/>
            </a:xfrm>
            <a:prstGeom prst="bentConnector2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화살표 연결선 23">
              <a:extLst>
                <a:ext uri="{FF2B5EF4-FFF2-40B4-BE49-F238E27FC236}">
                  <a16:creationId xmlns:a16="http://schemas.microsoft.com/office/drawing/2014/main" id="{89188525-8504-7369-B57F-B8DFCE2E4413}"/>
                </a:ext>
              </a:extLst>
            </p:cNvPr>
            <p:cNvCxnSpPr>
              <a:cxnSpLocks/>
              <a:stCxn id="13" idx="2"/>
              <a:endCxn id="12" idx="0"/>
            </p:cNvCxnSpPr>
            <p:nvPr/>
          </p:nvCxnSpPr>
          <p:spPr>
            <a:xfrm>
              <a:off x="15279581" y="9543220"/>
              <a:ext cx="0" cy="21132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>
              <a:extLst>
                <a:ext uri="{FF2B5EF4-FFF2-40B4-BE49-F238E27FC236}">
                  <a16:creationId xmlns:a16="http://schemas.microsoft.com/office/drawing/2014/main" id="{C49484CC-1365-8926-2EF0-D942D3975443}"/>
                </a:ext>
              </a:extLst>
            </p:cNvPr>
            <p:cNvCxnSpPr>
              <a:cxnSpLocks/>
              <a:stCxn id="11" idx="2"/>
              <a:endCxn id="26" idx="0"/>
            </p:cNvCxnSpPr>
            <p:nvPr/>
          </p:nvCxnSpPr>
          <p:spPr>
            <a:xfrm>
              <a:off x="12494872" y="9332384"/>
              <a:ext cx="0" cy="397396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A666C9A4-8E06-C4A8-30AB-DFF6983C306F}"/>
                </a:ext>
              </a:extLst>
            </p:cNvPr>
            <p:cNvSpPr/>
            <p:nvPr/>
          </p:nvSpPr>
          <p:spPr>
            <a:xfrm>
              <a:off x="11303039" y="9729780"/>
              <a:ext cx="2383666" cy="432000"/>
            </a:xfrm>
            <a:prstGeom prst="roundRect">
              <a:avLst/>
            </a:prstGeom>
            <a:solidFill>
              <a:srgbClr val="F4D06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Search trajectory</a:t>
              </a:r>
              <a:endParaRPr lang="ko-KR" alt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27" name="사각형: 둥근 모서리 26">
              <a:extLst>
                <a:ext uri="{FF2B5EF4-FFF2-40B4-BE49-F238E27FC236}">
                  <a16:creationId xmlns:a16="http://schemas.microsoft.com/office/drawing/2014/main" id="{0155FC7E-86BD-CFFF-47E7-B6E7788E529C}"/>
                </a:ext>
              </a:extLst>
            </p:cNvPr>
            <p:cNvSpPr/>
            <p:nvPr/>
          </p:nvSpPr>
          <p:spPr>
            <a:xfrm>
              <a:off x="16285513" y="9106567"/>
              <a:ext cx="1043638" cy="40192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No</a:t>
              </a:r>
              <a:endParaRPr lang="ko-KR" alt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id="{25651296-C2FC-EF8C-931D-BA722681A36D}"/>
                </a:ext>
              </a:extLst>
            </p:cNvPr>
            <p:cNvSpPr/>
            <p:nvPr/>
          </p:nvSpPr>
          <p:spPr>
            <a:xfrm>
              <a:off x="14391612" y="9322899"/>
              <a:ext cx="670556" cy="40192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Yes</a:t>
              </a:r>
              <a:endParaRPr lang="ko-KR" alt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F5F4A17A-2D62-0520-C6CB-B59AD498ECF4}"/>
              </a:ext>
            </a:extLst>
          </p:cNvPr>
          <p:cNvSpPr txBox="1"/>
          <p:nvPr/>
        </p:nvSpPr>
        <p:spPr>
          <a:xfrm>
            <a:off x="4678763" y="986063"/>
            <a:ext cx="23833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i="1" dirty="0">
                <a:solidFill>
                  <a:srgbClr val="0A326F"/>
                </a:solidFill>
              </a:rPr>
              <a:t>Ha </a:t>
            </a:r>
            <a:r>
              <a:rPr lang="en-US" altLang="ko-KR" sz="1200" i="1" dirty="0">
                <a:solidFill>
                  <a:srgbClr val="0A326F"/>
                </a:solidFill>
              </a:rPr>
              <a:t>(2025)</a:t>
            </a:r>
            <a:r>
              <a:rPr lang="ko-KR" altLang="en-US" sz="1200" i="1" dirty="0">
                <a:solidFill>
                  <a:srgbClr val="0A326F"/>
                </a:solidFill>
              </a:rPr>
              <a:t> </a:t>
            </a:r>
            <a:r>
              <a:rPr lang="en-US" altLang="ko-KR" sz="1200" i="1" dirty="0">
                <a:solidFill>
                  <a:srgbClr val="0A326F"/>
                </a:solidFill>
              </a:rPr>
              <a:t>Under review</a:t>
            </a:r>
            <a:endParaRPr lang="ko-KR" altLang="en-US" sz="1200" i="1" dirty="0">
              <a:solidFill>
                <a:srgbClr val="0A32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2365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7C521-2E2D-009E-654A-F5AC856AF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8D1DB2-5B24-8963-EA62-3F7DFCDF5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Representing molecules via graph embedding algorithms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8F954053-CAA7-06EE-5F45-FF2BE58C7A5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7520" y="3971700"/>
                <a:ext cx="10515600" cy="2440092"/>
              </a:xfrm>
            </p:spPr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Initially available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sSubSup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b="0" i="0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CV</m:t>
                        </m:r>
                      </m:sub>
                      <m:sup>
                        <m:r>
                          <a:rPr lang="en-US" altLang="ko-KR" sz="2000" b="0" i="0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predicts </a:t>
                </a:r>
                <a:r>
                  <a:rPr lang="en-US" altLang="ko-KR" sz="2000" i="1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a posteriori </a:t>
                </a: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metrics 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MPP metrics: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sSubSup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b="0" i="0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test</m:t>
                        </m:r>
                      </m:sub>
                      <m:sup>
                        <m:r>
                          <a:rPr lang="en-US" altLang="ko-KR" sz="2000" b="0" i="0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on test data, initial &amp; final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DOE metric: Probability to outperform random search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P &gt; 0.5 for most cases: AL consistently outperforms random search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Fingerprint yields inferior DOE performance:</a:t>
                </a:r>
                <a:b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</a:b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discontinuity &amp; dimensionality issues</a:t>
                </a:r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8F954053-CAA7-06EE-5F45-FF2BE58C7A5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7520" y="3971700"/>
                <a:ext cx="10515600" cy="2440092"/>
              </a:xfrm>
              <a:blipFill>
                <a:blip r:embed="rId2"/>
                <a:stretch>
                  <a:fillRect l="-522" t="-750" b="-35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그룹 3">
            <a:extLst>
              <a:ext uri="{FF2B5EF4-FFF2-40B4-BE49-F238E27FC236}">
                <a16:creationId xmlns:a16="http://schemas.microsoft.com/office/drawing/2014/main" id="{1A1B5F02-9AF6-A87E-CDF8-07AA43B2780B}"/>
              </a:ext>
            </a:extLst>
          </p:cNvPr>
          <p:cNvGrpSpPr/>
          <p:nvPr/>
        </p:nvGrpSpPr>
        <p:grpSpPr>
          <a:xfrm>
            <a:off x="1691178" y="1173273"/>
            <a:ext cx="8809643" cy="2389560"/>
            <a:chOff x="11203926" y="10378920"/>
            <a:chExt cx="8809643" cy="2389560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F0612F3F-B551-A4A0-3A85-992FF5C57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303039" y="10378920"/>
              <a:ext cx="2816267" cy="2389560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3C7556C2-49B0-6ADB-6F0B-A16A24C6A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250171" y="10378920"/>
              <a:ext cx="2816267" cy="2389560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4BD004A4-3D3D-65FE-EBA0-98F1ACA488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197302" y="10378920"/>
              <a:ext cx="2816267" cy="238956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2F6C8C32-F283-2915-491B-B8FC0AA59669}"/>
                    </a:ext>
                  </a:extLst>
                </p:cNvPr>
                <p:cNvSpPr txBox="1"/>
                <p:nvPr/>
              </p:nvSpPr>
              <p:spPr>
                <a:xfrm>
                  <a:off x="12409263" y="12382400"/>
                  <a:ext cx="603820" cy="3823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ko-KR" b="0" i="0" smtClean="0">
                                <a:latin typeface="Cambria Math" panose="02040503050406030204" pitchFamily="18" charset="0"/>
                              </a:rPr>
                              <m:t>CV</m:t>
                            </m:r>
                          </m:sub>
                          <m:sup>
                            <m:r>
                              <a:rPr lang="en-US" altLang="ko-KR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oMath>
                    </m:oMathPara>
                  </a14:m>
                  <a:endParaRPr lang="ko-KR" altLang="en-US" dirty="0"/>
                </a:p>
              </p:txBody>
            </p:sp>
          </mc:Choice>
          <mc:Fallback xmlns="">
            <p:sp>
              <p:nvSpPr>
                <p:cNvPr id="1280" name="TextBox 1279">
                  <a:extLst>
                    <a:ext uri="{FF2B5EF4-FFF2-40B4-BE49-F238E27FC236}">
                      <a16:creationId xmlns:a16="http://schemas.microsoft.com/office/drawing/2014/main" id="{AA0774BD-AB7E-CB07-702E-ADBE42E7F9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409263" y="12382400"/>
                  <a:ext cx="603820" cy="382349"/>
                </a:xfrm>
                <a:prstGeom prst="rect">
                  <a:avLst/>
                </a:prstGeom>
                <a:blipFill>
                  <a:blip r:embed="rId11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9C530EB9-D34D-FBDF-F8CD-29468F7D303E}"/>
                    </a:ext>
                  </a:extLst>
                </p:cNvPr>
                <p:cNvSpPr txBox="1"/>
                <p:nvPr/>
              </p:nvSpPr>
              <p:spPr>
                <a:xfrm>
                  <a:off x="15520680" y="12382400"/>
                  <a:ext cx="603820" cy="3823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ko-KR" b="0" i="0" smtClean="0">
                                <a:latin typeface="Cambria Math" panose="02040503050406030204" pitchFamily="18" charset="0"/>
                              </a:rPr>
                              <m:t>CV</m:t>
                            </m:r>
                          </m:sub>
                          <m:sup>
                            <m:r>
                              <a:rPr lang="en-US" altLang="ko-KR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oMath>
                    </m:oMathPara>
                  </a14:m>
                  <a:endParaRPr lang="ko-KR" altLang="en-US" dirty="0"/>
                </a:p>
              </p:txBody>
            </p:sp>
          </mc:Choice>
          <mc:Fallback xmlns="">
            <p:sp>
              <p:nvSpPr>
                <p:cNvPr id="1281" name="TextBox 1280">
                  <a:extLst>
                    <a:ext uri="{FF2B5EF4-FFF2-40B4-BE49-F238E27FC236}">
                      <a16:creationId xmlns:a16="http://schemas.microsoft.com/office/drawing/2014/main" id="{1FC1B399-4F0B-B49E-5A29-9BA66AEFFC7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520680" y="12382400"/>
                  <a:ext cx="603820" cy="382349"/>
                </a:xfrm>
                <a:prstGeom prst="rect">
                  <a:avLst/>
                </a:prstGeom>
                <a:blipFill>
                  <a:blip r:embed="rId12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42AAA438-F4AE-7186-4181-4F7D26C6F5BC}"/>
                    </a:ext>
                  </a:extLst>
                </p:cNvPr>
                <p:cNvSpPr txBox="1"/>
                <p:nvPr/>
              </p:nvSpPr>
              <p:spPr>
                <a:xfrm>
                  <a:off x="18303526" y="12382400"/>
                  <a:ext cx="603820" cy="3823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ko-KR" b="0" i="0" smtClean="0">
                                <a:latin typeface="Cambria Math" panose="02040503050406030204" pitchFamily="18" charset="0"/>
                              </a:rPr>
                              <m:t>CV</m:t>
                            </m:r>
                          </m:sub>
                          <m:sup>
                            <m:r>
                              <a:rPr lang="en-US" altLang="ko-KR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oMath>
                    </m:oMathPara>
                  </a14:m>
                  <a:endParaRPr lang="ko-KR" altLang="en-US" dirty="0"/>
                </a:p>
              </p:txBody>
            </p:sp>
          </mc:Choice>
          <mc:Fallback xmlns="">
            <p:sp>
              <p:nvSpPr>
                <p:cNvPr id="1282" name="TextBox 1281">
                  <a:extLst>
                    <a:ext uri="{FF2B5EF4-FFF2-40B4-BE49-F238E27FC236}">
                      <a16:creationId xmlns:a16="http://schemas.microsoft.com/office/drawing/2014/main" id="{27E1A79D-06A0-7A3C-95BD-7A1081DC4F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303526" y="12382400"/>
                  <a:ext cx="603820" cy="382349"/>
                </a:xfrm>
                <a:prstGeom prst="rect">
                  <a:avLst/>
                </a:prstGeom>
                <a:blipFill>
                  <a:blip r:embed="rId13"/>
                  <a:stretch>
                    <a:fillRect b="-3226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96F26916-01B4-F59A-FE62-3C438E69945E}"/>
                    </a:ext>
                  </a:extLst>
                </p:cNvPr>
                <p:cNvSpPr txBox="1"/>
                <p:nvPr/>
              </p:nvSpPr>
              <p:spPr>
                <a:xfrm rot="16200000">
                  <a:off x="10767781" y="11284676"/>
                  <a:ext cx="1243417" cy="3711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b="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Initial 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ko-KR" b="0" i="0" smtClean="0">
                              <a:latin typeface="Cambria Math" panose="02040503050406030204" pitchFamily="18" charset="0"/>
                            </a:rPr>
                            <m:t>test</m:t>
                          </m:r>
                        </m:sub>
                        <m:sup>
                          <m:r>
                            <a:rPr lang="en-US" altLang="ko-KR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a14:m>
                  <a:endParaRPr lang="ko-KR" altLang="en-US" dirty="0"/>
                </a:p>
              </p:txBody>
            </p:sp>
          </mc:Choice>
          <mc:Fallback xmlns="">
            <p:sp>
              <p:nvSpPr>
                <p:cNvPr id="1283" name="TextBox 1282">
                  <a:extLst>
                    <a:ext uri="{FF2B5EF4-FFF2-40B4-BE49-F238E27FC236}">
                      <a16:creationId xmlns:a16="http://schemas.microsoft.com/office/drawing/2014/main" id="{6C538903-DEDB-7FCD-752E-23F2B0C5AD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0767781" y="11284676"/>
                  <a:ext cx="1243417" cy="371127"/>
                </a:xfrm>
                <a:prstGeom prst="rect">
                  <a:avLst/>
                </a:prstGeom>
                <a:blipFill>
                  <a:blip r:embed="rId14"/>
                  <a:stretch>
                    <a:fillRect l="-11475" r="-22951" b="-3922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362A9124-3B21-B3EF-7522-A39C266537E3}"/>
                    </a:ext>
                  </a:extLst>
                </p:cNvPr>
                <p:cNvSpPr txBox="1"/>
                <p:nvPr/>
              </p:nvSpPr>
              <p:spPr>
                <a:xfrm rot="16200000">
                  <a:off x="13769312" y="11284676"/>
                  <a:ext cx="1180901" cy="3711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b="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Final 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ko-KR" b="0" i="0" smtClean="0">
                              <a:latin typeface="Cambria Math" panose="02040503050406030204" pitchFamily="18" charset="0"/>
                            </a:rPr>
                            <m:t>test</m:t>
                          </m:r>
                        </m:sub>
                        <m:sup>
                          <m:r>
                            <a:rPr lang="en-US" altLang="ko-KR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a14:m>
                  <a:endParaRPr lang="ko-KR" altLang="en-US" dirty="0"/>
                </a:p>
              </p:txBody>
            </p:sp>
          </mc:Choice>
          <mc:Fallback xmlns="">
            <p:sp>
              <p:nvSpPr>
                <p:cNvPr id="1284" name="TextBox 1283">
                  <a:extLst>
                    <a:ext uri="{FF2B5EF4-FFF2-40B4-BE49-F238E27FC236}">
                      <a16:creationId xmlns:a16="http://schemas.microsoft.com/office/drawing/2014/main" id="{EBAD0AA5-0022-9335-349F-801DCE05D4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3769312" y="11284676"/>
                  <a:ext cx="1180901" cy="371127"/>
                </a:xfrm>
                <a:prstGeom prst="rect">
                  <a:avLst/>
                </a:prstGeom>
                <a:blipFill>
                  <a:blip r:embed="rId15"/>
                  <a:stretch>
                    <a:fillRect l="-9836" r="-22951" b="-4124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F9068A3-192D-3E59-08CA-2F014CAFBD7A}"/>
                </a:ext>
              </a:extLst>
            </p:cNvPr>
            <p:cNvSpPr txBox="1"/>
            <p:nvPr/>
          </p:nvSpPr>
          <p:spPr>
            <a:xfrm rot="16200000">
              <a:off x="16753513" y="11284676"/>
              <a:ext cx="11512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i="1" dirty="0"/>
                <a:t>P </a:t>
              </a:r>
              <a:r>
                <a:rPr lang="en-US" altLang="ko-KR" dirty="0"/>
                <a:t>(&gt;rand)</a:t>
              </a:r>
              <a:endParaRPr lang="ko-KR" altLang="en-US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431FC0F-47C6-B915-E596-051818BFC190}"/>
              </a:ext>
            </a:extLst>
          </p:cNvPr>
          <p:cNvSpPr txBox="1"/>
          <p:nvPr/>
        </p:nvSpPr>
        <p:spPr>
          <a:xfrm>
            <a:off x="4678763" y="986063"/>
            <a:ext cx="23833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i="1" dirty="0">
                <a:solidFill>
                  <a:srgbClr val="0A326F"/>
                </a:solidFill>
              </a:rPr>
              <a:t>Ha </a:t>
            </a:r>
            <a:r>
              <a:rPr lang="en-US" altLang="ko-KR" sz="1200" i="1" dirty="0">
                <a:solidFill>
                  <a:srgbClr val="0A326F"/>
                </a:solidFill>
              </a:rPr>
              <a:t>(2025)</a:t>
            </a:r>
            <a:r>
              <a:rPr lang="ko-KR" altLang="en-US" sz="1200" i="1" dirty="0">
                <a:solidFill>
                  <a:srgbClr val="0A326F"/>
                </a:solidFill>
              </a:rPr>
              <a:t> </a:t>
            </a:r>
            <a:r>
              <a:rPr lang="en-US" altLang="ko-KR" sz="1200" i="1" dirty="0">
                <a:solidFill>
                  <a:srgbClr val="0A326F"/>
                </a:solidFill>
              </a:rPr>
              <a:t>Under review</a:t>
            </a:r>
            <a:endParaRPr lang="ko-KR" altLang="en-US" sz="1200" i="1" dirty="0">
              <a:solidFill>
                <a:srgbClr val="0A32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3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E1C03C-F5F2-B2CA-177B-9343F0B53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Representing molecules via graph embedding algorithms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385B60D-6309-2DE7-6EC2-6F273772D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520" y="3911733"/>
            <a:ext cx="10515600" cy="214744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Chemical knowledge can be integrated into the embeddings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Ex) Gap for Gap ; </a:t>
            </a:r>
            <a:r>
              <a:rPr lang="en-US" altLang="ko-KR" sz="2000" dirty="0" err="1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LogP</a:t>
            </a: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for </a:t>
            </a:r>
            <a:r>
              <a:rPr lang="en-US" altLang="ko-KR" sz="2000" dirty="0" err="1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LogP</a:t>
            </a:r>
            <a:endParaRPr lang="en-US" altLang="ko-KR" sz="2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Ex) </a:t>
            </a:r>
            <a:r>
              <a:rPr lang="en-US" altLang="ko-KR" sz="2000" dirty="0" err="1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LogP</a:t>
            </a: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for </a:t>
            </a:r>
            <a:r>
              <a:rPr lang="en-US" altLang="ko-KR" sz="2000" dirty="0" err="1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mp</a:t>
            </a:r>
            <a:r>
              <a:rPr lang="ko-KR" alt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℃</a:t>
            </a:r>
            <a:endParaRPr lang="en-US" altLang="ko-KR" sz="2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Improper pre-training undermines MPP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Considerations: training data size, domain adaptation, multi-target generalization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2E1692F-604C-D5A9-66FC-97ACE8E057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2993" y="1203900"/>
            <a:ext cx="2815199" cy="238865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73D702E-7403-0326-B8B9-4CCF9C79DB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26232" y="1203900"/>
            <a:ext cx="2815199" cy="238865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052BB5FC-B233-B8E9-7D90-DF8254C0B3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5480" y="1203900"/>
            <a:ext cx="2815199" cy="2388654"/>
          </a:xfrm>
          <a:prstGeom prst="rect">
            <a:avLst/>
          </a:prstGeom>
        </p:spPr>
      </p:pic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2B9B4E69-573B-E93E-3190-2CC73E9D5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507740"/>
              </p:ext>
            </p:extLst>
          </p:nvPr>
        </p:nvGraphicFramePr>
        <p:xfrm>
          <a:off x="9911825" y="1656547"/>
          <a:ext cx="1891763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274">
                  <a:extLst>
                    <a:ext uri="{9D8B030D-6E8A-4147-A177-3AD203B41FA5}">
                      <a16:colId xmlns:a16="http://schemas.microsoft.com/office/drawing/2014/main" val="1967303617"/>
                    </a:ext>
                  </a:extLst>
                </a:gridCol>
                <a:gridCol w="1659489">
                  <a:extLst>
                    <a:ext uri="{9D8B030D-6E8A-4147-A177-3AD203B41FA5}">
                      <a16:colId xmlns:a16="http://schemas.microsoft.com/office/drawing/2014/main" val="1371214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b="0" dirty="0">
                        <a:solidFill>
                          <a:schemeClr val="tx1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>
                    <a:solidFill>
                      <a:srgbClr val="1F77B4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: Pre-trained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592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b="0" dirty="0">
                        <a:solidFill>
                          <a:schemeClr val="tx1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>
                    <a:solidFill>
                      <a:srgbClr val="FF7F0E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>
                          <a:solidFill>
                            <a:schemeClr val="tx1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: Task-agnostic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52755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35EA2BE-5D24-A65F-CCC6-9A0F4D98FA19}"/>
              </a:ext>
            </a:extLst>
          </p:cNvPr>
          <p:cNvSpPr txBox="1"/>
          <p:nvPr/>
        </p:nvSpPr>
        <p:spPr>
          <a:xfrm>
            <a:off x="9495207" y="1311358"/>
            <a:ext cx="23833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i="1" dirty="0">
                <a:solidFill>
                  <a:srgbClr val="0A326F"/>
                </a:solidFill>
              </a:rPr>
              <a:t>Ha </a:t>
            </a:r>
            <a:r>
              <a:rPr lang="en-US" altLang="ko-KR" sz="1200" i="1" dirty="0">
                <a:solidFill>
                  <a:srgbClr val="0A326F"/>
                </a:solidFill>
              </a:rPr>
              <a:t>(2025)</a:t>
            </a:r>
            <a:r>
              <a:rPr lang="ko-KR" altLang="en-US" sz="1200" i="1" dirty="0">
                <a:solidFill>
                  <a:srgbClr val="0A326F"/>
                </a:solidFill>
              </a:rPr>
              <a:t> </a:t>
            </a:r>
            <a:r>
              <a:rPr lang="en-US" altLang="ko-KR" sz="1200" i="1" dirty="0">
                <a:solidFill>
                  <a:srgbClr val="0A326F"/>
                </a:solidFill>
              </a:rPr>
              <a:t>Under review</a:t>
            </a:r>
            <a:endParaRPr lang="ko-KR" altLang="en-US" sz="1200" i="1" dirty="0">
              <a:solidFill>
                <a:srgbClr val="0A326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F96991D-226A-7D27-D781-595355F7F760}"/>
                  </a:ext>
                </a:extLst>
              </p:cNvPr>
              <p:cNvSpPr txBox="1"/>
              <p:nvPr/>
            </p:nvSpPr>
            <p:spPr>
              <a:xfrm rot="16200000">
                <a:off x="1022259" y="1982848"/>
                <a:ext cx="603820" cy="3823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ko-KR" b="0" i="0" smtClean="0">
                              <a:latin typeface="Cambria Math" panose="02040503050406030204" pitchFamily="18" charset="0"/>
                            </a:rPr>
                            <m:t>CV</m:t>
                          </m:r>
                        </m:sub>
                        <m:sup>
                          <m:r>
                            <a:rPr lang="en-US" altLang="ko-KR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F96991D-226A-7D27-D781-595355F7F7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022259" y="1982848"/>
                <a:ext cx="603820" cy="382349"/>
              </a:xfrm>
              <a:prstGeom prst="rect">
                <a:avLst/>
              </a:prstGeom>
              <a:blipFill>
                <a:blip r:embed="rId5"/>
                <a:stretch>
                  <a:fillRect r="-317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64F90B8-6634-93C6-5EAC-A68B3620C79E}"/>
                  </a:ext>
                </a:extLst>
              </p:cNvPr>
              <p:cNvSpPr txBox="1"/>
              <p:nvPr/>
            </p:nvSpPr>
            <p:spPr>
              <a:xfrm rot="16200000">
                <a:off x="4064745" y="1982849"/>
                <a:ext cx="603820" cy="382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ko-KR" b="0" i="0" smtClean="0">
                              <a:latin typeface="Cambria Math" panose="02040503050406030204" pitchFamily="18" charset="0"/>
                            </a:rPr>
                            <m:t>CV</m:t>
                          </m:r>
                        </m:sub>
                        <m:sup>
                          <m:r>
                            <a:rPr lang="en-US" altLang="ko-KR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64F90B8-6634-93C6-5EAC-A68B3620C7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064745" y="1982849"/>
                <a:ext cx="603820" cy="382349"/>
              </a:xfrm>
              <a:prstGeom prst="rect">
                <a:avLst/>
              </a:prstGeom>
              <a:blipFill>
                <a:blip r:embed="rId6"/>
                <a:stretch>
                  <a:fillRect r="-317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0DA855E-3799-E698-6A50-BC71765F538C}"/>
                  </a:ext>
                </a:extLst>
              </p:cNvPr>
              <p:cNvSpPr txBox="1"/>
              <p:nvPr/>
            </p:nvSpPr>
            <p:spPr>
              <a:xfrm rot="16200000">
                <a:off x="7015497" y="1982850"/>
                <a:ext cx="603820" cy="382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ko-KR" b="0" i="0" smtClean="0">
                              <a:latin typeface="Cambria Math" panose="02040503050406030204" pitchFamily="18" charset="0"/>
                            </a:rPr>
                            <m:t>CV</m:t>
                          </m:r>
                        </m:sub>
                        <m:sup>
                          <m:r>
                            <a:rPr lang="en-US" altLang="ko-KR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0DA855E-3799-E698-6A50-BC71765F53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7015497" y="1982850"/>
                <a:ext cx="603820" cy="382349"/>
              </a:xfrm>
              <a:prstGeom prst="rect">
                <a:avLst/>
              </a:prstGeom>
              <a:blipFill>
                <a:blip r:embed="rId7"/>
                <a:stretch>
                  <a:fillRect r="-476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CA6C65E3-3121-144B-54EE-D226E8647153}"/>
              </a:ext>
            </a:extLst>
          </p:cNvPr>
          <p:cNvSpPr txBox="1"/>
          <p:nvPr/>
        </p:nvSpPr>
        <p:spPr>
          <a:xfrm>
            <a:off x="2072989" y="1080525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QM9 gap</a:t>
            </a:r>
            <a:endParaRPr lang="ko-KR" altLang="en-US" baseline="-25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1A29B6-C73A-87EA-ADE8-4D11136756A6}"/>
              </a:ext>
            </a:extLst>
          </p:cNvPr>
          <p:cNvSpPr txBox="1"/>
          <p:nvPr/>
        </p:nvSpPr>
        <p:spPr>
          <a:xfrm>
            <a:off x="5157072" y="1080525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QM9 </a:t>
            </a:r>
            <a:r>
              <a:rPr lang="en-US" altLang="ko-KR" dirty="0" err="1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logP</a:t>
            </a:r>
            <a:endParaRPr lang="ko-KR" altLang="en-US" baseline="-25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6CC24F-9CB4-93E0-DF50-FF5291DECD62}"/>
              </a:ext>
            </a:extLst>
          </p:cNvPr>
          <p:cNvSpPr txBox="1"/>
          <p:nvPr/>
        </p:nvSpPr>
        <p:spPr>
          <a:xfrm>
            <a:off x="7759444" y="1080525"/>
            <a:ext cx="1938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err="1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Bradley</a:t>
            </a:r>
            <a:r>
              <a:rPr lang="en-US" altLang="ko-KR" baseline="-25000" dirty="0" err="1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elem</a:t>
            </a:r>
            <a:r>
              <a:rPr lang="en-US" altLang="ko-KR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lang="en-US" altLang="ko-KR" dirty="0" err="1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mp</a:t>
            </a:r>
            <a:r>
              <a:rPr lang="ko-KR" altLang="en-US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℃</a:t>
            </a:r>
            <a:endParaRPr lang="ko-KR" altLang="en-US" baseline="-25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03353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F65C9-7F2E-A9FC-E214-E2C90AA8A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DC815C-9EB1-27EB-CEFC-D6A165C1D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Domain adaptation and task transfer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09352EFD-9FEE-65F5-C9A7-4FF8112811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934735"/>
              </p:ext>
            </p:extLst>
          </p:nvPr>
        </p:nvGraphicFramePr>
        <p:xfrm>
          <a:off x="550355" y="1494239"/>
          <a:ext cx="6094891" cy="28966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1924">
                  <a:extLst>
                    <a:ext uri="{9D8B030D-6E8A-4147-A177-3AD203B41FA5}">
                      <a16:colId xmlns:a16="http://schemas.microsoft.com/office/drawing/2014/main" val="3396817202"/>
                    </a:ext>
                  </a:extLst>
                </a:gridCol>
                <a:gridCol w="1966080">
                  <a:extLst>
                    <a:ext uri="{9D8B030D-6E8A-4147-A177-3AD203B41FA5}">
                      <a16:colId xmlns:a16="http://schemas.microsoft.com/office/drawing/2014/main" val="376786385"/>
                    </a:ext>
                  </a:extLst>
                </a:gridCol>
                <a:gridCol w="2166887">
                  <a:extLst>
                    <a:ext uri="{9D8B030D-6E8A-4147-A177-3AD203B41FA5}">
                      <a16:colId xmlns:a16="http://schemas.microsoft.com/office/drawing/2014/main" val="2663237123"/>
                    </a:ext>
                  </a:extLst>
                </a:gridCol>
              </a:tblGrid>
              <a:tr h="9533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Domain</a:t>
                      </a:r>
                      <a:endParaRPr lang="ko-KR" altLang="en-US" sz="2000" b="0" u="none" dirty="0">
                        <a:solidFill>
                          <a:srgbClr val="0A326F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marL="112617" marR="112617" marT="56309" marB="563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b="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# of heavy atoms </a:t>
                      </a:r>
                      <a:r>
                        <a:rPr lang="ko-KR" altLang="en-US" sz="2000" b="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≤</a:t>
                      </a:r>
                      <a:r>
                        <a:rPr lang="en-US" altLang="ko-KR" sz="2000" b="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 9</a:t>
                      </a:r>
                      <a:endParaRPr lang="ko-KR" altLang="en-US" sz="2000" b="0" u="none" dirty="0">
                        <a:solidFill>
                          <a:srgbClr val="0A326F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marL="112617" marR="112617" marT="56309" marB="563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b="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# of heavy atoms </a:t>
                      </a:r>
                      <a:r>
                        <a:rPr lang="ko-KR" altLang="en-US" sz="2000" b="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≥ </a:t>
                      </a:r>
                      <a:r>
                        <a:rPr lang="en-US" altLang="ko-KR" sz="2000" b="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10</a:t>
                      </a:r>
                      <a:endParaRPr lang="ko-KR" altLang="en-US" sz="2000" b="0" u="none" dirty="0">
                        <a:solidFill>
                          <a:srgbClr val="0A326F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marL="112617" marR="112617" marT="56309" marB="563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871969"/>
                  </a:ext>
                </a:extLst>
              </a:tr>
              <a:tr h="98996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C, H, O, N, F</a:t>
                      </a:r>
                      <a:endParaRPr lang="ko-KR" altLang="en-US" sz="2000" u="none" dirty="0">
                        <a:solidFill>
                          <a:srgbClr val="0A326F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marL="112617" marR="112617" marT="56309" marB="563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QM9</a:t>
                      </a:r>
                      <a:endParaRPr lang="ko-KR" altLang="en-US" sz="2000" u="none" dirty="0">
                        <a:solidFill>
                          <a:srgbClr val="0A326F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marL="112617" marR="112617" marT="56309" marB="563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u="none" dirty="0" err="1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Bradley</a:t>
                      </a:r>
                      <a:r>
                        <a:rPr lang="en-US" altLang="ko-KR" sz="2000" u="none" baseline="-25000" dirty="0" err="1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Size</a:t>
                      </a:r>
                      <a:endParaRPr lang="ko-KR" altLang="en-US" sz="2000" u="none" dirty="0">
                        <a:solidFill>
                          <a:srgbClr val="0A326F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marL="112617" marR="112617" marT="56309" marB="563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8641"/>
                  </a:ext>
                </a:extLst>
              </a:tr>
              <a:tr h="9533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C, H, O, N, F,</a:t>
                      </a:r>
                      <a:br>
                        <a:rPr lang="en-US" altLang="ko-KR" sz="200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</a:br>
                      <a:r>
                        <a:rPr lang="en-US" altLang="ko-KR" sz="2000" u="none" dirty="0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P, S, Cl, Br, I, …</a:t>
                      </a:r>
                      <a:endParaRPr lang="ko-KR" altLang="en-US" sz="2000" u="none" dirty="0">
                        <a:solidFill>
                          <a:srgbClr val="0A326F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marL="112617" marR="112617" marT="56309" marB="563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13832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u="none" dirty="0" err="1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Bradley</a:t>
                      </a:r>
                      <a:r>
                        <a:rPr lang="en-US" altLang="ko-KR" sz="2000" u="none" baseline="-25000" dirty="0" err="1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Elem</a:t>
                      </a:r>
                      <a:endParaRPr lang="ko-KR" altLang="en-US" sz="2000" u="none" dirty="0">
                        <a:solidFill>
                          <a:srgbClr val="0A326F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marL="112617" marR="112617" marT="56309" marB="563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13832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000" u="none" dirty="0" err="1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Bradley</a:t>
                      </a:r>
                      <a:r>
                        <a:rPr lang="en-US" altLang="ko-KR" sz="2000" u="none" baseline="-25000" dirty="0" err="1">
                          <a:solidFill>
                            <a:srgbClr val="0A326F"/>
                          </a:solidFill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ES</a:t>
                      </a:r>
                      <a:endParaRPr lang="ko-KR" altLang="en-US" sz="2000" u="none" dirty="0">
                        <a:solidFill>
                          <a:srgbClr val="0A326F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a:txBody>
                  <a:tcPr marL="112617" marR="112617" marT="56309" marB="5630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9583827"/>
                  </a:ext>
                </a:extLst>
              </a:tr>
            </a:tbl>
          </a:graphicData>
        </a:graphic>
      </p:graphicFrame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589E518-972B-BB99-98A5-A5AD88DA7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9547" y="5170892"/>
            <a:ext cx="6732905" cy="87530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Domain adaptation:</a:t>
            </a:r>
            <a:r>
              <a:rPr lang="en-US" altLang="ko-KR" dirty="0"/>
              <a:t> same task for different domain</a:t>
            </a:r>
            <a:endParaRPr lang="en-US" altLang="ko-KR" sz="2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dirty="0"/>
              <a:t>Task transfer: same domain but different tasks</a:t>
            </a:r>
            <a:endParaRPr lang="en-US" altLang="ko-KR" sz="2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41DE597F-F3ED-41CB-9AAE-6085CA2344F0}"/>
              </a:ext>
            </a:extLst>
          </p:cNvPr>
          <p:cNvSpPr txBox="1">
            <a:spLocks/>
          </p:cNvSpPr>
          <p:nvPr/>
        </p:nvSpPr>
        <p:spPr>
          <a:xfrm>
            <a:off x="6869266" y="1409793"/>
            <a:ext cx="4772379" cy="242188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1pPr>
            <a:lvl2pPr marL="685800" indent="-228600" algn="l" defTabSz="914400" rtl="0" eaLnBrk="1" latinLnBrk="1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2pPr>
            <a:lvl3pPr marL="1143000" indent="-228600" algn="l" defTabSz="914400" rtl="0" eaLnBrk="1" latinLnBrk="1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3pPr>
            <a:lvl4pPr marL="1600200" indent="-228600" algn="l" defTabSz="914400" rtl="0" eaLnBrk="1" latinLnBrk="1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4pPr>
            <a:lvl5pPr marL="2057400" indent="-228600" algn="l" defTabSz="914400" rtl="0" eaLnBrk="1" latinLnBrk="1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A326F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en-US" altLang="ko-KR" dirty="0"/>
              <a:t>Tasks:</a:t>
            </a:r>
          </a:p>
          <a:p>
            <a:pPr marL="742950" lvl="1" indent="-285750"/>
            <a:r>
              <a:rPr lang="en-US" altLang="ko-KR" dirty="0"/>
              <a:t>HOMO-LUMO gap</a:t>
            </a:r>
          </a:p>
          <a:p>
            <a:pPr marL="742950" lvl="1" indent="-285750"/>
            <a:r>
              <a:rPr lang="en-US" altLang="ko-KR" dirty="0"/>
              <a:t>Partitioning coefficient (</a:t>
            </a:r>
            <a:r>
              <a:rPr lang="en-US" altLang="ko-KR" dirty="0" err="1"/>
              <a:t>logP</a:t>
            </a:r>
            <a:r>
              <a:rPr lang="en-US" altLang="ko-KR" dirty="0"/>
              <a:t>)</a:t>
            </a:r>
          </a:p>
          <a:p>
            <a:pPr marL="742950" lvl="1" indent="-285750"/>
            <a:r>
              <a:rPr lang="en-US" altLang="ko-KR" dirty="0"/>
              <a:t>Dipole moment (μ)</a:t>
            </a:r>
          </a:p>
          <a:p>
            <a:pPr marL="742950" lvl="1" indent="-285750"/>
            <a:r>
              <a:rPr lang="en-US" altLang="ko-KR" dirty="0"/>
              <a:t>Multiple tasks (gap/</a:t>
            </a:r>
            <a:r>
              <a:rPr lang="en-US" altLang="ko-KR" dirty="0" err="1"/>
              <a:t>logP</a:t>
            </a:r>
            <a:r>
              <a:rPr lang="en-US" altLang="ko-KR" dirty="0"/>
              <a:t>/μ)</a:t>
            </a:r>
          </a:p>
          <a:p>
            <a:pPr marL="742950" lvl="1" indent="-285750"/>
            <a:r>
              <a:rPr lang="en-US" altLang="ko-KR" dirty="0"/>
              <a:t>Melting point (</a:t>
            </a:r>
            <a:r>
              <a:rPr lang="en-US" altLang="ko-KR" dirty="0" err="1"/>
              <a:t>mp</a:t>
            </a:r>
            <a:r>
              <a:rPr lang="ko-KR" altLang="en-US" dirty="0"/>
              <a:t>℃</a:t>
            </a:r>
            <a:r>
              <a:rPr lang="en-US" altLang="ko-K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053444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8EDD714-CC57-8EF8-B670-8791F1797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Alignment and uniformity in representation learning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5E9B5E2-9FE7-98C3-2491-76374EFAA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520" y="1102361"/>
            <a:ext cx="10515600" cy="747064"/>
          </a:xfrm>
        </p:spPr>
        <p:txBody>
          <a:bodyPr/>
          <a:lstStyle/>
          <a:p>
            <a:r>
              <a:rPr lang="en-US" altLang="ko-KR" dirty="0"/>
              <a:t>Analyzing the representation space in contrastive learning:</a:t>
            </a:r>
            <a:br>
              <a:rPr lang="en-US" altLang="ko-KR" dirty="0"/>
            </a:br>
            <a:r>
              <a:rPr lang="en-US" altLang="ko-KR" dirty="0"/>
              <a:t>alignment and uniformity by Wang and Isola (2020)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7683902-D9CF-DF26-A0CE-35C72652C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61" y="2067723"/>
            <a:ext cx="2514600" cy="213280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98099AA-FFC8-F271-DED3-08AECCF45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86" y="4429921"/>
            <a:ext cx="2546864" cy="213280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내용 개체 틀 2">
                <a:extLst>
                  <a:ext uri="{FF2B5EF4-FFF2-40B4-BE49-F238E27FC236}">
                    <a16:creationId xmlns:a16="http://schemas.microsoft.com/office/drawing/2014/main" id="{BFF8AB93-1CC2-7749-A8C1-B11EEA20208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05150" y="1966123"/>
                <a:ext cx="8248650" cy="4656468"/>
              </a:xfrm>
              <a:prstGeom prst="rect">
                <a:avLst/>
              </a:prstGeom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1" hangingPunct="1">
                  <a:lnSpc>
                    <a:spcPct val="11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defRPr>
                </a:lvl1pPr>
                <a:lvl2pPr marL="685800" indent="-228600" algn="l" defTabSz="914400" rtl="0" eaLnBrk="1" latinLnBrk="1" hangingPunct="1">
                  <a:lnSpc>
                    <a:spcPct val="11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defRPr>
                </a:lvl2pPr>
                <a:lvl3pPr marL="1143000" indent="-228600" algn="l" defTabSz="914400" rtl="0" eaLnBrk="1" latinLnBrk="1" hangingPunct="1">
                  <a:lnSpc>
                    <a:spcPct val="11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defRPr>
                </a:lvl3pPr>
                <a:lvl4pPr marL="1600200" indent="-228600" algn="l" defTabSz="914400" rtl="0" eaLnBrk="1" latinLnBrk="1" hangingPunct="1">
                  <a:lnSpc>
                    <a:spcPct val="11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defRPr>
                </a:lvl4pPr>
                <a:lvl5pPr marL="2057400" indent="-228600" algn="l" defTabSz="914400" rtl="0" eaLnBrk="1" latinLnBrk="1" hangingPunct="1">
                  <a:lnSpc>
                    <a:spcPct val="11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defRPr>
                </a:lvl5pPr>
                <a:lvl6pPr marL="2514600" indent="-228600" algn="l" defTabSz="914400" rtl="0" eaLnBrk="1" latinLnBrk="1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dirty="0"/>
                  <a:t>Alignment: </a:t>
                </a:r>
                <a:br>
                  <a:rPr lang="en-US" altLang="ko-KR" dirty="0"/>
                </a:br>
                <a:r>
                  <a:rPr lang="en-US" altLang="ko-KR" dirty="0"/>
                  <a:t>similar samples (positive pairs) are closer in the representation space</a:t>
                </a:r>
                <a:br>
                  <a:rPr lang="en-US" altLang="ko-KR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d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𝔼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~</m:t>
                        </m:r>
                        <m:sSub>
                          <m:sSub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𝑝𝑜𝑠</m:t>
                            </m:r>
                          </m:sub>
                        </m:sSub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altLang="ko-KR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altLang="ko-KR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</m:e>
                            </m:d>
                          </m:e>
                          <m:sup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en-US" altLang="ko-KR" dirty="0"/>
              </a:p>
              <a:p>
                <a:endParaRPr lang="en-US" altLang="ko-KR" dirty="0"/>
              </a:p>
              <a:p>
                <a:r>
                  <a:rPr lang="en-US" altLang="ko-KR" dirty="0"/>
                  <a:t>Uniformity: </a:t>
                </a:r>
                <a:br>
                  <a:rPr lang="en-US" altLang="ko-KR" dirty="0"/>
                </a:br>
                <a:r>
                  <a:rPr lang="en-US" altLang="ko-KR" dirty="0"/>
                  <a:t>maximal information is preserved</a:t>
                </a:r>
                <a:br>
                  <a:rPr lang="en-US" altLang="ko-KR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𝑢𝑛𝑖𝑓𝑜𝑟𝑚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sSub>
                          <m:sSub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𝔼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~</m:t>
                            </m:r>
                            <m:sSub>
                              <m:sSubPr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𝑑𝑎𝑡𝑎</m:t>
                                </m:r>
                              </m:sub>
                            </m:sSub>
                          </m:sub>
                        </m:sSub>
                        <m:d>
                          <m:dPr>
                            <m:begChr m:val="["/>
                            <m:endChr m:val="]"/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ko-KR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sSup>
                                      <m:sSupPr>
                                        <m:ctrlPr>
                                          <a:rPr lang="en-US" altLang="ko-KR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begChr m:val="|"/>
                                            <m:endChr m:val="|"/>
                                            <m:ctrlPr>
                                              <a:rPr lang="en-US" altLang="ko-KR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altLang="ko-KR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  <m:d>
                                              <m:dPr>
                                                <m:ctrlPr>
                                                  <a:rPr lang="en-US" altLang="ko-KR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altLang="ko-KR" i="1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</m:d>
                                            <m:r>
                                              <a:rPr lang="en-US" altLang="ko-KR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altLang="ko-KR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  <m:d>
                                              <m:dPr>
                                                <m:ctrlPr>
                                                  <a:rPr lang="en-US" altLang="ko-KR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altLang="ko-KR" i="1">
                                                    <a:latin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</m:d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ko-KR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d>
                              </m:sup>
                            </m:sSup>
                          </m:e>
                        </m:d>
                      </m:e>
                    </m:func>
                  </m:oMath>
                </a14:m>
                <a:endParaRPr lang="en-US" altLang="ko-KR" dirty="0"/>
              </a:p>
              <a:p>
                <a:endParaRPr lang="en-US" altLang="ko-KR" dirty="0"/>
              </a:p>
              <a:p>
                <a:r>
                  <a:rPr lang="en-US" altLang="ko-KR" dirty="0"/>
                  <a:t>Recall</a:t>
                </a:r>
                <a:r>
                  <a:rPr lang="ko-KR" altLang="en-US" dirty="0"/>
                  <a:t> </a:t>
                </a:r>
                <a:r>
                  <a:rPr lang="en-US" altLang="ko-KR" dirty="0"/>
                  <a:t>RBF</a:t>
                </a:r>
                <a:r>
                  <a:rPr lang="ko-KR" altLang="en-US" dirty="0"/>
                  <a:t> </a:t>
                </a:r>
                <a:r>
                  <a:rPr lang="en-US" altLang="ko-KR" dirty="0"/>
                  <a:t>kernel: GPR relies on similarity within embedding space</a:t>
                </a:r>
                <a:br>
                  <a:rPr lang="en-US" altLang="ko-KR" dirty="0"/>
                </a:b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altLang="ko-KR" sz="2000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1" i="0" smtClean="0">
                                <a:latin typeface="Cambria Math" panose="02040503050406030204" pitchFamily="18" charset="0"/>
                              </a:rPr>
                              <m:t>𝐱</m:t>
                            </m:r>
                          </m:e>
                          <m:sup>
                            <m:r>
                              <a:rPr lang="en-US" altLang="ko-KR" sz="2000" b="0" i="0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 altLang="ko-KR" sz="20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ko-KR" sz="2000" b="0" i="0" smtClean="0">
                        <a:latin typeface="Cambria Math" panose="02040503050406030204" pitchFamily="18" charset="0"/>
                      </a:rPr>
                      <m:t>exp</m:t>
                    </m:r>
                    <m:r>
                      <a:rPr lang="en-US" altLang="ko-KR" sz="2000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ko-KR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sz="20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  <m:r>
                                      <a:rPr lang="en-US" altLang="ko-KR" sz="2000" b="1" i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altLang="ko-KR" sz="20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ko-KR" sz="2000" b="1" i="0" smtClean="0">
                                            <a:latin typeface="Cambria Math" panose="02040503050406030204" pitchFamily="18" charset="0"/>
                                          </a:rPr>
                                          <m:t>𝐱</m:t>
                                        </m:r>
                                      </m:e>
                                      <m:sup>
                                        <m:r>
                                          <a:rPr lang="en-US" altLang="ko-KR" sz="2000" b="1" i="0" smtClean="0"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  <m:sup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endParaRPr lang="en-US" altLang="ko-KR" sz="2000" b="0" dirty="0"/>
              </a:p>
            </p:txBody>
          </p:sp>
        </mc:Choice>
        <mc:Fallback xmlns="">
          <p:sp>
            <p:nvSpPr>
              <p:cNvPr id="8" name="내용 개체 틀 2">
                <a:extLst>
                  <a:ext uri="{FF2B5EF4-FFF2-40B4-BE49-F238E27FC236}">
                    <a16:creationId xmlns:a16="http://schemas.microsoft.com/office/drawing/2014/main" id="{BFF8AB93-1CC2-7749-A8C1-B11EEA202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5150" y="1966123"/>
                <a:ext cx="8248650" cy="4656468"/>
              </a:xfrm>
              <a:prstGeom prst="rect">
                <a:avLst/>
              </a:prstGeom>
              <a:blipFill>
                <a:blip r:embed="rId4"/>
                <a:stretch>
                  <a:fillRect l="-665" t="-655" r="-59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A910FBF0-29F5-FE58-AE81-49E32C5FD4B4}"/>
              </a:ext>
            </a:extLst>
          </p:cNvPr>
          <p:cNvSpPr txBox="1"/>
          <p:nvPr/>
        </p:nvSpPr>
        <p:spPr>
          <a:xfrm>
            <a:off x="209550" y="1869356"/>
            <a:ext cx="18288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/>
              <a:t>PMLR 119, 9929 (2020)</a:t>
            </a:r>
          </a:p>
        </p:txBody>
      </p:sp>
    </p:spTree>
    <p:extLst>
      <p:ext uri="{BB962C8B-B14F-4D97-AF65-F5344CB8AC3E}">
        <p14:creationId xmlns:p14="http://schemas.microsoft.com/office/powerpoint/2010/main" val="270554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23C2E-167F-B356-7108-CCF20C2FB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EFC2B-D320-9B40-675B-F8E3E313A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Uniformity and domain adaptation: Training by QM9 data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8103FE8-EEE3-5C6B-9CCD-8CF6C3A9D2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8725" y="1203961"/>
            <a:ext cx="6229350" cy="1552413"/>
          </a:xfrm>
        </p:spPr>
        <p:txBody>
          <a:bodyPr/>
          <a:lstStyle/>
          <a:p>
            <a:r>
              <a:rPr lang="en-US" altLang="ko-KR" dirty="0"/>
              <a:t>Embedding by randomly weighted GNN provides the best uniformity among embedding algorithms</a:t>
            </a:r>
          </a:p>
          <a:p>
            <a:r>
              <a:rPr lang="en-US" altLang="ko-KR" dirty="0"/>
              <a:t>Pre-trained embedding algorithms exhibit increased uniformity loss for larger molecules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6C92933-0BF3-5543-A6AF-94E1E9289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070611"/>
            <a:ext cx="4352123" cy="3484971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364C53A3-9641-B9D8-4A10-8B2B08440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066" y="4631887"/>
            <a:ext cx="3938831" cy="188321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F90DF51-4FE6-464D-621D-59E9067CE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3013114"/>
            <a:ext cx="4475350" cy="357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277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FAB847-E88C-9775-0E71-685CED008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Alignment and task transfer with QM9-like database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336B3B42-27DE-C2A9-604D-5FB6C560243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8469" y="1197611"/>
                <a:ext cx="11017913" cy="4097468"/>
              </a:xfrm>
            </p:spPr>
            <p:txBody>
              <a:bodyPr/>
              <a:lstStyle/>
              <a:p>
                <a:r>
                  <a:rPr lang="en-US" altLang="ko-KR" dirty="0"/>
                  <a:t>Original alignment metric minimizes distance between positive pairs:</a:t>
                </a:r>
                <a:br>
                  <a:rPr lang="en-US" altLang="ko-KR" dirty="0"/>
                </a:br>
                <a:r>
                  <a:rPr lang="en-US" altLang="ko-KR" dirty="0"/>
                  <a:t>applicable to contrastive learning with augmented samples</a:t>
                </a:r>
              </a:p>
              <a:p>
                <a:r>
                  <a:rPr lang="en-US" altLang="ko-KR" dirty="0"/>
                  <a:t>Modified alignment for molecular regression tasks, </a:t>
                </a:r>
                <a:br>
                  <a:rPr lang="en-US" altLang="ko-KR" dirty="0"/>
                </a:br>
                <a:r>
                  <a:rPr lang="en-US" altLang="ko-KR" dirty="0"/>
                  <a:t>by calculating the local label consistency in the embedding space:</a:t>
                </a:r>
                <a:br>
                  <a:rPr lang="en-US" altLang="ko-KR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𝔼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𝔼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∈</m:t>
                            </m:r>
                            <m:sSub>
                              <m:sSubPr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𝒩</m:t>
                                </m:r>
                              </m:e>
                              <m:sub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b>
                        </m:sSub>
                        <m:d>
                          <m:dPr>
                            <m:begChr m:val="["/>
                            <m:endChr m:val="]"/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d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br>
                  <a:rPr lang="en-US" altLang="ko-KR" dirty="0"/>
                </a:br>
                <a:r>
                  <a:rPr lang="en-US" altLang="ko-KR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𝒩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is the k-nearest neighbors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in the embedding space.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altLang="ko-KR" b="0" dirty="0"/>
                  <a:t>Find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altLang="ko-KR" b="0" dirty="0"/>
                  <a:t> nearest neighbors of a molecule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ko-KR" b="0" dirty="0"/>
                  <a:t> in the embedding space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altLang="ko-KR" b="0" dirty="0"/>
                  <a:t>Calculate the mean difference between the labels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ko-KR" b="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𝒩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</m:oMath>
                </a14:m>
                <a:endParaRPr lang="en-US" altLang="ko-KR" b="0" dirty="0"/>
              </a:p>
              <a:p>
                <a:r>
                  <a:rPr lang="en-US" altLang="ko-KR" b="0" dirty="0"/>
                  <a:t>Small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𝑎𝑙𝑖𝑔𝑛</m:t>
                        </m:r>
                      </m:sub>
                    </m:sSub>
                  </m:oMath>
                </a14:m>
                <a:r>
                  <a:rPr lang="en-US" altLang="ko-KR" dirty="0"/>
                  <a:t>: molecules close in the embedding space have similar labels</a:t>
                </a:r>
              </a:p>
              <a:p>
                <a:pPr lvl="1"/>
                <a:r>
                  <a:rPr lang="en-US" altLang="ko-KR" dirty="0"/>
                  <a:t>k-NN is introduced to mitigate over-penalizing multiple clusters in the embedding space</a:t>
                </a:r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336B3B42-27DE-C2A9-604D-5FB6C56024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8469" y="1197611"/>
                <a:ext cx="11017913" cy="4097468"/>
              </a:xfrm>
              <a:blipFill>
                <a:blip r:embed="rId2"/>
                <a:stretch>
                  <a:fillRect l="-498" t="-594" b="-222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그림 3">
            <a:extLst>
              <a:ext uri="{FF2B5EF4-FFF2-40B4-BE49-F238E27FC236}">
                <a16:creationId xmlns:a16="http://schemas.microsoft.com/office/drawing/2014/main" id="{05DF5EA3-D274-5ED5-F9F8-8D557848E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2927" y="1614525"/>
            <a:ext cx="2550603" cy="21633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46CB19-3519-D86D-CE68-F0CF97819768}"/>
              </a:ext>
            </a:extLst>
          </p:cNvPr>
          <p:cNvSpPr txBox="1"/>
          <p:nvPr/>
        </p:nvSpPr>
        <p:spPr>
          <a:xfrm>
            <a:off x="9776156" y="1433761"/>
            <a:ext cx="18288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/>
              <a:t>PMLR 119, 9929 (2020)</a:t>
            </a:r>
          </a:p>
        </p:txBody>
      </p:sp>
    </p:spTree>
    <p:extLst>
      <p:ext uri="{BB962C8B-B14F-4D97-AF65-F5344CB8AC3E}">
        <p14:creationId xmlns:p14="http://schemas.microsoft.com/office/powerpoint/2010/main" val="30538860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DD207-7A07-1FBD-CC49-20A7A63B0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E53D5D-7375-A757-E682-D9FBC1864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Alignment and task transfer with QM9-like database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664F64E-87C7-FBF9-429C-4E2404BA9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5452114"/>
            <a:ext cx="11035030" cy="875304"/>
          </a:xfrm>
        </p:spPr>
        <p:txBody>
          <a:bodyPr/>
          <a:lstStyle/>
          <a:p>
            <a:r>
              <a:rPr lang="en-US" altLang="ko-KR" dirty="0"/>
              <a:t>For all downstream tasks, pre-training by the same task yields the best result (trivial!)</a:t>
            </a:r>
          </a:p>
          <a:p>
            <a:r>
              <a:rPr lang="en-US" altLang="ko-KR" dirty="0"/>
              <a:t>What is the efficiency of random embedding?</a:t>
            </a:r>
          </a:p>
        </p:txBody>
      </p:sp>
      <p:pic>
        <p:nvPicPr>
          <p:cNvPr id="6" name="그림 5" descr="라인, 도표, 텍스트, 그래프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63FFD2DE-9DAC-848A-CBC8-B0E657E741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060" y="1062986"/>
            <a:ext cx="5389880" cy="404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41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D36EA-1541-F366-0659-403399C6E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1BCD152-8ACB-96A9-7F57-8534B5707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Small-data machine learning for materials discovery</a:t>
            </a:r>
            <a:endParaRPr lang="ko-KR" altLang="en-US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EB94FFA-F03D-1063-DFE1-977FD1232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198" y="1046503"/>
            <a:ext cx="8617604" cy="5440021"/>
          </a:xfrm>
          <a:prstGeom prst="rect">
            <a:avLst/>
          </a:prstGeom>
        </p:spPr>
      </p:pic>
      <p:sp>
        <p:nvSpPr>
          <p:cNvPr id="10" name="타원 9">
            <a:extLst>
              <a:ext uri="{FF2B5EF4-FFF2-40B4-BE49-F238E27FC236}">
                <a16:creationId xmlns:a16="http://schemas.microsoft.com/office/drawing/2014/main" id="{AC1AF1AC-542E-F996-ADFA-E766DFBA8FF4}"/>
              </a:ext>
            </a:extLst>
          </p:cNvPr>
          <p:cNvSpPr/>
          <p:nvPr/>
        </p:nvSpPr>
        <p:spPr>
          <a:xfrm>
            <a:off x="2968487" y="3030330"/>
            <a:ext cx="1108765" cy="93207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2C733686-FD73-F17E-3A4D-EDD1C49B9785}"/>
              </a:ext>
            </a:extLst>
          </p:cNvPr>
          <p:cNvSpPr/>
          <p:nvPr/>
        </p:nvSpPr>
        <p:spPr>
          <a:xfrm>
            <a:off x="4703417" y="4355547"/>
            <a:ext cx="1108765" cy="93207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231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85CBE-6357-59D9-014A-EEC0CDE0D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146515-625D-4C10-7736-FD6A2248F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Summary and perspectives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EAE3AFF-13B8-2863-427F-A4EE844A5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678" y="3902988"/>
            <a:ext cx="10670441" cy="1955087"/>
          </a:xfrm>
        </p:spPr>
        <p:txBody>
          <a:bodyPr/>
          <a:lstStyle/>
          <a:p>
            <a:r>
              <a:rPr lang="en-US" altLang="ko-KR" dirty="0"/>
              <a:t>Ongoing &amp; future works</a:t>
            </a:r>
          </a:p>
          <a:p>
            <a:pPr lvl="1"/>
            <a:r>
              <a:rPr lang="en-US" altLang="ko-KR" dirty="0"/>
              <a:t>Active learning performances with domain-restrictive pre-training </a:t>
            </a:r>
          </a:p>
          <a:p>
            <a:pPr lvl="1"/>
            <a:r>
              <a:rPr lang="en-US" altLang="ko-KR" dirty="0"/>
              <a:t>Effect of multi-objective pre-training on uniformity and alignment</a:t>
            </a:r>
          </a:p>
          <a:p>
            <a:pPr lvl="1"/>
            <a:r>
              <a:rPr lang="en-US" altLang="ko-KR" dirty="0"/>
              <a:t>In-depth analysis of DOE performances:</a:t>
            </a:r>
            <a:br>
              <a:rPr lang="en-US" altLang="ko-KR" dirty="0"/>
            </a:br>
            <a:r>
              <a:rPr lang="en-US" altLang="ko-KR" dirty="0"/>
              <a:t>which representation leads to most improvements after Bayesian optimization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504195D8-F540-0D9A-B687-4C12CE4D9A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81861" y="1039440"/>
            <a:ext cx="2816267" cy="238956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2825D26A-54CE-58AA-4B9F-93B0D098CA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858" y="1039440"/>
            <a:ext cx="2816267" cy="238956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45A7BD0-A66C-5DD5-A911-BB3615208E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5081" y="1207437"/>
            <a:ext cx="2514600" cy="213280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0583904-0C8D-5DD4-2115-6FBB4BB4D9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0917" y="1229139"/>
            <a:ext cx="2546864" cy="2132803"/>
          </a:xfrm>
          <a:prstGeom prst="rect">
            <a:avLst/>
          </a:prstGeom>
        </p:spPr>
      </p:pic>
      <p:sp>
        <p:nvSpPr>
          <p:cNvPr id="7" name="타원 6">
            <a:extLst>
              <a:ext uri="{FF2B5EF4-FFF2-40B4-BE49-F238E27FC236}">
                <a16:creationId xmlns:a16="http://schemas.microsoft.com/office/drawing/2014/main" id="{BCF427D2-CCB3-8296-072F-EE6A9DF18577}"/>
              </a:ext>
            </a:extLst>
          </p:cNvPr>
          <p:cNvSpPr/>
          <p:nvPr/>
        </p:nvSpPr>
        <p:spPr>
          <a:xfrm rot="14356025">
            <a:off x="3391382" y="878104"/>
            <a:ext cx="783938" cy="17441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919C6E-CF16-477C-2E25-8F91F689FE2B}"/>
              </a:ext>
            </a:extLst>
          </p:cNvPr>
          <p:cNvSpPr txBox="1"/>
          <p:nvPr/>
        </p:nvSpPr>
        <p:spPr>
          <a:xfrm>
            <a:off x="8160681" y="1047097"/>
            <a:ext cx="18288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dirty="0"/>
              <a:t>PMLR 119, 9929 (2020)</a:t>
            </a:r>
          </a:p>
        </p:txBody>
      </p:sp>
    </p:spTree>
    <p:extLst>
      <p:ext uri="{BB962C8B-B14F-4D97-AF65-F5344CB8AC3E}">
        <p14:creationId xmlns:p14="http://schemas.microsoft.com/office/powerpoint/2010/main" val="37160172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6D32F82A-BB0E-85BF-A2AC-D30C754FD425}"/>
              </a:ext>
            </a:extLst>
          </p:cNvPr>
          <p:cNvSpPr txBox="1">
            <a:spLocks/>
          </p:cNvSpPr>
          <p:nvPr/>
        </p:nvSpPr>
        <p:spPr>
          <a:xfrm>
            <a:off x="1524000" y="2967658"/>
            <a:ext cx="9144000" cy="170656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A326F"/>
                </a:solidFill>
                <a:latin typeface="Pretendard SemiBold" panose="02000703000000020004" pitchFamily="2" charset="-127"/>
                <a:ea typeface="Pretendard SemiBold" panose="02000703000000020004" pitchFamily="2" charset="-127"/>
                <a:cs typeface="Pretendard SemiBold" panose="02000703000000020004" pitchFamily="2" charset="-127"/>
              </a:defRPr>
            </a:lvl1pPr>
          </a:lstStyle>
          <a:p>
            <a:pPr algn="ctr"/>
            <a:r>
              <a:rPr lang="ko-KR" altLang="en-US" sz="3600" dirty="0"/>
              <a:t>감사합니다</a:t>
            </a:r>
            <a:r>
              <a:rPr lang="en-US" altLang="ko-KR" sz="3600" dirty="0"/>
              <a:t>.</a:t>
            </a:r>
          </a:p>
          <a:p>
            <a:pPr algn="ctr"/>
            <a:endParaRPr lang="en-US" altLang="ko-KR" sz="3600" dirty="0"/>
          </a:p>
          <a:p>
            <a:pPr algn="ctr"/>
            <a:r>
              <a:rPr lang="en-US" altLang="ko-KR" sz="3600" dirty="0"/>
              <a:t>E-mail: </a:t>
            </a:r>
            <a:r>
              <a:rPr lang="en-US" altLang="ko-KR" sz="3600" dirty="0">
                <a:hlinkClick r:id="rId2"/>
              </a:rPr>
              <a:t>myha@khu.ac.kr</a:t>
            </a:r>
            <a:r>
              <a:rPr lang="en-US" altLang="ko-KR" sz="3600" dirty="0"/>
              <a:t> 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502399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A5E54-9F93-DBA6-5D23-4535C57FB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2CFD70-B852-51E3-E24F-0AF9B5711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Active learning for low-data materials discovery</a:t>
            </a:r>
            <a:endParaRPr lang="ko-KR" altLang="en-US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1B8EDEE7-D37C-0231-0BDC-BBD365ADC080}"/>
              </a:ext>
            </a:extLst>
          </p:cNvPr>
          <p:cNvCxnSpPr>
            <a:cxnSpLocks/>
          </p:cNvCxnSpPr>
          <p:nvPr/>
        </p:nvCxnSpPr>
        <p:spPr>
          <a:xfrm>
            <a:off x="387523" y="847875"/>
            <a:ext cx="114028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3">
            <a:extLst>
              <a:ext uri="{FF2B5EF4-FFF2-40B4-BE49-F238E27FC236}">
                <a16:creationId xmlns:a16="http://schemas.microsoft.com/office/drawing/2014/main" id="{727C7C69-0DB2-2B4A-D199-57E37CFA270A}"/>
              </a:ext>
            </a:extLst>
          </p:cNvPr>
          <p:cNvGrpSpPr/>
          <p:nvPr/>
        </p:nvGrpSpPr>
        <p:grpSpPr>
          <a:xfrm>
            <a:off x="387523" y="1583877"/>
            <a:ext cx="7923203" cy="509976"/>
            <a:chOff x="703079" y="1583877"/>
            <a:chExt cx="7923203" cy="509976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069EEC3D-EB9F-CCE1-0225-13B04A8FD723}"/>
                </a:ext>
              </a:extLst>
            </p:cNvPr>
            <p:cNvSpPr/>
            <p:nvPr/>
          </p:nvSpPr>
          <p:spPr>
            <a:xfrm>
              <a:off x="703079" y="1583899"/>
              <a:ext cx="2209817" cy="509954"/>
            </a:xfrm>
            <a:prstGeom prst="roundRect">
              <a:avLst/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rPr>
                <a:t>Initial data batch</a:t>
              </a:r>
              <a:endParaRPr lang="ko-KR" altLang="en-US" b="1" dirty="0">
                <a:solidFill>
                  <a:schemeClr val="tx1"/>
                </a:solidFill>
                <a:latin typeface="Pretendard" panose="020B0600000101010101" charset="-127"/>
                <a:ea typeface="Pretendard" panose="020B0600000101010101" charset="-127"/>
                <a:cs typeface="Pretendard" panose="020B0600000101010101" charset="-127"/>
              </a:endParaRP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1260ACAF-7BEF-1F94-FFA2-A3D46F712F68}"/>
                </a:ext>
              </a:extLst>
            </p:cNvPr>
            <p:cNvGrpSpPr/>
            <p:nvPr/>
          </p:nvGrpSpPr>
          <p:grpSpPr>
            <a:xfrm>
              <a:off x="3500596" y="1636049"/>
              <a:ext cx="415212" cy="415212"/>
              <a:chOff x="3185039" y="1230708"/>
              <a:chExt cx="509953" cy="509953"/>
            </a:xfrm>
          </p:grpSpPr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ACF27DFF-5A81-8E6B-E98F-66C57BE6636A}"/>
                  </a:ext>
                </a:extLst>
              </p:cNvPr>
              <p:cNvSpPr/>
              <p:nvPr/>
            </p:nvSpPr>
            <p:spPr>
              <a:xfrm>
                <a:off x="3185039" y="1230708"/>
                <a:ext cx="509953" cy="509953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b="1" dirty="0"/>
              </a:p>
            </p:txBody>
          </p:sp>
          <p:sp>
            <p:nvSpPr>
              <p:cNvPr id="12" name="십자형 11">
                <a:extLst>
                  <a:ext uri="{FF2B5EF4-FFF2-40B4-BE49-F238E27FC236}">
                    <a16:creationId xmlns:a16="http://schemas.microsoft.com/office/drawing/2014/main" id="{24A64464-6572-E04E-9D42-8E37B4E5D603}"/>
                  </a:ext>
                </a:extLst>
              </p:cNvPr>
              <p:cNvSpPr/>
              <p:nvPr/>
            </p:nvSpPr>
            <p:spPr>
              <a:xfrm>
                <a:off x="3279995" y="1330443"/>
                <a:ext cx="320040" cy="320040"/>
              </a:xfrm>
              <a:prstGeom prst="plus">
                <a:avLst>
                  <a:gd name="adj" fmla="val 44924"/>
                </a:avLst>
              </a:prstGeom>
              <a:solidFill>
                <a:schemeClr val="tx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</p:grp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E45EF590-BD5A-84BC-4688-086DE71B01F9}"/>
                </a:ext>
              </a:extLst>
            </p:cNvPr>
            <p:cNvSpPr/>
            <p:nvPr/>
          </p:nvSpPr>
          <p:spPr>
            <a:xfrm>
              <a:off x="4450538" y="1583877"/>
              <a:ext cx="1224136" cy="50770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rPr>
                <a:t>Model</a:t>
              </a:r>
              <a:endParaRPr lang="ko-KR" altLang="en-US" b="1" dirty="0">
                <a:latin typeface="Pretendard" panose="020B0600000101010101" charset="-127"/>
                <a:ea typeface="Pretendard" panose="020B0600000101010101" charset="-127"/>
                <a:cs typeface="Pretendard" panose="020B0600000101010101" charset="-127"/>
              </a:endParaRPr>
            </a:p>
          </p:txBody>
        </p:sp>
        <p:sp>
          <p:nvSpPr>
            <p:cNvPr id="8" name="화살표: 오른쪽 7">
              <a:extLst>
                <a:ext uri="{FF2B5EF4-FFF2-40B4-BE49-F238E27FC236}">
                  <a16:creationId xmlns:a16="http://schemas.microsoft.com/office/drawing/2014/main" id="{C6BB426F-C552-6242-1EFB-445FE1098F0B}"/>
                </a:ext>
              </a:extLst>
            </p:cNvPr>
            <p:cNvSpPr/>
            <p:nvPr/>
          </p:nvSpPr>
          <p:spPr>
            <a:xfrm>
              <a:off x="6209404" y="1670446"/>
              <a:ext cx="658012" cy="354200"/>
            </a:xfrm>
            <a:prstGeom prst="rightArrow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DAFCC09B-B69C-F6F3-835A-E86DD7E5D1A8}"/>
                </a:ext>
              </a:extLst>
            </p:cNvPr>
            <p:cNvSpPr/>
            <p:nvPr/>
          </p:nvSpPr>
          <p:spPr>
            <a:xfrm>
              <a:off x="7402146" y="1583877"/>
              <a:ext cx="1224136" cy="507707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rPr>
                <a:t>Model</a:t>
              </a:r>
              <a:endParaRPr lang="ko-KR" altLang="en-US" b="1" dirty="0">
                <a:latin typeface="Pretendard" panose="020B0600000101010101" charset="-127"/>
                <a:ea typeface="Pretendard" panose="020B0600000101010101" charset="-127"/>
                <a:cs typeface="Pretendard" panose="020B0600000101010101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0EC8735-A78A-992B-AAEB-7DD9E05E99D2}"/>
              </a:ext>
            </a:extLst>
          </p:cNvPr>
          <p:cNvGrpSpPr/>
          <p:nvPr/>
        </p:nvGrpSpPr>
        <p:grpSpPr>
          <a:xfrm>
            <a:off x="387523" y="2460718"/>
            <a:ext cx="9854884" cy="1568746"/>
            <a:chOff x="387523" y="2460718"/>
            <a:chExt cx="9854883" cy="1568746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23625255-3966-54FF-185A-269EB38D0464}"/>
                </a:ext>
              </a:extLst>
            </p:cNvPr>
            <p:cNvGrpSpPr/>
            <p:nvPr/>
          </p:nvGrpSpPr>
          <p:grpSpPr>
            <a:xfrm>
              <a:off x="5088702" y="2460718"/>
              <a:ext cx="5153704" cy="689636"/>
              <a:chOff x="5404258" y="2460718"/>
              <a:chExt cx="5153704" cy="689636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6CF0B426-45D5-652B-91BC-24BED02F7B53}"/>
                  </a:ext>
                </a:extLst>
              </p:cNvPr>
              <p:cNvSpPr/>
              <p:nvPr/>
            </p:nvSpPr>
            <p:spPr>
              <a:xfrm>
                <a:off x="5404258" y="2460718"/>
                <a:ext cx="1383484" cy="68963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Oracle</a:t>
                </a:r>
                <a:endParaRPr lang="ko-KR" altLang="en-US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cxnSp>
            <p:nvCxnSpPr>
              <p:cNvPr id="19" name="연결선: 꺾임 18">
                <a:extLst>
                  <a:ext uri="{FF2B5EF4-FFF2-40B4-BE49-F238E27FC236}">
                    <a16:creationId xmlns:a16="http://schemas.microsoft.com/office/drawing/2014/main" id="{5A8BA2BA-479E-CE80-507E-769DB711D79F}"/>
                  </a:ext>
                </a:extLst>
              </p:cNvPr>
              <p:cNvCxnSpPr>
                <a:cxnSpLocks/>
                <a:stCxn id="25" idx="2"/>
                <a:endCxn id="18" idx="6"/>
              </p:cNvCxnSpPr>
              <p:nvPr/>
            </p:nvCxnSpPr>
            <p:spPr>
              <a:xfrm rot="5400000">
                <a:off x="8500444" y="748017"/>
                <a:ext cx="344818" cy="3770221"/>
              </a:xfrm>
              <a:prstGeom prst="bentConnector2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0FE1CDB0-4666-E420-F3D1-D854C61CE59F}"/>
                </a:ext>
              </a:extLst>
            </p:cNvPr>
            <p:cNvGrpSpPr/>
            <p:nvPr/>
          </p:nvGrpSpPr>
          <p:grpSpPr>
            <a:xfrm>
              <a:off x="387523" y="2805536"/>
              <a:ext cx="4701179" cy="1223928"/>
              <a:chOff x="703079" y="2805536"/>
              <a:chExt cx="4701179" cy="1223928"/>
            </a:xfrm>
          </p:grpSpPr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3F39676D-EEFC-D848-91BF-456B25898D80}"/>
                  </a:ext>
                </a:extLst>
              </p:cNvPr>
              <p:cNvSpPr/>
              <p:nvPr/>
            </p:nvSpPr>
            <p:spPr>
              <a:xfrm>
                <a:off x="703079" y="3519510"/>
                <a:ext cx="2209817" cy="509954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Additional data</a:t>
                </a:r>
                <a:endParaRPr lang="ko-KR" altLang="en-US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cxnSp>
            <p:nvCxnSpPr>
              <p:cNvPr id="17" name="연결선: 꺾임 16">
                <a:extLst>
                  <a:ext uri="{FF2B5EF4-FFF2-40B4-BE49-F238E27FC236}">
                    <a16:creationId xmlns:a16="http://schemas.microsoft.com/office/drawing/2014/main" id="{994D6F2B-E2E0-4397-DFF2-BDB6F007A4ED}"/>
                  </a:ext>
                </a:extLst>
              </p:cNvPr>
              <p:cNvCxnSpPr>
                <a:cxnSpLocks/>
                <a:stCxn id="18" idx="2"/>
                <a:endCxn id="16" idx="0"/>
              </p:cNvCxnSpPr>
              <p:nvPr/>
            </p:nvCxnSpPr>
            <p:spPr>
              <a:xfrm rot="10800000" flipV="1">
                <a:off x="1807988" y="2805536"/>
                <a:ext cx="3596270" cy="713974"/>
              </a:xfrm>
              <a:prstGeom prst="bentConnector2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2B7382-E261-1AB7-4429-987B10BC68E0}"/>
              </a:ext>
            </a:extLst>
          </p:cNvPr>
          <p:cNvGrpSpPr/>
          <p:nvPr/>
        </p:nvGrpSpPr>
        <p:grpSpPr>
          <a:xfrm>
            <a:off x="8310726" y="1038321"/>
            <a:ext cx="3546256" cy="1422397"/>
            <a:chOff x="8310726" y="1038321"/>
            <a:chExt cx="3546256" cy="1422397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A12B3231-1629-3C3E-C2B7-1196163077CF}"/>
                </a:ext>
              </a:extLst>
            </p:cNvPr>
            <p:cNvGrpSpPr>
              <a:grpSpLocks/>
            </p:cNvGrpSpPr>
            <p:nvPr/>
          </p:nvGrpSpPr>
          <p:grpSpPr>
            <a:xfrm>
              <a:off x="8310726" y="1214741"/>
              <a:ext cx="2862639" cy="1245977"/>
              <a:chOff x="8626282" y="1214741"/>
              <a:chExt cx="2862639" cy="1245977"/>
            </a:xfrm>
          </p:grpSpPr>
          <p:sp>
            <p:nvSpPr>
              <p:cNvPr id="24" name="사각형: 둥근 모서리 23">
                <a:extLst>
                  <a:ext uri="{FF2B5EF4-FFF2-40B4-BE49-F238E27FC236}">
                    <a16:creationId xmlns:a16="http://schemas.microsoft.com/office/drawing/2014/main" id="{C30FA186-CDB2-C666-3C7B-B8AEF789D9E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627005" y="1214741"/>
                <a:ext cx="1861916" cy="509954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Prediction</a:t>
                </a:r>
                <a:endParaRPr lang="ko-KR" altLang="en-US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6D9D3AE1-2B89-D2A0-7244-499E171AA1A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627005" y="1950764"/>
                <a:ext cx="1861916" cy="509954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Data request</a:t>
                </a:r>
                <a:endParaRPr lang="ko-KR" altLang="en-US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cxnSp>
            <p:nvCxnSpPr>
              <p:cNvPr id="26" name="연결선: 꺾임 25">
                <a:extLst>
                  <a:ext uri="{FF2B5EF4-FFF2-40B4-BE49-F238E27FC236}">
                    <a16:creationId xmlns:a16="http://schemas.microsoft.com/office/drawing/2014/main" id="{BE606D0C-1275-5A8A-04FA-899F74CD0A3B}"/>
                  </a:ext>
                </a:extLst>
              </p:cNvPr>
              <p:cNvCxnSpPr>
                <a:cxnSpLocks/>
                <a:stCxn id="10" idx="6"/>
                <a:endCxn id="24" idx="1"/>
              </p:cNvCxnSpPr>
              <p:nvPr/>
            </p:nvCxnSpPr>
            <p:spPr>
              <a:xfrm flipV="1">
                <a:off x="8626282" y="1469718"/>
                <a:ext cx="1000723" cy="368013"/>
              </a:xfrm>
              <a:prstGeom prst="bentConnector3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연결선: 꺾임 26">
                <a:extLst>
                  <a:ext uri="{FF2B5EF4-FFF2-40B4-BE49-F238E27FC236}">
                    <a16:creationId xmlns:a16="http://schemas.microsoft.com/office/drawing/2014/main" id="{E5A39598-1208-EB89-D412-A13CD7F7208B}"/>
                  </a:ext>
                </a:extLst>
              </p:cNvPr>
              <p:cNvCxnSpPr>
                <a:cxnSpLocks/>
                <a:stCxn id="10" idx="6"/>
                <a:endCxn id="25" idx="1"/>
              </p:cNvCxnSpPr>
              <p:nvPr/>
            </p:nvCxnSpPr>
            <p:spPr>
              <a:xfrm>
                <a:off x="8626282" y="1837731"/>
                <a:ext cx="1000723" cy="368010"/>
              </a:xfrm>
              <a:prstGeom prst="bentConnector3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31417C27-2251-7744-273E-E3465581E924}"/>
                </a:ext>
              </a:extLst>
            </p:cNvPr>
            <p:cNvSpPr/>
            <p:nvPr/>
          </p:nvSpPr>
          <p:spPr>
            <a:xfrm>
              <a:off x="10856259" y="1038321"/>
              <a:ext cx="1000723" cy="35817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MPP</a:t>
              </a:r>
              <a:endParaRPr lang="ko-KR" altLang="en-US" dirty="0">
                <a:solidFill>
                  <a:schemeClr val="tx1"/>
                </a:solidFill>
                <a:latin typeface="Pretendard SemiBold" panose="02000703000000020004" pitchFamily="2" charset="-127"/>
                <a:ea typeface="Pretendard SemiBold" panose="02000703000000020004" pitchFamily="2" charset="-127"/>
                <a:cs typeface="Pretendard SemiBold" panose="02000703000000020004" pitchFamily="2" charset="-127"/>
              </a:endParaRPr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120CBC56-E8D1-F16D-B1E0-A403C9EEF9FE}"/>
                </a:ext>
              </a:extLst>
            </p:cNvPr>
            <p:cNvSpPr/>
            <p:nvPr/>
          </p:nvSpPr>
          <p:spPr>
            <a:xfrm>
              <a:off x="10856259" y="1771678"/>
              <a:ext cx="1000723" cy="35817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DOE</a:t>
              </a:r>
              <a:endParaRPr lang="ko-KR" altLang="en-US" dirty="0">
                <a:solidFill>
                  <a:schemeClr val="tx1"/>
                </a:solidFill>
                <a:latin typeface="Pretendard SemiBold" panose="02000703000000020004" pitchFamily="2" charset="-127"/>
                <a:ea typeface="Pretendard SemiBold" panose="02000703000000020004" pitchFamily="2" charset="-127"/>
                <a:cs typeface="Pretendard SemiBold" panose="02000703000000020004" pitchFamily="2" charset="-127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DBA04C21-480C-E0E1-1D23-BB7F2E19F7A9}"/>
              </a:ext>
            </a:extLst>
          </p:cNvPr>
          <p:cNvGrpSpPr/>
          <p:nvPr/>
        </p:nvGrpSpPr>
        <p:grpSpPr>
          <a:xfrm>
            <a:off x="3185040" y="2949107"/>
            <a:ext cx="8671942" cy="1447222"/>
            <a:chOff x="3185040" y="2949107"/>
            <a:chExt cx="8671942" cy="1447222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EC7E4094-0E86-49D2-F83C-E9CBF1E5BD36}"/>
                </a:ext>
              </a:extLst>
            </p:cNvPr>
            <p:cNvGrpSpPr/>
            <p:nvPr/>
          </p:nvGrpSpPr>
          <p:grpSpPr>
            <a:xfrm>
              <a:off x="3185040" y="3150352"/>
              <a:ext cx="7988325" cy="1245977"/>
              <a:chOff x="3500596" y="3150352"/>
              <a:chExt cx="7988325" cy="1245977"/>
            </a:xfrm>
          </p:grpSpPr>
          <p:grpSp>
            <p:nvGrpSpPr>
              <p:cNvPr id="32" name="그룹 31">
                <a:extLst>
                  <a:ext uri="{FF2B5EF4-FFF2-40B4-BE49-F238E27FC236}">
                    <a16:creationId xmlns:a16="http://schemas.microsoft.com/office/drawing/2014/main" id="{09389AD7-1DEE-4B9D-F40F-1384EEF09CE6}"/>
                  </a:ext>
                </a:extLst>
              </p:cNvPr>
              <p:cNvGrpSpPr/>
              <p:nvPr/>
            </p:nvGrpSpPr>
            <p:grpSpPr>
              <a:xfrm>
                <a:off x="3500596" y="3519488"/>
                <a:ext cx="5125686" cy="507707"/>
                <a:chOff x="3500596" y="3519488"/>
                <a:chExt cx="5125686" cy="507707"/>
              </a:xfrm>
            </p:grpSpPr>
            <p:grpSp>
              <p:nvGrpSpPr>
                <p:cNvPr id="37" name="그룹 36">
                  <a:extLst>
                    <a:ext uri="{FF2B5EF4-FFF2-40B4-BE49-F238E27FC236}">
                      <a16:creationId xmlns:a16="http://schemas.microsoft.com/office/drawing/2014/main" id="{FE271D73-4010-04BA-6D76-FEBC6F05B546}"/>
                    </a:ext>
                  </a:extLst>
                </p:cNvPr>
                <p:cNvGrpSpPr/>
                <p:nvPr/>
              </p:nvGrpSpPr>
              <p:grpSpPr>
                <a:xfrm>
                  <a:off x="3500596" y="3571660"/>
                  <a:ext cx="415212" cy="415212"/>
                  <a:chOff x="3185039" y="1230708"/>
                  <a:chExt cx="509953" cy="509953"/>
                </a:xfrm>
              </p:grpSpPr>
              <p:sp>
                <p:nvSpPr>
                  <p:cNvPr id="41" name="타원 40">
                    <a:extLst>
                      <a:ext uri="{FF2B5EF4-FFF2-40B4-BE49-F238E27FC236}">
                        <a16:creationId xmlns:a16="http://schemas.microsoft.com/office/drawing/2014/main" id="{2681F504-09B9-6AF8-53E8-8AFC6AB82630}"/>
                      </a:ext>
                    </a:extLst>
                  </p:cNvPr>
                  <p:cNvSpPr/>
                  <p:nvPr/>
                </p:nvSpPr>
                <p:spPr>
                  <a:xfrm>
                    <a:off x="3185039" y="1230708"/>
                    <a:ext cx="509953" cy="509953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800" b="1" dirty="0"/>
                  </a:p>
                </p:txBody>
              </p:sp>
              <p:sp>
                <p:nvSpPr>
                  <p:cNvPr id="42" name="십자형 41">
                    <a:extLst>
                      <a:ext uri="{FF2B5EF4-FFF2-40B4-BE49-F238E27FC236}">
                        <a16:creationId xmlns:a16="http://schemas.microsoft.com/office/drawing/2014/main" id="{34D38D38-77FB-9B9B-7FEA-FB744C5EAE7A}"/>
                      </a:ext>
                    </a:extLst>
                  </p:cNvPr>
                  <p:cNvSpPr/>
                  <p:nvPr/>
                </p:nvSpPr>
                <p:spPr>
                  <a:xfrm>
                    <a:off x="3279995" y="1330443"/>
                    <a:ext cx="320040" cy="320040"/>
                  </a:xfrm>
                  <a:prstGeom prst="plus">
                    <a:avLst>
                      <a:gd name="adj" fmla="val 44924"/>
                    </a:avLst>
                  </a:prstGeom>
                  <a:solidFill>
                    <a:schemeClr val="tx1"/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b="1"/>
                  </a:p>
                </p:txBody>
              </p:sp>
            </p:grpSp>
            <p:sp>
              <p:nvSpPr>
                <p:cNvPr id="38" name="타원 37">
                  <a:extLst>
                    <a:ext uri="{FF2B5EF4-FFF2-40B4-BE49-F238E27FC236}">
                      <a16:creationId xmlns:a16="http://schemas.microsoft.com/office/drawing/2014/main" id="{CEFDD547-B8AF-C414-40B9-43A8C3E8680D}"/>
                    </a:ext>
                  </a:extLst>
                </p:cNvPr>
                <p:cNvSpPr/>
                <p:nvPr/>
              </p:nvSpPr>
              <p:spPr>
                <a:xfrm>
                  <a:off x="4450538" y="3519488"/>
                  <a:ext cx="1224136" cy="507707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b="1" dirty="0">
                      <a:latin typeface="Pretendard" panose="020B0600000101010101" charset="-127"/>
                      <a:ea typeface="Pretendard" panose="020B0600000101010101" charset="-127"/>
                      <a:cs typeface="Pretendard" panose="020B0600000101010101" charset="-127"/>
                    </a:rPr>
                    <a:t>Model</a:t>
                  </a:r>
                  <a:endParaRPr lang="ko-KR" altLang="en-US" b="1" dirty="0"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endParaRPr>
                </a:p>
              </p:txBody>
            </p:sp>
            <p:sp>
              <p:nvSpPr>
                <p:cNvPr id="39" name="화살표: 오른쪽 38">
                  <a:extLst>
                    <a:ext uri="{FF2B5EF4-FFF2-40B4-BE49-F238E27FC236}">
                      <a16:creationId xmlns:a16="http://schemas.microsoft.com/office/drawing/2014/main" id="{BEB15D6A-486F-3250-87C5-35DC2197F907}"/>
                    </a:ext>
                  </a:extLst>
                </p:cNvPr>
                <p:cNvSpPr/>
                <p:nvPr/>
              </p:nvSpPr>
              <p:spPr>
                <a:xfrm>
                  <a:off x="6209404" y="3606057"/>
                  <a:ext cx="658012" cy="354200"/>
                </a:xfrm>
                <a:prstGeom prst="rightArrow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  <p:sp>
              <p:nvSpPr>
                <p:cNvPr id="40" name="타원 39">
                  <a:extLst>
                    <a:ext uri="{FF2B5EF4-FFF2-40B4-BE49-F238E27FC236}">
                      <a16:creationId xmlns:a16="http://schemas.microsoft.com/office/drawing/2014/main" id="{60BC5C03-8636-CC23-622A-E8D474B45EA0}"/>
                    </a:ext>
                  </a:extLst>
                </p:cNvPr>
                <p:cNvSpPr/>
                <p:nvPr/>
              </p:nvSpPr>
              <p:spPr>
                <a:xfrm>
                  <a:off x="7402146" y="3519488"/>
                  <a:ext cx="1224136" cy="507707"/>
                </a:xfrm>
                <a:prstGeom prst="ellipse">
                  <a:avLst/>
                </a:prstGeom>
                <a:solidFill>
                  <a:schemeClr val="accent6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b="1" dirty="0">
                      <a:latin typeface="Pretendard" panose="020B0600000101010101" charset="-127"/>
                      <a:ea typeface="Pretendard" panose="020B0600000101010101" charset="-127"/>
                      <a:cs typeface="Pretendard" panose="020B0600000101010101" charset="-127"/>
                    </a:rPr>
                    <a:t>Model</a:t>
                  </a:r>
                  <a:endParaRPr lang="ko-KR" altLang="en-US" b="1" dirty="0"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endParaRPr>
                </a:p>
              </p:txBody>
            </p:sp>
          </p:grpSp>
          <p:sp>
            <p:nvSpPr>
              <p:cNvPr id="33" name="사각형: 둥근 모서리 32">
                <a:extLst>
                  <a:ext uri="{FF2B5EF4-FFF2-40B4-BE49-F238E27FC236}">
                    <a16:creationId xmlns:a16="http://schemas.microsoft.com/office/drawing/2014/main" id="{FC0EBE3D-FFB1-0057-5CB6-3ED73FDD4187}"/>
                  </a:ext>
                </a:extLst>
              </p:cNvPr>
              <p:cNvSpPr/>
              <p:nvPr/>
            </p:nvSpPr>
            <p:spPr>
              <a:xfrm>
                <a:off x="9627005" y="3150352"/>
                <a:ext cx="1861916" cy="509954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Prediction</a:t>
                </a:r>
                <a:endParaRPr lang="ko-KR" altLang="en-US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sp>
            <p:nvSpPr>
              <p:cNvPr id="34" name="사각형: 둥근 모서리 33">
                <a:extLst>
                  <a:ext uri="{FF2B5EF4-FFF2-40B4-BE49-F238E27FC236}">
                    <a16:creationId xmlns:a16="http://schemas.microsoft.com/office/drawing/2014/main" id="{59A032DE-9545-AA58-09D0-1DD01F2D577E}"/>
                  </a:ext>
                </a:extLst>
              </p:cNvPr>
              <p:cNvSpPr/>
              <p:nvPr/>
            </p:nvSpPr>
            <p:spPr>
              <a:xfrm>
                <a:off x="9627005" y="3886375"/>
                <a:ext cx="1861916" cy="509954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Data request</a:t>
                </a:r>
                <a:endParaRPr lang="ko-KR" altLang="en-US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cxnSp>
            <p:nvCxnSpPr>
              <p:cNvPr id="35" name="연결선: 꺾임 34">
                <a:extLst>
                  <a:ext uri="{FF2B5EF4-FFF2-40B4-BE49-F238E27FC236}">
                    <a16:creationId xmlns:a16="http://schemas.microsoft.com/office/drawing/2014/main" id="{D1399FF7-21D2-4984-EED4-84AC6CDE5CC2}"/>
                  </a:ext>
                </a:extLst>
              </p:cNvPr>
              <p:cNvCxnSpPr>
                <a:stCxn id="40" idx="6"/>
                <a:endCxn id="33" idx="1"/>
              </p:cNvCxnSpPr>
              <p:nvPr/>
            </p:nvCxnSpPr>
            <p:spPr>
              <a:xfrm flipV="1">
                <a:off x="8626282" y="3405329"/>
                <a:ext cx="1000723" cy="368013"/>
              </a:xfrm>
              <a:prstGeom prst="bentConnector3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연결선: 꺾임 35">
                <a:extLst>
                  <a:ext uri="{FF2B5EF4-FFF2-40B4-BE49-F238E27FC236}">
                    <a16:creationId xmlns:a16="http://schemas.microsoft.com/office/drawing/2014/main" id="{581008A7-BD74-4B88-D8E2-1CAEA5767686}"/>
                  </a:ext>
                </a:extLst>
              </p:cNvPr>
              <p:cNvCxnSpPr>
                <a:stCxn id="40" idx="6"/>
                <a:endCxn id="34" idx="1"/>
              </p:cNvCxnSpPr>
              <p:nvPr/>
            </p:nvCxnSpPr>
            <p:spPr>
              <a:xfrm>
                <a:off x="8626282" y="3773342"/>
                <a:ext cx="1000723" cy="368010"/>
              </a:xfrm>
              <a:prstGeom prst="bentConnector3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39835726-2CBF-DFC0-8487-D4F88E835141}"/>
                </a:ext>
              </a:extLst>
            </p:cNvPr>
            <p:cNvSpPr/>
            <p:nvPr/>
          </p:nvSpPr>
          <p:spPr>
            <a:xfrm>
              <a:off x="10856259" y="2949107"/>
              <a:ext cx="1000723" cy="35817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MPP</a:t>
              </a:r>
              <a:endParaRPr lang="ko-KR" altLang="en-US" dirty="0">
                <a:solidFill>
                  <a:schemeClr val="tx1"/>
                </a:solidFill>
                <a:latin typeface="Pretendard SemiBold" panose="02000703000000020004" pitchFamily="2" charset="-127"/>
                <a:ea typeface="Pretendard SemiBold" panose="02000703000000020004" pitchFamily="2" charset="-127"/>
                <a:cs typeface="Pretendard SemiBold" panose="02000703000000020004" pitchFamily="2" charset="-127"/>
              </a:endParaRPr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330B68A7-F86E-3CC5-DB57-E2668953C481}"/>
                </a:ext>
              </a:extLst>
            </p:cNvPr>
            <p:cNvSpPr/>
            <p:nvPr/>
          </p:nvSpPr>
          <p:spPr>
            <a:xfrm>
              <a:off x="10856259" y="3682464"/>
              <a:ext cx="1000723" cy="35817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DOE</a:t>
              </a:r>
              <a:endParaRPr lang="ko-KR" altLang="en-US" dirty="0">
                <a:solidFill>
                  <a:schemeClr val="tx1"/>
                </a:solidFill>
                <a:latin typeface="Pretendard SemiBold" panose="02000703000000020004" pitchFamily="2" charset="-127"/>
                <a:ea typeface="Pretendard SemiBold" panose="02000703000000020004" pitchFamily="2" charset="-127"/>
                <a:cs typeface="Pretendard SemiBold" panose="02000703000000020004" pitchFamily="2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9D6B78C7-8873-A9B8-7739-A8F2C9CCA938}"/>
              </a:ext>
            </a:extLst>
          </p:cNvPr>
          <p:cNvGrpSpPr/>
          <p:nvPr/>
        </p:nvGrpSpPr>
        <p:grpSpPr>
          <a:xfrm>
            <a:off x="387523" y="4396329"/>
            <a:ext cx="11469459" cy="1937832"/>
            <a:chOff x="387523" y="4396329"/>
            <a:chExt cx="11469459" cy="1937832"/>
          </a:xfrm>
        </p:grpSpPr>
        <p:grpSp>
          <p:nvGrpSpPr>
            <p:cNvPr id="44" name="그룹 43">
              <a:extLst>
                <a:ext uri="{FF2B5EF4-FFF2-40B4-BE49-F238E27FC236}">
                  <a16:creationId xmlns:a16="http://schemas.microsoft.com/office/drawing/2014/main" id="{8EFF60F0-B6AD-1C1A-E123-83577943353B}"/>
                </a:ext>
              </a:extLst>
            </p:cNvPr>
            <p:cNvGrpSpPr/>
            <p:nvPr/>
          </p:nvGrpSpPr>
          <p:grpSpPr>
            <a:xfrm>
              <a:off x="387523" y="4396329"/>
              <a:ext cx="10785842" cy="1937832"/>
              <a:chOff x="703079" y="4396329"/>
              <a:chExt cx="10785842" cy="1937832"/>
            </a:xfrm>
          </p:grpSpPr>
          <p:sp>
            <p:nvSpPr>
              <p:cNvPr id="47" name="타원 46">
                <a:extLst>
                  <a:ext uri="{FF2B5EF4-FFF2-40B4-BE49-F238E27FC236}">
                    <a16:creationId xmlns:a16="http://schemas.microsoft.com/office/drawing/2014/main" id="{E823D331-D448-8AFC-5758-FC0DA8EEE2C2}"/>
                  </a:ext>
                </a:extLst>
              </p:cNvPr>
              <p:cNvSpPr/>
              <p:nvPr/>
            </p:nvSpPr>
            <p:spPr>
              <a:xfrm>
                <a:off x="5404258" y="4398550"/>
                <a:ext cx="1383484" cy="68963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Oracle</a:t>
                </a:r>
                <a:endParaRPr lang="ko-KR" altLang="en-US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cxnSp>
            <p:nvCxnSpPr>
              <p:cNvPr id="48" name="연결선: 꺾임 47">
                <a:extLst>
                  <a:ext uri="{FF2B5EF4-FFF2-40B4-BE49-F238E27FC236}">
                    <a16:creationId xmlns:a16="http://schemas.microsoft.com/office/drawing/2014/main" id="{0D64A2E7-3750-CA4A-40D0-F905A9C9E6EF}"/>
                  </a:ext>
                </a:extLst>
              </p:cNvPr>
              <p:cNvCxnSpPr>
                <a:cxnSpLocks/>
                <a:stCxn id="34" idx="2"/>
                <a:endCxn id="47" idx="6"/>
              </p:cNvCxnSpPr>
              <p:nvPr/>
            </p:nvCxnSpPr>
            <p:spPr>
              <a:xfrm rot="5400000">
                <a:off x="8499334" y="2684738"/>
                <a:ext cx="347039" cy="3770221"/>
              </a:xfrm>
              <a:prstGeom prst="bentConnector2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id="{1BF3312D-A49D-D820-AD80-02131B304BFF}"/>
                  </a:ext>
                </a:extLst>
              </p:cNvPr>
              <p:cNvSpPr/>
              <p:nvPr/>
            </p:nvSpPr>
            <p:spPr>
              <a:xfrm>
                <a:off x="703079" y="5457342"/>
                <a:ext cx="2209817" cy="509954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Additional data</a:t>
                </a:r>
                <a:endParaRPr lang="ko-KR" altLang="en-US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grpSp>
            <p:nvGrpSpPr>
              <p:cNvPr id="50" name="그룹 49">
                <a:extLst>
                  <a:ext uri="{FF2B5EF4-FFF2-40B4-BE49-F238E27FC236}">
                    <a16:creationId xmlns:a16="http://schemas.microsoft.com/office/drawing/2014/main" id="{276D85C4-C1F1-092A-FA14-9E761369A8ED}"/>
                  </a:ext>
                </a:extLst>
              </p:cNvPr>
              <p:cNvGrpSpPr/>
              <p:nvPr/>
            </p:nvGrpSpPr>
            <p:grpSpPr>
              <a:xfrm>
                <a:off x="3500596" y="5509492"/>
                <a:ext cx="415212" cy="415212"/>
                <a:chOff x="3185039" y="1230708"/>
                <a:chExt cx="509953" cy="509953"/>
              </a:xfrm>
            </p:grpSpPr>
            <p:sp>
              <p:nvSpPr>
                <p:cNvPr id="59" name="타원 58">
                  <a:extLst>
                    <a:ext uri="{FF2B5EF4-FFF2-40B4-BE49-F238E27FC236}">
                      <a16:creationId xmlns:a16="http://schemas.microsoft.com/office/drawing/2014/main" id="{981B9ED0-FAE4-F782-7129-46D8764B8255}"/>
                    </a:ext>
                  </a:extLst>
                </p:cNvPr>
                <p:cNvSpPr/>
                <p:nvPr/>
              </p:nvSpPr>
              <p:spPr>
                <a:xfrm>
                  <a:off x="3185039" y="1230708"/>
                  <a:ext cx="509953" cy="509953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800" b="1" dirty="0"/>
                </a:p>
              </p:txBody>
            </p:sp>
            <p:sp>
              <p:nvSpPr>
                <p:cNvPr id="60" name="십자형 59">
                  <a:extLst>
                    <a:ext uri="{FF2B5EF4-FFF2-40B4-BE49-F238E27FC236}">
                      <a16:creationId xmlns:a16="http://schemas.microsoft.com/office/drawing/2014/main" id="{40B0C4F8-B4AF-979D-0616-1DD6FD97EADF}"/>
                    </a:ext>
                  </a:extLst>
                </p:cNvPr>
                <p:cNvSpPr/>
                <p:nvPr/>
              </p:nvSpPr>
              <p:spPr>
                <a:xfrm>
                  <a:off x="3279995" y="1330443"/>
                  <a:ext cx="320040" cy="320040"/>
                </a:xfrm>
                <a:prstGeom prst="plus">
                  <a:avLst>
                    <a:gd name="adj" fmla="val 44924"/>
                  </a:avLst>
                </a:prstGeom>
                <a:solidFill>
                  <a:schemeClr val="tx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b="1"/>
                </a:p>
              </p:txBody>
            </p:sp>
          </p:grpSp>
          <p:sp>
            <p:nvSpPr>
              <p:cNvPr id="51" name="타원 50">
                <a:extLst>
                  <a:ext uri="{FF2B5EF4-FFF2-40B4-BE49-F238E27FC236}">
                    <a16:creationId xmlns:a16="http://schemas.microsoft.com/office/drawing/2014/main" id="{00256B89-7216-D455-608F-6AAE3D884308}"/>
                  </a:ext>
                </a:extLst>
              </p:cNvPr>
              <p:cNvSpPr/>
              <p:nvPr/>
            </p:nvSpPr>
            <p:spPr>
              <a:xfrm>
                <a:off x="4450538" y="5457320"/>
                <a:ext cx="1224136" cy="507707"/>
              </a:xfrm>
              <a:prstGeom prst="ellipse">
                <a:avLst/>
              </a:prstGeom>
              <a:solidFill>
                <a:schemeClr val="accent6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Model</a:t>
                </a:r>
                <a:endParaRPr lang="ko-KR" altLang="en-US" b="1" dirty="0"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sp>
            <p:nvSpPr>
              <p:cNvPr id="52" name="화살표: 오른쪽 51">
                <a:extLst>
                  <a:ext uri="{FF2B5EF4-FFF2-40B4-BE49-F238E27FC236}">
                    <a16:creationId xmlns:a16="http://schemas.microsoft.com/office/drawing/2014/main" id="{416AE879-A573-C3CF-9705-36FED0A6998C}"/>
                  </a:ext>
                </a:extLst>
              </p:cNvPr>
              <p:cNvSpPr/>
              <p:nvPr/>
            </p:nvSpPr>
            <p:spPr>
              <a:xfrm>
                <a:off x="6209404" y="5543889"/>
                <a:ext cx="658012" cy="354200"/>
              </a:xfrm>
              <a:prstGeom prst="rightArrow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/>
              </a:p>
            </p:txBody>
          </p:sp>
          <p:sp>
            <p:nvSpPr>
              <p:cNvPr id="53" name="타원 52">
                <a:extLst>
                  <a:ext uri="{FF2B5EF4-FFF2-40B4-BE49-F238E27FC236}">
                    <a16:creationId xmlns:a16="http://schemas.microsoft.com/office/drawing/2014/main" id="{24FA7B48-E464-D3B2-4284-0869B696F954}"/>
                  </a:ext>
                </a:extLst>
              </p:cNvPr>
              <p:cNvSpPr/>
              <p:nvPr/>
            </p:nvSpPr>
            <p:spPr>
              <a:xfrm>
                <a:off x="7402146" y="5457320"/>
                <a:ext cx="1224136" cy="507707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Model</a:t>
                </a:r>
                <a:endParaRPr lang="ko-KR" altLang="en-US" b="1" dirty="0"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sp>
            <p:nvSpPr>
              <p:cNvPr id="54" name="사각형: 둥근 모서리 53">
                <a:extLst>
                  <a:ext uri="{FF2B5EF4-FFF2-40B4-BE49-F238E27FC236}">
                    <a16:creationId xmlns:a16="http://schemas.microsoft.com/office/drawing/2014/main" id="{071103CF-AA5D-8405-2CF1-23390CFFBF83}"/>
                  </a:ext>
                </a:extLst>
              </p:cNvPr>
              <p:cNvSpPr/>
              <p:nvPr/>
            </p:nvSpPr>
            <p:spPr>
              <a:xfrm>
                <a:off x="9627005" y="5088184"/>
                <a:ext cx="1861916" cy="509954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Prediction</a:t>
                </a:r>
                <a:endParaRPr lang="ko-KR" altLang="en-US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sp>
            <p:nvSpPr>
              <p:cNvPr id="55" name="사각형: 둥근 모서리 54">
                <a:extLst>
                  <a:ext uri="{FF2B5EF4-FFF2-40B4-BE49-F238E27FC236}">
                    <a16:creationId xmlns:a16="http://schemas.microsoft.com/office/drawing/2014/main" id="{EB24A49E-B27C-77FB-5C33-8CDD1FBB939C}"/>
                  </a:ext>
                </a:extLst>
              </p:cNvPr>
              <p:cNvSpPr/>
              <p:nvPr/>
            </p:nvSpPr>
            <p:spPr>
              <a:xfrm>
                <a:off x="9627005" y="5824207"/>
                <a:ext cx="1861916" cy="509954"/>
              </a:xfrm>
              <a:prstGeom prst="roundRect">
                <a:avLst/>
              </a:prstGeom>
              <a:solidFill>
                <a:schemeClr val="bg1"/>
              </a:solidFill>
              <a:ln w="190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b="1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Data request</a:t>
                </a:r>
                <a:endParaRPr lang="ko-KR" altLang="en-US" b="1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cxnSp>
            <p:nvCxnSpPr>
              <p:cNvPr id="56" name="연결선: 꺾임 55">
                <a:extLst>
                  <a:ext uri="{FF2B5EF4-FFF2-40B4-BE49-F238E27FC236}">
                    <a16:creationId xmlns:a16="http://schemas.microsoft.com/office/drawing/2014/main" id="{9C002A80-D081-EB04-D4E0-499617BC40B6}"/>
                  </a:ext>
                </a:extLst>
              </p:cNvPr>
              <p:cNvCxnSpPr>
                <a:stCxn id="53" idx="6"/>
                <a:endCxn id="54" idx="1"/>
              </p:cNvCxnSpPr>
              <p:nvPr/>
            </p:nvCxnSpPr>
            <p:spPr>
              <a:xfrm flipV="1">
                <a:off x="8626282" y="5343161"/>
                <a:ext cx="1000723" cy="368013"/>
              </a:xfrm>
              <a:prstGeom prst="bentConnector3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연결선: 꺾임 56">
                <a:extLst>
                  <a:ext uri="{FF2B5EF4-FFF2-40B4-BE49-F238E27FC236}">
                    <a16:creationId xmlns:a16="http://schemas.microsoft.com/office/drawing/2014/main" id="{2EDE9D2C-703B-9B47-79FE-3163643CF473}"/>
                  </a:ext>
                </a:extLst>
              </p:cNvPr>
              <p:cNvCxnSpPr>
                <a:stCxn id="53" idx="6"/>
                <a:endCxn id="55" idx="1"/>
              </p:cNvCxnSpPr>
              <p:nvPr/>
            </p:nvCxnSpPr>
            <p:spPr>
              <a:xfrm>
                <a:off x="8626282" y="5711174"/>
                <a:ext cx="1000723" cy="368010"/>
              </a:xfrm>
              <a:prstGeom prst="bentConnector3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연결선: 꺾임 57">
                <a:extLst>
                  <a:ext uri="{FF2B5EF4-FFF2-40B4-BE49-F238E27FC236}">
                    <a16:creationId xmlns:a16="http://schemas.microsoft.com/office/drawing/2014/main" id="{49D7EF9C-E39B-92E9-CC1B-02361990F4CB}"/>
                  </a:ext>
                </a:extLst>
              </p:cNvPr>
              <p:cNvCxnSpPr>
                <a:cxnSpLocks/>
                <a:stCxn id="47" idx="2"/>
                <a:endCxn id="49" idx="0"/>
              </p:cNvCxnSpPr>
              <p:nvPr/>
            </p:nvCxnSpPr>
            <p:spPr>
              <a:xfrm rot="10800000" flipV="1">
                <a:off x="1807988" y="4743368"/>
                <a:ext cx="3596270" cy="713974"/>
              </a:xfrm>
              <a:prstGeom prst="bentConnector2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388FC6AA-571A-A539-703A-564B80F97BB5}"/>
                </a:ext>
              </a:extLst>
            </p:cNvPr>
            <p:cNvSpPr/>
            <p:nvPr/>
          </p:nvSpPr>
          <p:spPr>
            <a:xfrm>
              <a:off x="10856259" y="4907236"/>
              <a:ext cx="1000723" cy="35817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MPP</a:t>
              </a:r>
              <a:endParaRPr lang="ko-KR" altLang="en-US" dirty="0">
                <a:solidFill>
                  <a:schemeClr val="tx1"/>
                </a:solidFill>
                <a:latin typeface="Pretendard SemiBold" panose="02000703000000020004" pitchFamily="2" charset="-127"/>
                <a:ea typeface="Pretendard SemiBold" panose="02000703000000020004" pitchFamily="2" charset="-127"/>
                <a:cs typeface="Pretendard SemiBold" panose="02000703000000020004" pitchFamily="2" charset="-127"/>
              </a:endParaRPr>
            </a:p>
          </p:txBody>
        </p:sp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C1B4D93D-3C6F-1B21-4E32-A045B7A57CFE}"/>
                </a:ext>
              </a:extLst>
            </p:cNvPr>
            <p:cNvSpPr/>
            <p:nvPr/>
          </p:nvSpPr>
          <p:spPr>
            <a:xfrm>
              <a:off x="10856259" y="5640593"/>
              <a:ext cx="1000723" cy="35817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Pretendard SemiBold" panose="02000703000000020004" pitchFamily="2" charset="-127"/>
                  <a:ea typeface="Pretendard SemiBold" panose="02000703000000020004" pitchFamily="2" charset="-127"/>
                  <a:cs typeface="Pretendard SemiBold" panose="02000703000000020004" pitchFamily="2" charset="-127"/>
                </a:rPr>
                <a:t>DOE</a:t>
              </a:r>
              <a:endParaRPr lang="ko-KR" altLang="en-US" dirty="0">
                <a:solidFill>
                  <a:schemeClr val="tx1"/>
                </a:solidFill>
                <a:latin typeface="Pretendard SemiBold" panose="02000703000000020004" pitchFamily="2" charset="-127"/>
                <a:ea typeface="Pretendard SemiBold" panose="02000703000000020004" pitchFamily="2" charset="-127"/>
                <a:cs typeface="Pretendard SemiBold" panose="020007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715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AA6716-4A31-61A0-EA7A-231ED22DC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Gaussian process regressor (GPR) as an active learning agent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36462094-28C7-F9F8-D7B8-8D187A9EA85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7520" y="3588470"/>
                <a:ext cx="11352530" cy="3004284"/>
              </a:xfrm>
            </p:spPr>
            <p:txBody>
              <a:bodyPr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Gaussian process (GP) is a distribution over functions, such that</a:t>
                </a:r>
                <a:br>
                  <a:rPr lang="en-US" altLang="ko-KR" sz="2000" dirty="0">
                    <a:ea typeface="Pretendard" panose="02000503000000020004" pitchFamily="2" charset="-127"/>
                    <a:cs typeface="Pretendard" panose="02000503000000020004" pitchFamily="2" charset="-127"/>
                  </a:rPr>
                </a:br>
                <a:r>
                  <a:rPr lang="en-US" altLang="ko-KR" sz="2000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b="1" i="0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𝐟</m:t>
                    </m:r>
                    <m:r>
                      <a:rPr lang="en-US" altLang="ko-KR" sz="2000" b="1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dPr>
                      <m:e>
                        <m:r>
                          <a:rPr lang="en-US" altLang="ko-KR" sz="2000" i="1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i="1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  <m:t>𝐱</m:t>
                                </m:r>
                              </m:e>
                              <m:sub>
                                <m:r>
                                  <a:rPr lang="en-US" altLang="ko-KR" sz="2000" i="1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  <m:r>
                          <a:rPr lang="en-US" altLang="ko-KR" sz="2000" i="1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,</m:t>
                        </m:r>
                        <m:r>
                          <a:rPr lang="en-US" altLang="ko-KR" sz="200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 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…,</m:t>
                        </m:r>
                        <m:r>
                          <a:rPr lang="en-US" altLang="ko-KR" sz="2000" i="1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i="1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  <m:t>𝐱</m:t>
                                </m:r>
                              </m:e>
                              <m:sub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  <m:t>𝑁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r>
                  <a:rPr lang="en-US" altLang="ko-KR" sz="2000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 on </a:t>
                </a:r>
                <a14:m>
                  <m:oMath xmlns:m="http://schemas.openxmlformats.org/officeDocument/2006/math">
                    <m:r>
                      <a:rPr lang="en-US" altLang="ko-KR" sz="2000" b="1" i="0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𝐗</m:t>
                    </m:r>
                    <m:r>
                      <a:rPr lang="en-US" altLang="ko-KR" sz="2000" b="1" i="0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ko-KR" sz="2000" b="1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b="1" i="1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sSubPr>
                          <m:e>
                            <m:r>
                              <a:rPr lang="en-US" altLang="ko-KR" sz="2000" b="1" i="0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𝐱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1</m:t>
                            </m:r>
                          </m:sub>
                        </m:sSub>
                        <m:r>
                          <a:rPr lang="en-US" altLang="ko-KR" sz="2000" b="1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, 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…, </m:t>
                        </m:r>
                        <m:sSub>
                          <m:sSubPr>
                            <m:ctrlPr>
                              <a:rPr lang="en-US" altLang="ko-KR" sz="2000" b="1" i="1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sSubPr>
                          <m:e>
                            <m:r>
                              <a:rPr lang="en-US" altLang="ko-KR" sz="2000" b="1" i="0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𝐱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𝑁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sz="2000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 have a joint Gaussian distribution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𝑝</m:t>
                    </m:r>
                    <m:d>
                      <m:dPr>
                        <m:endChr m:val="|"/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dPr>
                      <m:e>
                        <m:r>
                          <a:rPr lang="en-US" altLang="ko-KR" sz="2000" b="1" i="0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𝐟</m:t>
                        </m:r>
                      </m:e>
                    </m:d>
                    <m:r>
                      <a:rPr lang="en-US" altLang="ko-KR" sz="2000" b="1" i="0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𝐗</m:t>
                    </m:r>
                    <m:r>
                      <a:rPr lang="en-US" altLang="ko-KR" sz="2000" b="1" i="0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)=</m:t>
                    </m:r>
                    <m:r>
                      <a:rPr lang="en-US" altLang="ko-KR" sz="200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𝒩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dPr>
                      <m:e>
                        <m:r>
                          <a:rPr lang="en-US" altLang="ko-KR" sz="2000" b="1" i="0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𝐟</m:t>
                        </m:r>
                        <m:r>
                          <a:rPr lang="en-US" altLang="ko-KR" sz="2000" b="1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|</m:t>
                        </m:r>
                        <m:r>
                          <a:rPr lang="en-US" altLang="ko-KR" sz="2000" b="1" i="0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𝛍</m:t>
                        </m:r>
                        <m:r>
                          <a:rPr lang="en-US" altLang="ko-KR" sz="2000" b="1" i="0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,</m:t>
                        </m:r>
                        <m:r>
                          <a:rPr lang="en-US" altLang="ko-KR" sz="2000" b="1" i="0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𝐊</m:t>
                        </m:r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.</m:t>
                    </m:r>
                  </m:oMath>
                </a14:m>
                <a:endParaRPr lang="en-US" altLang="ko-KR" sz="2000" dirty="0"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Mean </a:t>
                </a:r>
                <a:r>
                  <a:rPr lang="en-US" altLang="ko-KR" sz="2000" b="1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μ</a:t>
                </a:r>
                <a:r>
                  <a:rPr lang="en-US" altLang="ko-KR" sz="2000" i="1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 </a:t>
                </a:r>
                <a:r>
                  <a:rPr lang="en-US" altLang="ko-KR" sz="2000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is determined by the training data; initialized to be zero-mean without data points.</a:t>
                </a:r>
                <a:endParaRPr lang="en-US" altLang="ko-KR" sz="2000" i="1" dirty="0"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Covariance matrix </a:t>
                </a:r>
                <a:r>
                  <a:rPr lang="en-US" altLang="ko-KR" sz="2000" b="1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K</a:t>
                </a:r>
                <a:r>
                  <a:rPr lang="en-US" altLang="ko-KR" sz="2000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 is given by kernel function </a:t>
                </a:r>
                <a:r>
                  <a:rPr lang="en-US" altLang="ko-KR" sz="2000" i="1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k</a:t>
                </a:r>
                <a:r>
                  <a:rPr lang="en-US" altLang="ko-KR" sz="2000" dirty="0">
                    <a:ea typeface="Pretendard" panose="02000503000000020004" pitchFamily="2" charset="-127"/>
                    <a:cs typeface="Pretendard" panose="02000503000000020004" pitchFamily="2" charset="-127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ko-KR" sz="2000" b="0" i="0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 </m:t>
                    </m:r>
                    <m:sSub>
                      <m:sSub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𝐾</m:t>
                        </m:r>
                      </m:e>
                      <m: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𝑖𝑗</m:t>
                        </m:r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=</m:t>
                    </m:r>
                    <m:r>
                      <m:rPr>
                        <m:sty m:val="p"/>
                      </m:rPr>
                      <a:rPr lang="en-US" altLang="ko-KR" sz="2000" b="0" i="0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Cov</m:t>
                    </m:r>
                    <m:d>
                      <m:dPr>
                        <m:begChr m:val="["/>
                        <m:endChr m:val="]"/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d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 i="0" smtClean="0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  <m:t>𝐱</m:t>
                                </m:r>
                              </m:e>
                              <m:sub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, 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 i="0" smtClean="0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  <m:t>𝐱</m:t>
                                </m:r>
                              </m:e>
                              <m:sub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Pretendard" panose="02000503000000020004" pitchFamily="2" charset="-127"/>
                                    <a:cs typeface="Pretendard" panose="02000503000000020004" pitchFamily="2" charset="-127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=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𝑘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sSubPr>
                          <m:e>
                            <m:r>
                              <a:rPr lang="en-US" altLang="ko-KR" sz="2000" b="1" i="0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𝐱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𝑖</m:t>
                            </m:r>
                          </m:sub>
                        </m:s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, </m:t>
                        </m:r>
                        <m:sSub>
                          <m:sSub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sSubPr>
                          <m:e>
                            <m:r>
                              <a:rPr lang="en-US" altLang="ko-KR" sz="2000" b="1" i="0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𝐱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.</m:t>
                    </m:r>
                  </m:oMath>
                </a14:m>
                <a:endParaRPr lang="en-US" altLang="ko-KR" sz="2000" dirty="0"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Given training data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dPr>
                      <m:e>
                        <m:r>
                          <a:rPr lang="en-US" altLang="ko-KR" sz="2000" b="1" i="0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𝐗</m:t>
                        </m:r>
                        <m:r>
                          <a:rPr lang="en-US" altLang="ko-KR" sz="2000" b="1" i="0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, </m:t>
                        </m:r>
                        <m:r>
                          <a:rPr lang="en-US" altLang="ko-KR" sz="2000" b="1" i="0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𝐟</m:t>
                        </m:r>
                      </m:e>
                    </m:d>
                  </m:oMath>
                </a14:m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, GPR returns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srgbClr val="0A326F"/>
                        </a:solidFill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𝜇</m:t>
                    </m:r>
                    <m:d>
                      <m:dPr>
                        <m:ctrlP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b="1" i="1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sSubPr>
                          <m:e>
                            <m:r>
                              <a:rPr lang="en-US" altLang="ko-KR" sz="2000" b="1" i="0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𝐱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𝑁</m:t>
                            </m:r>
                            <m:r>
                              <a:rPr lang="en-US" altLang="ko-KR" sz="2000" b="0" i="1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+1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sSupPr>
                      <m:e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𝜎</m:t>
                        </m:r>
                      </m:e>
                      <m:sup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b="0" i="1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sSubPr>
                          <m:e>
                            <m:r>
                              <a:rPr lang="en-US" altLang="ko-KR" sz="2000" b="1" i="0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𝐱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𝑁</m:t>
                            </m:r>
                            <m:r>
                              <a:rPr lang="en-US" altLang="ko-KR" sz="2000" b="0" i="1" smtClean="0">
                                <a:solidFill>
                                  <a:srgbClr val="0A326F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+1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at a query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1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sSubPr>
                      <m:e>
                        <m:r>
                          <a:rPr lang="en-US" altLang="ko-KR" sz="2000" b="1" i="0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𝐱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𝑁</m:t>
                        </m:r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.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altLang="ko-KR" sz="2000" b="1" u="sng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Exploration</a:t>
                </a: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:  experiment on points with high prediction uncertainty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</m:ctrlPr>
                      </m:sSupPr>
                      <m:e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𝜎</m:t>
                        </m:r>
                      </m:e>
                      <m:sup>
                        <m:r>
                          <a:rPr lang="en-US" altLang="ko-KR" sz="2000" b="0" i="1" smtClean="0">
                            <a:solidFill>
                              <a:srgbClr val="0A326F"/>
                            </a:solidFill>
                            <a:latin typeface="Cambria Math" panose="02040503050406030204" pitchFamily="18" charset="0"/>
                            <a:ea typeface="Pretendard" panose="02000503000000020004" pitchFamily="2" charset="-127"/>
                            <a:cs typeface="Pretendard" panose="02000503000000020004" pitchFamily="2" charset="-127"/>
                          </a:rPr>
                          <m:t>2</m:t>
                        </m:r>
                      </m:sup>
                    </m:sSup>
                  </m:oMath>
                </a14:m>
                <a:endPara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altLang="ko-KR" sz="2000" b="1" u="sng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Exploitation</a:t>
                </a:r>
                <a:r>
                  <a:rPr lang="en-US" altLang="ko-KR" sz="2000" dirty="0">
                    <a:solidFill>
                      <a:srgbClr val="0A326F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: experiment on points with good predicted performance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srgbClr val="0A326F"/>
                        </a:solidFill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𝜇</m:t>
                    </m:r>
                  </m:oMath>
                </a14:m>
                <a:endParaRPr lang="en-US" altLang="ko-KR" sz="2000" dirty="0">
                  <a:solidFill>
                    <a:srgbClr val="0A326F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36462094-28C7-F9F8-D7B8-8D187A9EA85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7520" y="3588470"/>
                <a:ext cx="11352530" cy="3004284"/>
              </a:xfrm>
              <a:blipFill>
                <a:blip r:embed="rId2"/>
                <a:stretch>
                  <a:fillRect l="-483" t="-1016" b="-284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그림 3">
            <a:extLst>
              <a:ext uri="{FF2B5EF4-FFF2-40B4-BE49-F238E27FC236}">
                <a16:creationId xmlns:a16="http://schemas.microsoft.com/office/drawing/2014/main" id="{353ED690-32C3-2058-0226-D5C3FC40D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20" y="946178"/>
            <a:ext cx="4894452" cy="2277418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3F2835FA-0BBE-D17A-67F5-D13B5061597D}"/>
              </a:ext>
            </a:extLst>
          </p:cNvPr>
          <p:cNvGrpSpPr/>
          <p:nvPr/>
        </p:nvGrpSpPr>
        <p:grpSpPr>
          <a:xfrm>
            <a:off x="6249153" y="1274184"/>
            <a:ext cx="4986645" cy="1949412"/>
            <a:chOff x="6249153" y="1354867"/>
            <a:chExt cx="4986645" cy="1949412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AF43FED3-D19D-A7F8-0EB9-DB4FB2377E19}"/>
                </a:ext>
              </a:extLst>
            </p:cNvPr>
            <p:cNvGrpSpPr/>
            <p:nvPr/>
          </p:nvGrpSpPr>
          <p:grpSpPr>
            <a:xfrm>
              <a:off x="6249153" y="1354867"/>
              <a:ext cx="4986645" cy="1949412"/>
              <a:chOff x="6249153" y="1354867"/>
              <a:chExt cx="4986645" cy="1949412"/>
            </a:xfrm>
          </p:grpSpPr>
          <p:pic>
            <p:nvPicPr>
              <p:cNvPr id="12" name="그림 11" descr="도표, 라인, 그래프이(가) 표시된 사진&#10;&#10;자동 생성된 설명">
                <a:extLst>
                  <a:ext uri="{FF2B5EF4-FFF2-40B4-BE49-F238E27FC236}">
                    <a16:creationId xmlns:a16="http://schemas.microsoft.com/office/drawing/2014/main" id="{BE515D3E-0407-001E-5226-6F4F947443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49153" y="1354867"/>
                <a:ext cx="4986645" cy="1949412"/>
              </a:xfrm>
              <a:prstGeom prst="rect">
                <a:avLst/>
              </a:prstGeom>
            </p:spPr>
          </p:pic>
          <p:cxnSp>
            <p:nvCxnSpPr>
              <p:cNvPr id="13" name="직선 연결선 12">
                <a:extLst>
                  <a:ext uri="{FF2B5EF4-FFF2-40B4-BE49-F238E27FC236}">
                    <a16:creationId xmlns:a16="http://schemas.microsoft.com/office/drawing/2014/main" id="{8A4098C1-FAA4-53A5-109C-D3E077A03C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2960" y="1395984"/>
                <a:ext cx="0" cy="1627632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A1F47A87-F8A1-3C5E-DA20-C205C0457833}"/>
                </a:ext>
              </a:extLst>
            </p:cNvPr>
            <p:cNvSpPr/>
            <p:nvPr/>
          </p:nvSpPr>
          <p:spPr>
            <a:xfrm>
              <a:off x="10434021" y="2522561"/>
              <a:ext cx="134130" cy="13413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B865B181-ADD8-2612-54B7-A707111EC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0997" y="1446492"/>
              <a:ext cx="1022824" cy="303059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E469223C-6DB8-21AA-4833-A7BDB3C4D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32720" y="1418978"/>
              <a:ext cx="826061" cy="243521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48A528F-CE0D-3B9A-8C56-1083BD46468D}"/>
              </a:ext>
            </a:extLst>
          </p:cNvPr>
          <p:cNvSpPr txBox="1"/>
          <p:nvPr/>
        </p:nvSpPr>
        <p:spPr>
          <a:xfrm>
            <a:off x="8674679" y="997185"/>
            <a:ext cx="25245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Adv. Mater. 34, 2108900 (2022)</a:t>
            </a:r>
            <a:endParaRPr lang="ko-KR" altLang="en-US" sz="1200" b="1" i="1" u="sng" dirty="0">
              <a:solidFill>
                <a:schemeClr val="accent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33639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43CE2A39-0F19-0DF2-C852-3273400F9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Bayesian Active Learning with Gaussian Process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내용 개체 틀 4">
                <a:extLst>
                  <a:ext uri="{FF2B5EF4-FFF2-40B4-BE49-F238E27FC236}">
                    <a16:creationId xmlns:a16="http://schemas.microsoft.com/office/drawing/2014/main" id="{3A1607C6-6D3C-6477-F8E8-62DD78D5689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8399" y="1203961"/>
                <a:ext cx="10771200" cy="4973002"/>
              </a:xfrm>
            </p:spPr>
            <p:txBody>
              <a:bodyPr/>
              <a:lstStyle/>
              <a:p>
                <a:r>
                  <a:rPr lang="en-US" altLang="ko-KR" dirty="0"/>
                  <a:t>Then marginal likelihood, or </a:t>
                </a:r>
                <a:r>
                  <a:rPr lang="en-US" altLang="ko-KR" i="1" dirty="0"/>
                  <a:t>evidence</a:t>
                </a:r>
                <a:r>
                  <a:rPr lang="en-US" altLang="ko-KR" dirty="0"/>
                  <a:t> of the model on the dataset is:</a:t>
                </a:r>
                <a:br>
                  <a:rPr lang="en-US" altLang="ko-KR" dirty="0"/>
                </a:b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𝑝</m:t>
                    </m:r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d>
                      </m:e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  <m:d>
                          <m:d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⋅</m:t>
                            </m:r>
                          </m:e>
                        </m:d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d>
                          <m:d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⋅,⋅</m:t>
                            </m:r>
                          </m:e>
                        </m:d>
                      </m:e>
                    </m:d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𝒩</m:t>
                    </m:r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d>
                      </m:e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  <m:d>
                          <m:d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d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  <m:d>
                          <m:d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d>
                      </m:e>
                    </m:d>
                  </m:oMath>
                </a14:m>
                <a:br>
                  <a:rPr lang="en-US" altLang="ko-KR" b="0" dirty="0"/>
                </a:b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</m:e>
                        </m:d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d>
                              <m:dPr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d>
                          </m:e>
                        </m:d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×</m:t>
                    </m:r>
                    <m:func>
                      <m:func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d>
                                      <m:dPr>
                                        <m:ctrlPr>
                                          <a:rPr lang="en-US" altLang="ko-KR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ko-KR" b="0" i="1" smtClean="0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</m:d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  <m:d>
                                      <m:dPr>
                                        <m:ctrlPr>
                                          <a:rPr lang="en-US" altLang="ko-KR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ko-KR" b="0" i="1" smtClean="0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</m:d>
                                  </m:e>
                                </m:d>
                              </m:e>
                              <m:sup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p>
                            </m:sSup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sSup>
                              <m:sSupPr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</m:d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  <m:d>
                                  <m:d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</m:d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altLang="ko-KR" b="0" dirty="0"/>
              </a:p>
              <a:p>
                <a:endParaRPr lang="en-US" altLang="ko-KR" dirty="0"/>
              </a:p>
              <a:p>
                <a:r>
                  <a:rPr lang="en-US" altLang="ko-KR" dirty="0"/>
                  <a:t>More conveniently, marginal log-likelihood (MLL) is written as:</a:t>
                </a:r>
                <a:br>
                  <a:rPr lang="en-US" altLang="ko-KR" dirty="0"/>
                </a:br>
                <a14:m>
                  <m:oMath xmlns:m="http://schemas.openxmlformats.org/officeDocument/2006/math">
                    <m:func>
                      <m:func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  <m:d>
                          <m:d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d>
                          </m:e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d>
                      </m:e>
                    </m:func>
                  </m:oMath>
                </a14:m>
                <a:br>
                  <a:rPr lang="en-US" altLang="ko-KR" b="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en-US" altLang="ko-KR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num>
                      <m:den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func>
                      <m:func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</m:func>
                    <m:r>
                      <a:rPr lang="en-US" altLang="ko-KR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func>
                      <m:func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  <m:d>
                              <m:d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d>
                          </m:e>
                        </m:d>
                      </m:e>
                    </m:func>
                    <m:r>
                      <a:rPr lang="en-US" altLang="ko-KR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d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  <m:d>
                              <m:d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d>
                          </m:e>
                        </m:d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𝐾</m:t>
                    </m:r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d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d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𝜇</m:t>
                        </m:r>
                        <m:d>
                          <m:d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d>
                      </m:e>
                    </m:d>
                  </m:oMath>
                </a14:m>
                <a:endParaRPr lang="ko-KR" altLang="en-US" dirty="0"/>
              </a:p>
              <a:p>
                <a:endParaRPr lang="ko-KR" altLang="en-US" dirty="0"/>
              </a:p>
            </p:txBody>
          </p:sp>
        </mc:Choice>
        <mc:Fallback xmlns="">
          <p:sp>
            <p:nvSpPr>
              <p:cNvPr id="5" name="내용 개체 틀 4">
                <a:extLst>
                  <a:ext uri="{FF2B5EF4-FFF2-40B4-BE49-F238E27FC236}">
                    <a16:creationId xmlns:a16="http://schemas.microsoft.com/office/drawing/2014/main" id="{3A1607C6-6D3C-6477-F8E8-62DD78D568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8399" y="1203961"/>
                <a:ext cx="10771200" cy="4973002"/>
              </a:xfrm>
              <a:blipFill>
                <a:blip r:embed="rId2"/>
                <a:stretch>
                  <a:fillRect l="-509" t="-61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그룹 9">
            <a:extLst>
              <a:ext uri="{FF2B5EF4-FFF2-40B4-BE49-F238E27FC236}">
                <a16:creationId xmlns:a16="http://schemas.microsoft.com/office/drawing/2014/main" id="{B93F5CFE-8D26-A958-9BBA-2487E1407A8D}"/>
              </a:ext>
            </a:extLst>
          </p:cNvPr>
          <p:cNvGrpSpPr/>
          <p:nvPr/>
        </p:nvGrpSpPr>
        <p:grpSpPr>
          <a:xfrm>
            <a:off x="3055947" y="4552554"/>
            <a:ext cx="7767723" cy="1624409"/>
            <a:chOff x="3121261" y="4398962"/>
            <a:chExt cx="7767723" cy="1624409"/>
          </a:xfrm>
        </p:grpSpPr>
        <p:sp>
          <p:nvSpPr>
            <p:cNvPr id="8" name="왼쪽 중괄호 7">
              <a:extLst>
                <a:ext uri="{FF2B5EF4-FFF2-40B4-BE49-F238E27FC236}">
                  <a16:creationId xmlns:a16="http://schemas.microsoft.com/office/drawing/2014/main" id="{EBD99858-38FA-3177-537D-DA59D253652F}"/>
                </a:ext>
              </a:extLst>
            </p:cNvPr>
            <p:cNvSpPr/>
            <p:nvPr/>
          </p:nvSpPr>
          <p:spPr>
            <a:xfrm rot="16200000">
              <a:off x="6634166" y="3609974"/>
              <a:ext cx="206375" cy="1784352"/>
            </a:xfrm>
            <a:prstGeom prst="leftBrace">
              <a:avLst>
                <a:gd name="adj1" fmla="val 56025"/>
                <a:gd name="adj2" fmla="val 50000"/>
              </a:avLst>
            </a:prstGeom>
            <a:ln w="57150">
              <a:solidFill>
                <a:srgbClr val="0A326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왼쪽 중괄호 8">
              <a:extLst>
                <a:ext uri="{FF2B5EF4-FFF2-40B4-BE49-F238E27FC236}">
                  <a16:creationId xmlns:a16="http://schemas.microsoft.com/office/drawing/2014/main" id="{812B0540-01D8-3F91-889B-A82AFA1E6CEA}"/>
                </a:ext>
              </a:extLst>
            </p:cNvPr>
            <p:cNvSpPr/>
            <p:nvPr/>
          </p:nvSpPr>
          <p:spPr>
            <a:xfrm rot="16200000">
              <a:off x="4092019" y="3706027"/>
              <a:ext cx="206375" cy="1849420"/>
            </a:xfrm>
            <a:prstGeom prst="leftBrace">
              <a:avLst>
                <a:gd name="adj1" fmla="val 56025"/>
                <a:gd name="adj2" fmla="val 50000"/>
              </a:avLst>
            </a:prstGeom>
            <a:ln w="57150">
              <a:solidFill>
                <a:srgbClr val="0A326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35DA1B3-67D8-5608-A2C1-E6EEED75EAB6}"/>
                </a:ext>
              </a:extLst>
            </p:cNvPr>
            <p:cNvSpPr txBox="1"/>
            <p:nvPr/>
          </p:nvSpPr>
          <p:spPr>
            <a:xfrm>
              <a:off x="3121261" y="4733925"/>
              <a:ext cx="214789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b="1" dirty="0">
                  <a:solidFill>
                    <a:srgbClr val="0A326F"/>
                  </a:solidFill>
                </a:rPr>
                <a:t>“Occam factor”, penalizing complex models</a:t>
              </a:r>
              <a:endParaRPr lang="ko-KR" altLang="en-US" b="1" dirty="0">
                <a:solidFill>
                  <a:srgbClr val="0A326F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A6B208B-D11E-A6FD-0A30-BB4A248D5F8C}"/>
                </a:ext>
              </a:extLst>
            </p:cNvPr>
            <p:cNvSpPr txBox="1"/>
            <p:nvPr/>
          </p:nvSpPr>
          <p:spPr>
            <a:xfrm>
              <a:off x="6280153" y="4561796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b="1" dirty="0">
                  <a:solidFill>
                    <a:srgbClr val="0A326F"/>
                  </a:solidFill>
                </a:rPr>
                <a:t>error</a:t>
              </a:r>
              <a:endParaRPr lang="ko-KR" altLang="en-US" b="1" dirty="0">
                <a:solidFill>
                  <a:srgbClr val="0A326F"/>
                </a:solidFill>
              </a:endParaRPr>
            </a:p>
          </p:txBody>
        </p:sp>
        <p:sp>
          <p:nvSpPr>
            <p:cNvPr id="13" name="왼쪽 중괄호 12">
              <a:extLst>
                <a:ext uri="{FF2B5EF4-FFF2-40B4-BE49-F238E27FC236}">
                  <a16:creationId xmlns:a16="http://schemas.microsoft.com/office/drawing/2014/main" id="{16A9A5D8-832C-AEC0-E4D4-EBE778A709CC}"/>
                </a:ext>
              </a:extLst>
            </p:cNvPr>
            <p:cNvSpPr/>
            <p:nvPr/>
          </p:nvSpPr>
          <p:spPr>
            <a:xfrm rot="16200000">
              <a:off x="7622599" y="2409221"/>
              <a:ext cx="1144700" cy="5388071"/>
            </a:xfrm>
            <a:prstGeom prst="leftBrace">
              <a:avLst>
                <a:gd name="adj1" fmla="val 11909"/>
                <a:gd name="adj2" fmla="val 50000"/>
              </a:avLst>
            </a:prstGeom>
            <a:ln w="57150">
              <a:solidFill>
                <a:srgbClr val="0A326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9056AF1-8722-AF62-8B04-3E33BC6EB7B6}"/>
                </a:ext>
              </a:extLst>
            </p:cNvPr>
            <p:cNvSpPr txBox="1"/>
            <p:nvPr/>
          </p:nvSpPr>
          <p:spPr>
            <a:xfrm>
              <a:off x="6565564" y="5654039"/>
              <a:ext cx="34868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b="1" dirty="0">
                  <a:solidFill>
                    <a:srgbClr val="0A326F"/>
                  </a:solidFill>
                </a:rPr>
                <a:t>Encourages fit to training data</a:t>
              </a:r>
              <a:endParaRPr lang="ko-KR" altLang="en-US" b="1" dirty="0">
                <a:solidFill>
                  <a:srgbClr val="0A326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183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82181-9596-B594-74F7-F8AAAFA9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2DF082B-2D0F-E51A-741C-36CB3C037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Gaussian process regressor (GPR) as an active learning agent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내용 개체 틀 4">
                <a:extLst>
                  <a:ext uri="{FF2B5EF4-FFF2-40B4-BE49-F238E27FC236}">
                    <a16:creationId xmlns:a16="http://schemas.microsoft.com/office/drawing/2014/main" id="{595E2F69-53DB-40F8-CEDB-8B936091436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7400" y="1203961"/>
                <a:ext cx="5246757" cy="5307274"/>
              </a:xfrm>
            </p:spPr>
            <p:txBody>
              <a:bodyPr>
                <a:normAutofit lnSpcReduction="10000"/>
              </a:bodyPr>
              <a:lstStyle/>
              <a:p>
                <a:pPr marL="285750" indent="-285750">
                  <a:lnSpc>
                    <a:spcPct val="110000"/>
                  </a:lnSpc>
                </a:pPr>
                <a:r>
                  <a:rPr lang="en-US" altLang="ko-KR" sz="2000" dirty="0"/>
                  <a:t>SE kernel: </a:t>
                </a:r>
                <a:br>
                  <a:rPr lang="en-US" altLang="ko-KR" sz="2000" dirty="0"/>
                </a:b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altLang="ko-KR" sz="2000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1" i="0" smtClean="0">
                                <a:latin typeface="Cambria Math" panose="02040503050406030204" pitchFamily="18" charset="0"/>
                              </a:rPr>
                              <m:t>𝐱</m:t>
                            </m:r>
                          </m:e>
                          <m:sup>
                            <m:r>
                              <a:rPr lang="en-US" altLang="ko-KR" sz="2000" b="0" i="0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 altLang="ko-KR" sz="20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ko-KR" sz="2000" b="0" i="0" smtClean="0">
                        <a:latin typeface="Cambria Math" panose="02040503050406030204" pitchFamily="18" charset="0"/>
                      </a:rPr>
                      <m:t>exp</m:t>
                    </m:r>
                    <m:r>
                      <a:rPr lang="en-US" altLang="ko-KR" sz="2000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ko-KR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sz="20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  <m:r>
                                      <a:rPr lang="en-US" altLang="ko-KR" sz="2000" b="1" i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altLang="ko-KR" sz="20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ko-KR" sz="2000" b="1" i="0" smtClean="0">
                                            <a:latin typeface="Cambria Math" panose="02040503050406030204" pitchFamily="18" charset="0"/>
                                          </a:rPr>
                                          <m:t>𝐱</m:t>
                                        </m:r>
                                      </m:e>
                                      <m:sup>
                                        <m:r>
                                          <a:rPr lang="en-US" altLang="ko-KR" sz="2000" b="1" i="0" smtClean="0"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  <m:sup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endParaRPr lang="en-US" altLang="ko-KR" sz="2000" b="0" dirty="0"/>
              </a:p>
              <a:p>
                <a:pPr marL="742950" lvl="1" indent="-285750">
                  <a:lnSpc>
                    <a:spcPct val="110000"/>
                  </a:lnSpc>
                </a:pPr>
                <a:r>
                  <a:rPr lang="en-US" altLang="ko-KR" dirty="0"/>
                  <a:t>SE kernel assumes continuity: </a:t>
                </a:r>
                <a:br>
                  <a:rPr lang="en-US" altLang="ko-KR" dirty="0"/>
                </a:br>
                <a:r>
                  <a:rPr lang="en-US" altLang="ko-KR" dirty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ko-KR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ko-KR" dirty="0"/>
                  <a:t> are close, then</a:t>
                </a:r>
                <a:br>
                  <a:rPr lang="en-US" altLang="ko-KR" dirty="0"/>
                </a:b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>
                                <a:latin typeface="Cambria Math" panose="02040503050406030204" pitchFamily="18" charset="0"/>
                              </a:rPr>
                              <m:t>𝐱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dirty="0"/>
                  <a:t> and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 i="0" smtClean="0">
                                <a:latin typeface="Cambria Math" panose="02040503050406030204" pitchFamily="18" charset="0"/>
                              </a:rPr>
                              <m:t>𝐱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dirty="0"/>
                  <a:t> are similar.</a:t>
                </a:r>
              </a:p>
              <a:p>
                <a:pPr marL="457200" lvl="1" indent="0">
                  <a:lnSpc>
                    <a:spcPct val="110000"/>
                  </a:lnSpc>
                  <a:buNone/>
                </a:pPr>
                <a:endParaRPr lang="en-US" altLang="ko-KR" dirty="0"/>
              </a:p>
              <a:p>
                <a:pPr marL="285750" indent="-285750">
                  <a:lnSpc>
                    <a:spcPct val="110000"/>
                  </a:lnSpc>
                </a:pPr>
                <a:r>
                  <a:rPr lang="en-US" altLang="ko-KR" sz="2000" dirty="0"/>
                  <a:t>SE-ARD kernel:</a:t>
                </a:r>
                <a:br>
                  <a:rPr lang="en-US" altLang="ko-KR" sz="2000" dirty="0"/>
                </a:br>
                <a:r>
                  <a:rPr lang="en-US" altLang="ko-KR" sz="2000" dirty="0"/>
                  <a:t>(automatic relevance determination)</a:t>
                </a:r>
                <a:br>
                  <a:rPr lang="en-US" altLang="ko-KR" sz="2000" dirty="0"/>
                </a:b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2000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 sz="2000" b="0" i="0" smtClean="0"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  <m:sup/>
                              <m:e>
                                <m:f>
                                  <m:fPr>
                                    <m:ctrlPr>
                                      <a:rPr lang="en-US" altLang="ko-K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altLang="ko-K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altLang="ko-K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𝑑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ko-KR" sz="2000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Sup>
                                              <m:sSubSupPr>
                                                <m:ctrlP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𝑑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′</m:t>
                                                </m:r>
                                              </m:sup>
                                            </m:sSubSup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ko-KR" sz="20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ko-KR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000" i="1"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e>
                                      <m:sub>
                                        <m:r>
                                          <a:rPr lang="en-US" altLang="ko-KR" sz="2000" b="0" i="1" smtClean="0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nary>
                          </m:e>
                        </m:d>
                      </m:e>
                    </m:func>
                  </m:oMath>
                </a14:m>
                <a:endParaRPr lang="en-US" altLang="ko-KR" sz="2000" dirty="0"/>
              </a:p>
              <a:p>
                <a:pPr marL="742950" lvl="1" indent="-285750">
                  <a:lnSpc>
                    <a:spcPct val="110000"/>
                  </a:lnSpc>
                </a:pPr>
                <a:r>
                  <a:rPr lang="en-US" altLang="ko-KR" dirty="0"/>
                  <a:t>GPR with SE-ARD kernel is </a:t>
                </a:r>
                <a:br>
                  <a:rPr lang="en-US" altLang="ko-KR" dirty="0"/>
                </a:br>
                <a:r>
                  <a:rPr lang="en-US" altLang="ko-KR" dirty="0"/>
                  <a:t>a universal approximator for continuous functions</a:t>
                </a:r>
              </a:p>
            </p:txBody>
          </p:sp>
        </mc:Choice>
        <mc:Fallback xmlns="">
          <p:sp>
            <p:nvSpPr>
              <p:cNvPr id="5" name="내용 개체 틀 4">
                <a:extLst>
                  <a:ext uri="{FF2B5EF4-FFF2-40B4-BE49-F238E27FC236}">
                    <a16:creationId xmlns:a16="http://schemas.microsoft.com/office/drawing/2014/main" id="{595E2F69-53DB-40F8-CEDB-8B93609143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7400" y="1203961"/>
                <a:ext cx="5246757" cy="5307274"/>
              </a:xfrm>
              <a:blipFill>
                <a:blip r:embed="rId2"/>
                <a:stretch>
                  <a:fillRect l="-1045" t="-6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그룹 1">
            <a:extLst>
              <a:ext uri="{FF2B5EF4-FFF2-40B4-BE49-F238E27FC236}">
                <a16:creationId xmlns:a16="http://schemas.microsoft.com/office/drawing/2014/main" id="{3137270F-2B39-C4B6-6A85-F81BD7BE5051}"/>
              </a:ext>
            </a:extLst>
          </p:cNvPr>
          <p:cNvGrpSpPr/>
          <p:nvPr/>
        </p:nvGrpSpPr>
        <p:grpSpPr>
          <a:xfrm>
            <a:off x="5689082" y="1068880"/>
            <a:ext cx="5994496" cy="5247032"/>
            <a:chOff x="5689082" y="1068880"/>
            <a:chExt cx="5994496" cy="5247032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B4B50A35-7D65-FA74-A15D-566191C786B4}"/>
                </a:ext>
              </a:extLst>
            </p:cNvPr>
            <p:cNvGrpSpPr/>
            <p:nvPr/>
          </p:nvGrpSpPr>
          <p:grpSpPr>
            <a:xfrm>
              <a:off x="5689082" y="1068880"/>
              <a:ext cx="5994496" cy="4970033"/>
              <a:chOff x="387523" y="1282799"/>
              <a:chExt cx="5994496" cy="4970033"/>
            </a:xfrm>
          </p:grpSpPr>
          <p:pic>
            <p:nvPicPr>
              <p:cNvPr id="7" name="그림 6">
                <a:extLst>
                  <a:ext uri="{FF2B5EF4-FFF2-40B4-BE49-F238E27FC236}">
                    <a16:creationId xmlns:a16="http://schemas.microsoft.com/office/drawing/2014/main" id="{4AB22C12-EA14-70C6-7A48-5B80F2B940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2634" y="2311814"/>
                <a:ext cx="5618832" cy="3941018"/>
              </a:xfrm>
              <a:prstGeom prst="rect">
                <a:avLst/>
              </a:prstGeom>
            </p:spPr>
          </p:pic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900C297F-3114-DC1A-92C6-B6610EF479DA}"/>
                  </a:ext>
                </a:extLst>
              </p:cNvPr>
              <p:cNvSpPr/>
              <p:nvPr/>
            </p:nvSpPr>
            <p:spPr>
              <a:xfrm>
                <a:off x="2841812" y="1282799"/>
                <a:ext cx="1368138" cy="67150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GPR Model</a:t>
                </a:r>
                <a:endParaRPr lang="ko-KR" altLang="en-US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sp>
            <p:nvSpPr>
              <p:cNvPr id="9" name="사각형: 둥근 모서리 8">
                <a:extLst>
                  <a:ext uri="{FF2B5EF4-FFF2-40B4-BE49-F238E27FC236}">
                    <a16:creationId xmlns:a16="http://schemas.microsoft.com/office/drawing/2014/main" id="{604E368B-74F1-A84D-1B0B-B8EB0CDEA4AB}"/>
                  </a:ext>
                </a:extLst>
              </p:cNvPr>
              <p:cNvSpPr/>
              <p:nvPr/>
            </p:nvSpPr>
            <p:spPr>
              <a:xfrm>
                <a:off x="387523" y="1405429"/>
                <a:ext cx="1965014" cy="42624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Composition vector</a:t>
                </a:r>
              </a:p>
              <a:p>
                <a:pPr algn="ctr"/>
                <a:r>
                  <a:rPr lang="en-US" altLang="ko-KR" sz="1000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[0.65, 0.3, 0, 0.05, 0, 0, 0, 0]</a:t>
                </a:r>
                <a:endParaRPr lang="ko-KR" altLang="en-US" sz="1000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BE48BDCE-CBBD-1CD5-6D1E-C1A07734CB92}"/>
                  </a:ext>
                </a:extLst>
              </p:cNvPr>
              <p:cNvSpPr/>
              <p:nvPr/>
            </p:nvSpPr>
            <p:spPr>
              <a:xfrm>
                <a:off x="4694910" y="1405429"/>
                <a:ext cx="1687109" cy="42624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HER </a:t>
                </a:r>
                <a:r>
                  <a:rPr lang="en-US" altLang="ko-KR" sz="1400" dirty="0" err="1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ovepotential</a:t>
                </a:r>
                <a:br>
                  <a:rPr lang="en-US" altLang="ko-KR" sz="1100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</a:br>
                <a:r>
                  <a:rPr lang="en-US" altLang="ko-KR" sz="1100" dirty="0" err="1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η</a:t>
                </a:r>
                <a:r>
                  <a:rPr lang="en-US" altLang="ko-KR" sz="1100" baseline="-25000" dirty="0" err="1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HER</a:t>
                </a:r>
                <a:r>
                  <a:rPr lang="en-US" altLang="ko-KR" sz="1100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 = 54.2 mV</a:t>
                </a:r>
                <a:endParaRPr lang="ko-KR" altLang="en-US" sz="900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cxnSp>
            <p:nvCxnSpPr>
              <p:cNvPr id="11" name="직선 화살표 연결선 10">
                <a:extLst>
                  <a:ext uri="{FF2B5EF4-FFF2-40B4-BE49-F238E27FC236}">
                    <a16:creationId xmlns:a16="http://schemas.microsoft.com/office/drawing/2014/main" id="{6850FFD6-9998-65EC-9376-A48DC1E9CB1E}"/>
                  </a:ext>
                </a:extLst>
              </p:cNvPr>
              <p:cNvCxnSpPr>
                <a:stCxn id="9" idx="3"/>
                <a:endCxn id="8" idx="1"/>
              </p:cNvCxnSpPr>
              <p:nvPr/>
            </p:nvCxnSpPr>
            <p:spPr>
              <a:xfrm>
                <a:off x="2352537" y="1618552"/>
                <a:ext cx="489275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화살표 연결선 11">
                <a:extLst>
                  <a:ext uri="{FF2B5EF4-FFF2-40B4-BE49-F238E27FC236}">
                    <a16:creationId xmlns:a16="http://schemas.microsoft.com/office/drawing/2014/main" id="{B38503C3-B559-4C90-1D1E-D7A26699D17D}"/>
                  </a:ext>
                </a:extLst>
              </p:cNvPr>
              <p:cNvCxnSpPr>
                <a:cxnSpLocks/>
                <a:stCxn id="8" idx="3"/>
                <a:endCxn id="10" idx="1"/>
              </p:cNvCxnSpPr>
              <p:nvPr/>
            </p:nvCxnSpPr>
            <p:spPr>
              <a:xfrm>
                <a:off x="4209950" y="1618552"/>
                <a:ext cx="484960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035B5F3-C3C1-5E7B-1CDB-5823E6523947}"/>
                </a:ext>
              </a:extLst>
            </p:cNvPr>
            <p:cNvSpPr txBox="1"/>
            <p:nvPr/>
          </p:nvSpPr>
          <p:spPr>
            <a:xfrm>
              <a:off x="9159070" y="6038913"/>
              <a:ext cx="252450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i="1" u="sng" dirty="0">
                  <a:solidFill>
                    <a:schemeClr val="accent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Adv. Mater. 34, 2108900 (2022)</a:t>
              </a:r>
              <a:endParaRPr lang="ko-KR" altLang="en-US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231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4AFD8-D66E-4698-A522-55514591D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F1D14F1A-446E-B36F-D0D3-1ACD331CC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Gaussian process regressor (GPR) as an active learning agent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내용 개체 틀 13">
                <a:extLst>
                  <a:ext uri="{FF2B5EF4-FFF2-40B4-BE49-F238E27FC236}">
                    <a16:creationId xmlns:a16="http://schemas.microsoft.com/office/drawing/2014/main" id="{CB8E9A23-DB29-E2C2-C9E2-DEFD27D80F7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7877" y="3826865"/>
                <a:ext cx="11131384" cy="2672522"/>
              </a:xfrm>
            </p:spPr>
            <p:txBody>
              <a:bodyPr>
                <a:normAutofit/>
              </a:bodyPr>
              <a:lstStyle/>
              <a:p>
                <a:pPr marL="285750" indent="-285750">
                  <a:lnSpc>
                    <a:spcPct val="110000"/>
                  </a:lnSpc>
                </a:pPr>
                <a:r>
                  <a:rPr lang="en-US" altLang="ko-KR" sz="2000" dirty="0"/>
                  <a:t>SE-ARD kernel: (automatic relevance determination)</a:t>
                </a:r>
                <a:br>
                  <a:rPr lang="en-US" altLang="ko-KR" sz="2000" dirty="0"/>
                </a:b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2000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 sz="2000" b="0" i="0" smtClean="0"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  <m:sup/>
                              <m:e>
                                <m:f>
                                  <m:fPr>
                                    <m:ctrlPr>
                                      <a:rPr lang="en-US" altLang="ko-K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altLang="ko-K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altLang="ko-K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𝑑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ko-KR" sz="2000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Sup>
                                              <m:sSubSupPr>
                                                <m:ctrlP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𝑑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′</m:t>
                                                </m:r>
                                              </m:sup>
                                            </m:sSubSup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ko-KR" sz="20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ko-KR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000" i="1"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e>
                                      <m:sub>
                                        <m:r>
                                          <a:rPr lang="en-US" altLang="ko-KR" sz="2000" b="0" i="1" smtClean="0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nary>
                          </m:e>
                        </m:d>
                      </m:e>
                    </m:func>
                  </m:oMath>
                </a14:m>
                <a:endParaRPr lang="en-US" altLang="ko-KR" sz="2000" dirty="0"/>
              </a:p>
              <a:p>
                <a:pPr marL="742950" lvl="1" indent="-285750">
                  <a:lnSpc>
                    <a:spcPct val="110000"/>
                  </a:lnSpc>
                </a:pPr>
                <a:r>
                  <a:rPr lang="en-US" altLang="ko-KR" dirty="0"/>
                  <a:t>GPR with SE-ARD kernel is a universal approximator for continuous functions</a:t>
                </a:r>
              </a:p>
              <a:p>
                <a:pPr marL="742950" lvl="1" indent="-285750">
                  <a:lnSpc>
                    <a:spcPct val="110000"/>
                  </a:lnSpc>
                </a:pPr>
                <a:r>
                  <a:rPr lang="en-US" altLang="ko-KR" dirty="0"/>
                  <a:t>Optimized length scale parameters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ko-KR" dirty="0"/>
                  <a:t> describe the relevance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th</m:t>
                        </m:r>
                      </m:sup>
                    </m:sSup>
                  </m:oMath>
                </a14:m>
                <a:r>
                  <a:rPr lang="en-US" altLang="ko-KR" dirty="0"/>
                  <a:t> dimension:</a:t>
                </a:r>
                <a:br>
                  <a:rPr lang="en-US" altLang="ko-KR" dirty="0"/>
                </a:br>
                <a:r>
                  <a:rPr lang="en-US" altLang="ko-KR" dirty="0"/>
                  <a:t>dimensions with large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ko-KR" sz="2000" dirty="0"/>
                  <a:t> is less significant for the output variation</a:t>
                </a:r>
              </a:p>
            </p:txBody>
          </p:sp>
        </mc:Choice>
        <mc:Fallback xmlns="">
          <p:sp>
            <p:nvSpPr>
              <p:cNvPr id="14" name="내용 개체 틀 13">
                <a:extLst>
                  <a:ext uri="{FF2B5EF4-FFF2-40B4-BE49-F238E27FC236}">
                    <a16:creationId xmlns:a16="http://schemas.microsoft.com/office/drawing/2014/main" id="{CB8E9A23-DB29-E2C2-C9E2-DEFD27D80F7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7877" y="3826865"/>
                <a:ext cx="11131384" cy="2672522"/>
              </a:xfrm>
              <a:blipFill>
                <a:blip r:embed="rId2"/>
                <a:stretch>
                  <a:fillRect l="-493" t="-114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그룹 14">
            <a:extLst>
              <a:ext uri="{FF2B5EF4-FFF2-40B4-BE49-F238E27FC236}">
                <a16:creationId xmlns:a16="http://schemas.microsoft.com/office/drawing/2014/main" id="{3E4AE5E6-3604-B5FA-5219-BF44489FC42B}"/>
              </a:ext>
            </a:extLst>
          </p:cNvPr>
          <p:cNvGrpSpPr/>
          <p:nvPr/>
        </p:nvGrpSpPr>
        <p:grpSpPr>
          <a:xfrm>
            <a:off x="387523" y="1020350"/>
            <a:ext cx="11416954" cy="2775593"/>
            <a:chOff x="-1317815" y="1600197"/>
            <a:chExt cx="12850910" cy="3124204"/>
          </a:xfrm>
        </p:grpSpPr>
        <p:pic>
          <p:nvPicPr>
            <p:cNvPr id="16" name="그림 15" descr="텍스트, 도표, 스크린샷, 라인이(가) 표시된 사진&#10;&#10;자동 생성된 설명">
              <a:extLst>
                <a:ext uri="{FF2B5EF4-FFF2-40B4-BE49-F238E27FC236}">
                  <a16:creationId xmlns:a16="http://schemas.microsoft.com/office/drawing/2014/main" id="{E8D32CF4-CC95-6D34-355D-CA7CFA8AE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17815" y="1600197"/>
              <a:ext cx="3124204" cy="3124204"/>
            </a:xfrm>
            <a:prstGeom prst="rect">
              <a:avLst/>
            </a:prstGeom>
          </p:spPr>
        </p:pic>
        <p:pic>
          <p:nvPicPr>
            <p:cNvPr id="17" name="그림 16" descr="텍스트, 도표, 그래프, 디자인이(가) 표시된 사진&#10;&#10;자동 생성된 설명">
              <a:extLst>
                <a:ext uri="{FF2B5EF4-FFF2-40B4-BE49-F238E27FC236}">
                  <a16:creationId xmlns:a16="http://schemas.microsoft.com/office/drawing/2014/main" id="{BFF789E8-6DC1-3E9A-1F6B-1BE9A3A15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4420" y="1600197"/>
              <a:ext cx="3124204" cy="3124204"/>
            </a:xfrm>
            <a:prstGeom prst="rect">
              <a:avLst/>
            </a:prstGeom>
          </p:spPr>
        </p:pic>
        <p:pic>
          <p:nvPicPr>
            <p:cNvPr id="18" name="그림 17" descr="텍스트, 도표, 라인, 그래프이(가) 표시된 사진&#10;&#10;자동 생성된 설명">
              <a:extLst>
                <a:ext uri="{FF2B5EF4-FFF2-40B4-BE49-F238E27FC236}">
                  <a16:creationId xmlns:a16="http://schemas.microsoft.com/office/drawing/2014/main" id="{61140087-D7AE-8AB1-45C6-E4E1414FF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655" y="1600197"/>
              <a:ext cx="3124204" cy="3124204"/>
            </a:xfrm>
            <a:prstGeom prst="rect">
              <a:avLst/>
            </a:prstGeom>
          </p:spPr>
        </p:pic>
        <p:pic>
          <p:nvPicPr>
            <p:cNvPr id="19" name="그림 18" descr="텍스트, 스크린샷, 라인, 도표이(가) 표시된 사진&#10;&#10;자동 생성된 설명">
              <a:extLst>
                <a:ext uri="{FF2B5EF4-FFF2-40B4-BE49-F238E27FC236}">
                  <a16:creationId xmlns:a16="http://schemas.microsoft.com/office/drawing/2014/main" id="{B94ABA47-3C15-96BD-CC39-35A503099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8891" y="1600197"/>
              <a:ext cx="3124204" cy="31242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1457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82181-9596-B594-74F7-F8AAAFA9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2DF082B-2D0F-E51A-741C-36CB3C037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Gaussian process regressor (GPR) as an active learning agent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내용 개체 틀 4">
                <a:extLst>
                  <a:ext uri="{FF2B5EF4-FFF2-40B4-BE49-F238E27FC236}">
                    <a16:creationId xmlns:a16="http://schemas.microsoft.com/office/drawing/2014/main" id="{595E2F69-53DB-40F8-CEDB-8B936091436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7400" y="1203961"/>
                <a:ext cx="5246757" cy="5307274"/>
              </a:xfrm>
            </p:spPr>
            <p:txBody>
              <a:bodyPr>
                <a:normAutofit lnSpcReduction="10000"/>
              </a:bodyPr>
              <a:lstStyle/>
              <a:p>
                <a:pPr marL="285750" indent="-285750">
                  <a:lnSpc>
                    <a:spcPct val="110000"/>
                  </a:lnSpc>
                </a:pPr>
                <a:r>
                  <a:rPr lang="en-US" altLang="ko-KR" dirty="0"/>
                  <a:t>RBF</a:t>
                </a:r>
                <a:r>
                  <a:rPr lang="en-US" altLang="ko-KR" sz="2000" dirty="0"/>
                  <a:t> kernel: </a:t>
                </a:r>
                <a:br>
                  <a:rPr lang="en-US" altLang="ko-KR" sz="2000" dirty="0"/>
                </a:b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altLang="ko-KR" sz="2000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1" i="0" smtClean="0">
                                <a:latin typeface="Cambria Math" panose="02040503050406030204" pitchFamily="18" charset="0"/>
                              </a:rPr>
                              <m:t>𝐱</m:t>
                            </m:r>
                          </m:e>
                          <m:sup>
                            <m:r>
                              <a:rPr lang="en-US" altLang="ko-KR" sz="2000" b="0" i="0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 altLang="ko-KR" sz="20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ko-KR" sz="2000" b="0" i="0" smtClean="0">
                        <a:latin typeface="Cambria Math" panose="02040503050406030204" pitchFamily="18" charset="0"/>
                      </a:rPr>
                      <m:t>exp</m:t>
                    </m:r>
                    <m:r>
                      <a:rPr lang="en-US" altLang="ko-KR" sz="2000" b="0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ko-KR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sz="2000" b="1" i="0" smtClean="0">
                                        <a:latin typeface="Cambria Math" panose="02040503050406030204" pitchFamily="18" charset="0"/>
                                      </a:rPr>
                                      <m:t>𝐱</m:t>
                                    </m:r>
                                    <m:r>
                                      <a:rPr lang="en-US" altLang="ko-KR" sz="2000" b="1" i="0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US" altLang="ko-KR" sz="20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ko-KR" sz="2000" b="1" i="0" smtClean="0">
                                            <a:latin typeface="Cambria Math" panose="02040503050406030204" pitchFamily="18" charset="0"/>
                                          </a:rPr>
                                          <m:t>𝐱</m:t>
                                        </m:r>
                                      </m:e>
                                      <m:sup>
                                        <m:r>
                                          <a:rPr lang="en-US" altLang="ko-KR" sz="2000" b="1" i="0" smtClean="0"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  <m:sup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endParaRPr lang="en-US" altLang="ko-KR" sz="2000" b="0" dirty="0"/>
              </a:p>
              <a:p>
                <a:pPr marL="742950" lvl="1" indent="-285750">
                  <a:lnSpc>
                    <a:spcPct val="110000"/>
                  </a:lnSpc>
                </a:pPr>
                <a:r>
                  <a:rPr lang="en-US" altLang="ko-KR" dirty="0"/>
                  <a:t>SE kernel assumes continuity: </a:t>
                </a:r>
                <a:br>
                  <a:rPr lang="en-US" altLang="ko-KR" dirty="0"/>
                </a:br>
                <a:r>
                  <a:rPr lang="en-US" altLang="ko-KR" dirty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ko-KR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ko-KR" dirty="0"/>
                  <a:t> are close, then</a:t>
                </a:r>
                <a:br>
                  <a:rPr lang="en-US" altLang="ko-KR" dirty="0"/>
                </a:b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>
                                <a:latin typeface="Cambria Math" panose="02040503050406030204" pitchFamily="18" charset="0"/>
                              </a:rPr>
                              <m:t>𝐱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dirty="0"/>
                  <a:t> and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 i="0" smtClean="0">
                                <a:latin typeface="Cambria Math" panose="02040503050406030204" pitchFamily="18" charset="0"/>
                              </a:rPr>
                              <m:t>𝐱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dirty="0"/>
                  <a:t> are similar.</a:t>
                </a:r>
              </a:p>
              <a:p>
                <a:pPr marL="457200" lvl="1" indent="0">
                  <a:lnSpc>
                    <a:spcPct val="110000"/>
                  </a:lnSpc>
                  <a:buNone/>
                </a:pPr>
                <a:endParaRPr lang="en-US" altLang="ko-KR" dirty="0"/>
              </a:p>
              <a:p>
                <a:pPr marL="285750" indent="-285750">
                  <a:lnSpc>
                    <a:spcPct val="110000"/>
                  </a:lnSpc>
                </a:pPr>
                <a:r>
                  <a:rPr lang="en-US" altLang="ko-KR" dirty="0"/>
                  <a:t>RBF</a:t>
                </a:r>
                <a:r>
                  <a:rPr lang="en-US" altLang="ko-KR" sz="2000" dirty="0"/>
                  <a:t>-ARD kernel:</a:t>
                </a:r>
                <a:br>
                  <a:rPr lang="en-US" altLang="ko-KR" sz="2000" dirty="0"/>
                </a:br>
                <a:r>
                  <a:rPr lang="en-US" altLang="ko-KR" sz="2000" dirty="0"/>
                  <a:t>(automatic relevance determination)</a:t>
                </a:r>
                <a:br>
                  <a:rPr lang="en-US" altLang="ko-KR" sz="2000" dirty="0"/>
                </a:b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2000" b="1" i="0" smtClean="0">
                            <a:latin typeface="Cambria Math" panose="02040503050406030204" pitchFamily="18" charset="0"/>
                          </a:rPr>
                          <m:t>𝐱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</m:d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ko-KR" sz="2000" b="0" i="0" smtClean="0"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nary>
                              <m:naryPr>
                                <m:chr m:val="∑"/>
                                <m:supHide m:val="on"/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  <m:sup/>
                              <m:e>
                                <m:f>
                                  <m:fPr>
                                    <m:ctrlPr>
                                      <a:rPr lang="en-US" altLang="ko-KR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altLang="ko-KR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altLang="ko-KR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𝑑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ko-KR" sz="2000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Sup>
                                              <m:sSubSupPr>
                                                <m:ctrlP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𝑑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 altLang="ko-KR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′</m:t>
                                                </m:r>
                                              </m:sup>
                                            </m:sSubSup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ko-KR" sz="20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ko-KR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000" i="1"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e>
                                      <m:sub>
                                        <m:r>
                                          <a:rPr lang="en-US" altLang="ko-KR" sz="2000" b="0" i="1" smtClean="0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nary>
                          </m:e>
                        </m:d>
                      </m:e>
                    </m:func>
                  </m:oMath>
                </a14:m>
                <a:endParaRPr lang="en-US" altLang="ko-KR" sz="2000" dirty="0"/>
              </a:p>
              <a:p>
                <a:pPr marL="742950" lvl="1" indent="-285750">
                  <a:lnSpc>
                    <a:spcPct val="110000"/>
                  </a:lnSpc>
                </a:pPr>
                <a:r>
                  <a:rPr lang="en-US" altLang="ko-KR" dirty="0"/>
                  <a:t>GPR with RBF-ARD kernel is </a:t>
                </a:r>
                <a:br>
                  <a:rPr lang="en-US" altLang="ko-KR" dirty="0"/>
                </a:br>
                <a:r>
                  <a:rPr lang="en-US" altLang="ko-KR" dirty="0"/>
                  <a:t>a universal approximator for continuous functions</a:t>
                </a:r>
              </a:p>
            </p:txBody>
          </p:sp>
        </mc:Choice>
        <mc:Fallback xmlns="">
          <p:sp>
            <p:nvSpPr>
              <p:cNvPr id="5" name="내용 개체 틀 4">
                <a:extLst>
                  <a:ext uri="{FF2B5EF4-FFF2-40B4-BE49-F238E27FC236}">
                    <a16:creationId xmlns:a16="http://schemas.microsoft.com/office/drawing/2014/main" id="{595E2F69-53DB-40F8-CEDB-8B93609143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7400" y="1203961"/>
                <a:ext cx="5246757" cy="5307274"/>
              </a:xfrm>
              <a:blipFill>
                <a:blip r:embed="rId2"/>
                <a:stretch>
                  <a:fillRect l="-1045" t="-6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그룹 1">
            <a:extLst>
              <a:ext uri="{FF2B5EF4-FFF2-40B4-BE49-F238E27FC236}">
                <a16:creationId xmlns:a16="http://schemas.microsoft.com/office/drawing/2014/main" id="{3137270F-2B39-C4B6-6A85-F81BD7BE5051}"/>
              </a:ext>
            </a:extLst>
          </p:cNvPr>
          <p:cNvGrpSpPr/>
          <p:nvPr/>
        </p:nvGrpSpPr>
        <p:grpSpPr>
          <a:xfrm>
            <a:off x="5689082" y="1068880"/>
            <a:ext cx="5994496" cy="5247032"/>
            <a:chOff x="5689082" y="1068880"/>
            <a:chExt cx="5994496" cy="5247032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B4B50A35-7D65-FA74-A15D-566191C786B4}"/>
                </a:ext>
              </a:extLst>
            </p:cNvPr>
            <p:cNvGrpSpPr/>
            <p:nvPr/>
          </p:nvGrpSpPr>
          <p:grpSpPr>
            <a:xfrm>
              <a:off x="5689082" y="1068880"/>
              <a:ext cx="5994496" cy="4970033"/>
              <a:chOff x="387523" y="1282799"/>
              <a:chExt cx="5994496" cy="4970033"/>
            </a:xfrm>
          </p:grpSpPr>
          <p:pic>
            <p:nvPicPr>
              <p:cNvPr id="7" name="그림 6">
                <a:extLst>
                  <a:ext uri="{FF2B5EF4-FFF2-40B4-BE49-F238E27FC236}">
                    <a16:creationId xmlns:a16="http://schemas.microsoft.com/office/drawing/2014/main" id="{4AB22C12-EA14-70C6-7A48-5B80F2B940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2634" y="2311814"/>
                <a:ext cx="5618832" cy="3941018"/>
              </a:xfrm>
              <a:prstGeom prst="rect">
                <a:avLst/>
              </a:prstGeom>
            </p:spPr>
          </p:pic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900C297F-3114-DC1A-92C6-B6610EF479DA}"/>
                  </a:ext>
                </a:extLst>
              </p:cNvPr>
              <p:cNvSpPr/>
              <p:nvPr/>
            </p:nvSpPr>
            <p:spPr>
              <a:xfrm>
                <a:off x="2841812" y="1282799"/>
                <a:ext cx="1368138" cy="671506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GPR Model</a:t>
                </a:r>
                <a:endParaRPr lang="ko-KR" altLang="en-US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sp>
            <p:nvSpPr>
              <p:cNvPr id="9" name="사각형: 둥근 모서리 8">
                <a:extLst>
                  <a:ext uri="{FF2B5EF4-FFF2-40B4-BE49-F238E27FC236}">
                    <a16:creationId xmlns:a16="http://schemas.microsoft.com/office/drawing/2014/main" id="{604E368B-74F1-A84D-1B0B-B8EB0CDEA4AB}"/>
                  </a:ext>
                </a:extLst>
              </p:cNvPr>
              <p:cNvSpPr/>
              <p:nvPr/>
            </p:nvSpPr>
            <p:spPr>
              <a:xfrm>
                <a:off x="387523" y="1405429"/>
                <a:ext cx="1965014" cy="42624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Composition vector</a:t>
                </a:r>
              </a:p>
              <a:p>
                <a:pPr algn="ctr"/>
                <a:r>
                  <a:rPr lang="en-US" altLang="ko-KR" sz="1000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[0.65, 0.3, 0, 0.05, 0, 0, 0, 0]</a:t>
                </a:r>
                <a:endParaRPr lang="ko-KR" altLang="en-US" sz="1000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BE48BDCE-CBBD-1CD5-6D1E-C1A07734CB92}"/>
                  </a:ext>
                </a:extLst>
              </p:cNvPr>
              <p:cNvSpPr/>
              <p:nvPr/>
            </p:nvSpPr>
            <p:spPr>
              <a:xfrm>
                <a:off x="4694910" y="1405429"/>
                <a:ext cx="1687109" cy="42624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400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HER </a:t>
                </a:r>
                <a:r>
                  <a:rPr lang="en-US" altLang="ko-KR" sz="1400" dirty="0" err="1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ovepotential</a:t>
                </a:r>
                <a:br>
                  <a:rPr lang="en-US" altLang="ko-KR" sz="1100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</a:br>
                <a:r>
                  <a:rPr lang="en-US" altLang="ko-KR" sz="1100" dirty="0" err="1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η</a:t>
                </a:r>
                <a:r>
                  <a:rPr lang="en-US" altLang="ko-KR" sz="1100" baseline="-25000" dirty="0" err="1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HER</a:t>
                </a:r>
                <a:r>
                  <a:rPr lang="en-US" altLang="ko-KR" sz="1100" dirty="0">
                    <a:solidFill>
                      <a:schemeClr val="tx1"/>
                    </a:solidFill>
                    <a:latin typeface="Pretendard" panose="020B0600000101010101" charset="-127"/>
                    <a:ea typeface="Pretendard" panose="020B0600000101010101" charset="-127"/>
                    <a:cs typeface="Pretendard" panose="020B0600000101010101" charset="-127"/>
                  </a:rPr>
                  <a:t> = 54.2 mV</a:t>
                </a:r>
                <a:endParaRPr lang="ko-KR" altLang="en-US" sz="900" dirty="0">
                  <a:solidFill>
                    <a:schemeClr val="tx1"/>
                  </a:solidFill>
                  <a:latin typeface="Pretendard" panose="020B0600000101010101" charset="-127"/>
                  <a:ea typeface="Pretendard" panose="020B0600000101010101" charset="-127"/>
                  <a:cs typeface="Pretendard" panose="020B0600000101010101" charset="-127"/>
                </a:endParaRPr>
              </a:p>
            </p:txBody>
          </p:sp>
          <p:cxnSp>
            <p:nvCxnSpPr>
              <p:cNvPr id="11" name="직선 화살표 연결선 10">
                <a:extLst>
                  <a:ext uri="{FF2B5EF4-FFF2-40B4-BE49-F238E27FC236}">
                    <a16:creationId xmlns:a16="http://schemas.microsoft.com/office/drawing/2014/main" id="{6850FFD6-9998-65EC-9376-A48DC1E9CB1E}"/>
                  </a:ext>
                </a:extLst>
              </p:cNvPr>
              <p:cNvCxnSpPr>
                <a:stCxn id="9" idx="3"/>
                <a:endCxn id="8" idx="1"/>
              </p:cNvCxnSpPr>
              <p:nvPr/>
            </p:nvCxnSpPr>
            <p:spPr>
              <a:xfrm>
                <a:off x="2352537" y="1618552"/>
                <a:ext cx="489275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화살표 연결선 11">
                <a:extLst>
                  <a:ext uri="{FF2B5EF4-FFF2-40B4-BE49-F238E27FC236}">
                    <a16:creationId xmlns:a16="http://schemas.microsoft.com/office/drawing/2014/main" id="{B38503C3-B559-4C90-1D1E-D7A26699D17D}"/>
                  </a:ext>
                </a:extLst>
              </p:cNvPr>
              <p:cNvCxnSpPr>
                <a:cxnSpLocks/>
                <a:stCxn id="8" idx="3"/>
                <a:endCxn id="10" idx="1"/>
              </p:cNvCxnSpPr>
              <p:nvPr/>
            </p:nvCxnSpPr>
            <p:spPr>
              <a:xfrm>
                <a:off x="4209950" y="1618552"/>
                <a:ext cx="484960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035B5F3-C3C1-5E7B-1CDB-5823E6523947}"/>
                </a:ext>
              </a:extLst>
            </p:cNvPr>
            <p:cNvSpPr txBox="1"/>
            <p:nvPr/>
          </p:nvSpPr>
          <p:spPr>
            <a:xfrm>
              <a:off x="9159070" y="6038913"/>
              <a:ext cx="252450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i="1" u="sng" dirty="0">
                  <a:solidFill>
                    <a:schemeClr val="accent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Adv. Mater. 34, 2108900 (2022)</a:t>
              </a:r>
              <a:endParaRPr lang="ko-KR" altLang="en-US" sz="1200" b="1" i="1" u="sng" dirty="0">
                <a:solidFill>
                  <a:schemeClr val="accent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56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retendard">
      <a:majorFont>
        <a:latin typeface="Pretendard SemiBold"/>
        <a:ea typeface="Pretendard SemiBold"/>
        <a:cs typeface=""/>
      </a:majorFont>
      <a:minorFont>
        <a:latin typeface="Pretendard"/>
        <a:ea typeface="Pretendar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</TotalTime>
  <Words>1697</Words>
  <Application>Microsoft Office PowerPoint</Application>
  <PresentationFormat>와이드스크린</PresentationFormat>
  <Paragraphs>258</Paragraphs>
  <Slides>31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7" baseType="lpstr">
      <vt:lpstr>Cambria Math</vt:lpstr>
      <vt:lpstr>Pretendard</vt:lpstr>
      <vt:lpstr>맑은 고딕</vt:lpstr>
      <vt:lpstr>Arial</vt:lpstr>
      <vt:lpstr>Pretendard SemiBold</vt:lpstr>
      <vt:lpstr>Office 테마</vt:lpstr>
      <vt:lpstr>Assessing molecular representations for Bayesian active learning with small initial data</vt:lpstr>
      <vt:lpstr>Small-data machine learning for materials discovery</vt:lpstr>
      <vt:lpstr>Small-data machine learning for materials discovery</vt:lpstr>
      <vt:lpstr>Active learning for low-data materials discovery</vt:lpstr>
      <vt:lpstr>Gaussian process regressor (GPR) as an active learning agent</vt:lpstr>
      <vt:lpstr>Bayesian Active Learning with Gaussian Process</vt:lpstr>
      <vt:lpstr>Gaussian process regressor (GPR) as an active learning agent</vt:lpstr>
      <vt:lpstr>Gaussian process regressor (GPR) as an active learning agent</vt:lpstr>
      <vt:lpstr>Gaussian process regressor (GPR) as an active learning agent</vt:lpstr>
      <vt:lpstr>Active learning iterations for optimal catalytic performances</vt:lpstr>
      <vt:lpstr>Active learning iterations for optimal catalytic performances</vt:lpstr>
      <vt:lpstr>Active learning iterations for optimal catalytic performances</vt:lpstr>
      <vt:lpstr>Active learning iterations for optimal catalytic performances</vt:lpstr>
      <vt:lpstr>Multi-task optimization: Pareto front search</vt:lpstr>
      <vt:lpstr>Multi-task exploration by reducing uncertainty hypervolume</vt:lpstr>
      <vt:lpstr>Multi-task exploration by reducing uncertainty hypervolume</vt:lpstr>
      <vt:lpstr>Multi-task exploration by reducing uncertainty hypervolume</vt:lpstr>
      <vt:lpstr>Multi-task exploration by reducing uncertainty hypervolume</vt:lpstr>
      <vt:lpstr>Multi-task exploration by reducing uncertainty hypervolume</vt:lpstr>
      <vt:lpstr>Representing molecules via graph embedding algorithms</vt:lpstr>
      <vt:lpstr>Representing molecules via graph embedding algorithms</vt:lpstr>
      <vt:lpstr>Representing molecules via graph embedding algorithms</vt:lpstr>
      <vt:lpstr>Representing molecules via graph embedding algorithms</vt:lpstr>
      <vt:lpstr>Representing molecules via graph embedding algorithms</vt:lpstr>
      <vt:lpstr>Domain adaptation and task transfer</vt:lpstr>
      <vt:lpstr>Alignment and uniformity in representation learning</vt:lpstr>
      <vt:lpstr>Uniformity and domain adaptation: Training by QM9 data</vt:lpstr>
      <vt:lpstr>Alignment and task transfer with QM9-like database</vt:lpstr>
      <vt:lpstr>Alignment and task transfer with QM9-like database</vt:lpstr>
      <vt:lpstr>Summary and perspectives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Minyoung Ha</dc:creator>
  <cp:lastModifiedBy>Nam, Kisun</cp:lastModifiedBy>
  <cp:revision>4</cp:revision>
  <dcterms:created xsi:type="dcterms:W3CDTF">2025-02-08T08:14:04Z</dcterms:created>
  <dcterms:modified xsi:type="dcterms:W3CDTF">2025-06-04T00:47:52Z</dcterms:modified>
</cp:coreProperties>
</file>