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301" r:id="rId3"/>
    <p:sldId id="259" r:id="rId4"/>
    <p:sldId id="281" r:id="rId5"/>
    <p:sldId id="257" r:id="rId6"/>
    <p:sldId id="285" r:id="rId7"/>
    <p:sldId id="282" r:id="rId8"/>
    <p:sldId id="297" r:id="rId9"/>
    <p:sldId id="299" r:id="rId10"/>
    <p:sldId id="286" r:id="rId11"/>
    <p:sldId id="288" r:id="rId12"/>
    <p:sldId id="287" r:id="rId13"/>
    <p:sldId id="290" r:id="rId14"/>
    <p:sldId id="300" r:id="rId15"/>
    <p:sldId id="283" r:id="rId16"/>
    <p:sldId id="289" r:id="rId17"/>
    <p:sldId id="291" r:id="rId18"/>
    <p:sldId id="293" r:id="rId19"/>
    <p:sldId id="292" r:id="rId20"/>
    <p:sldId id="296" r:id="rId21"/>
    <p:sldId id="294" r:id="rId22"/>
    <p:sldId id="303" r:id="rId23"/>
    <p:sldId id="298" r:id="rId24"/>
    <p:sldId id="302" r:id="rId25"/>
    <p:sldId id="295" r:id="rId26"/>
    <p:sldId id="276" r:id="rId27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6082"/>
    <a:srgbClr val="153E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464A73-10EB-604C-B5F1-4D188628380A}" v="89" dt="2025-05-27T09:10:46.884"/>
    <p1510:client id="{8358B1EC-0253-D044-B258-33238DA04E14}" v="1265" dt="2025-05-29T02:02:15.9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A54660-30D7-6048-82C2-BECAD73CA4A1}" type="datetimeFigureOut">
              <a:rPr kumimoji="1" lang="ko-KR" altLang="en-US" smtClean="0"/>
              <a:t>2025-06-02</a:t>
            </a:fld>
            <a:endParaRPr kumimoji="1"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90FACC-13F6-644B-8864-CB39A0D22C1D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57897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0FACC-13F6-644B-8864-CB39A0D22C1D}" type="slidenum">
              <a:rPr kumimoji="1" lang="ko-KR" altLang="en-US" smtClean="0"/>
              <a:t>1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924075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CD1A4FC-3557-73B6-7AB3-2A1A6B67B1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96F346D-7781-CB3E-51C0-7F0B3604CB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9086F7C-96FD-ED73-2B91-F9D9DF27C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A6D6A-3809-FE4D-B1D6-2AC156673BB7}" type="datetimeFigureOut">
              <a:rPr kumimoji="1" lang="ko-Kore-KR" altLang="en-US" smtClean="0"/>
              <a:t>06/02/2025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61C7489-1768-CB5B-8A2A-8AE2471E5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32629D1-524B-AEC0-68C3-FF3CF9687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56F0F-F00F-A548-A5E1-A01B38F36F4C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667805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FDC32CD-2215-BF0D-A4C1-E190A5AEC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E38B743-CEB2-40A2-4817-337C90075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E266C4D-A28F-FF40-F8F8-BE9D33EE0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A6D6A-3809-FE4D-B1D6-2AC156673BB7}" type="datetimeFigureOut">
              <a:rPr kumimoji="1" lang="ko-Kore-KR" altLang="en-US" smtClean="0"/>
              <a:t>06/02/2025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3FE5C0A-98A4-1CC1-7C15-9052057E6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7C52B6B-608A-B330-A834-C1B58800E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56F0F-F00F-A548-A5E1-A01B38F36F4C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88034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893A75C6-0963-F618-109A-A75D09FFCD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0332623-22AA-A77F-A1FB-D621E72455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8D54428-EB06-00AC-5246-A5D802CD5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A6D6A-3809-FE4D-B1D6-2AC156673BB7}" type="datetimeFigureOut">
              <a:rPr kumimoji="1" lang="ko-Kore-KR" altLang="en-US" smtClean="0"/>
              <a:t>06/02/2025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49A7D25-C28F-4367-601F-AA3405597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D2C3BCB-4313-3EFE-2333-466E7A66B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56F0F-F00F-A548-A5E1-A01B38F36F4C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718024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D7D7A4C-5229-CB7B-814B-7D556D345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7995DA1-E805-476B-547F-648788CB7A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C8C7D3A-6B4B-98E2-5B9E-C9AD40483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A6D6A-3809-FE4D-B1D6-2AC156673BB7}" type="datetimeFigureOut">
              <a:rPr kumimoji="1" lang="ko-Kore-KR" altLang="en-US" smtClean="0"/>
              <a:t>06/02/2025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61CF02F-7DD5-94F0-F63B-66B5CBA7E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F8421E7-CF09-B365-936F-A33A05F22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56F0F-F00F-A548-A5E1-A01B38F36F4C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150141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21A6BD-BA97-CC4A-6657-4C7008C173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EC0F0DC-330B-9A0F-E323-3A0D385D40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3DEC5C6-909D-E6A2-E608-FB664A6D5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A6D6A-3809-FE4D-B1D6-2AC156673BB7}" type="datetimeFigureOut">
              <a:rPr kumimoji="1" lang="ko-Kore-KR" altLang="en-US" smtClean="0"/>
              <a:t>06/02/2025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1F7403D-1068-3CF0-0EC1-1FF4CD011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C915DB8-8F36-D443-3561-60DFA1067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56F0F-F00F-A548-A5E1-A01B38F36F4C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164177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D845BE-0818-C5D8-810E-D13361500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5D2AAA5-CC08-B9A7-48C4-09C07E12B3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20E1205-D144-BFAD-7559-4C14395BF9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0681A00-980A-737D-48B0-7CBB356B9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A6D6A-3809-FE4D-B1D6-2AC156673BB7}" type="datetimeFigureOut">
              <a:rPr kumimoji="1" lang="ko-Kore-KR" altLang="en-US" smtClean="0"/>
              <a:t>06/02/2025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60305B6-CC29-88E1-DD2E-8B73B3318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B27CC63-0335-1F66-877B-931F264BF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56F0F-F00F-A548-A5E1-A01B38F36F4C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56194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8C31D6-318B-9030-71FE-95D868A6E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D302863-2ED5-319C-667B-2C52113DB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C0A51BB-8310-669E-717C-BBAA60497D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5F4838E9-D8B7-4F36-1CE3-4E96513DD0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3209201-6DBB-734C-E6BD-73C5411E59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CB794AD-E598-2F74-28FF-E8C1CD96B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A6D6A-3809-FE4D-B1D6-2AC156673BB7}" type="datetimeFigureOut">
              <a:rPr kumimoji="1" lang="ko-Kore-KR" altLang="en-US" smtClean="0"/>
              <a:t>06/02/2025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F379899A-7A75-1736-9FD3-DEC5998D6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B12783D-647D-C804-1D71-77A8A65F8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56F0F-F00F-A548-A5E1-A01B38F36F4C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03413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E6F8B9-5FDA-4870-D0D9-65C37EC56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FD521D5-0398-F61E-8F03-11C5403D6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A6D6A-3809-FE4D-B1D6-2AC156673BB7}" type="datetimeFigureOut">
              <a:rPr kumimoji="1" lang="ko-Kore-KR" altLang="en-US" smtClean="0"/>
              <a:t>06/02/2025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6C8092F-A7ED-933C-FECA-4A7BFE4D9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802D296-160E-6689-70AA-B19AF9578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56F0F-F00F-A548-A5E1-A01B38F36F4C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168673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A8F2030A-4776-F573-0D14-418300EE2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A6D6A-3809-FE4D-B1D6-2AC156673BB7}" type="datetimeFigureOut">
              <a:rPr kumimoji="1" lang="ko-Kore-KR" altLang="en-US" smtClean="0"/>
              <a:t>06/02/2025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ABCF18C9-F1DE-6254-8510-0409FC0EE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369A950-34FD-8A5E-8D56-3E5340F60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56F0F-F00F-A548-A5E1-A01B38F36F4C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552928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160E58C-F2EB-80DB-3825-216C6149D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E98D369-6FD9-4F5F-5CF0-FF9A940472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11546CE-C30A-677B-80FD-F9141FD49E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416120-06E7-10A7-1883-80CFE4B13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A6D6A-3809-FE4D-B1D6-2AC156673BB7}" type="datetimeFigureOut">
              <a:rPr kumimoji="1" lang="ko-Kore-KR" altLang="en-US" smtClean="0"/>
              <a:t>06/02/2025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38DE9A8-9021-2C37-3225-AC8E22AC0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FC054AD-8E70-9D94-F6DD-6B22B610B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56F0F-F00F-A548-A5E1-A01B38F36F4C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91456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F016357-DBAA-1694-5129-F099CFEBF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C065CAC-8A3A-7C5E-069C-72BFA19535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73BE6AC-B7D6-67E5-42B9-591814F957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60F1ACF-F3CA-FAE6-4170-235CDA01F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A6D6A-3809-FE4D-B1D6-2AC156673BB7}" type="datetimeFigureOut">
              <a:rPr kumimoji="1" lang="ko-Kore-KR" altLang="en-US" smtClean="0"/>
              <a:t>06/02/2025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B0C3962-C1B7-BCD4-8E14-5A53C96E4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63FE33A-8AC9-33F1-414C-15C146367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56F0F-F00F-A548-A5E1-A01B38F36F4C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342490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F53D9F7-184B-A8C3-8934-147A31A1F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A276642-E052-B6D6-69AC-87CB335AE8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2E37F41-2DFB-D089-FEB2-173DA446BE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52A6D6A-3809-FE4D-B1D6-2AC156673BB7}" type="datetimeFigureOut">
              <a:rPr kumimoji="1" lang="ko-Kore-KR" altLang="en-US" smtClean="0"/>
              <a:pPr/>
              <a:t>06/02/2025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3F6CF56-988E-73CB-BEBE-39E7F5DA6A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6D4C49A-7614-C1FE-7293-BE25A4C982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4656F0F-F00F-A548-A5E1-A01B38F36F4C}" type="slidenum">
              <a:rPr kumimoji="1" lang="ko-Kore-KR" altLang="en-US" smtClean="0"/>
              <a:pPr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92499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image" Target="../media/image24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7.png"/><Relationship Id="rId3" Type="http://schemas.openxmlformats.org/officeDocument/2006/relationships/tags" Target="../tags/tag2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6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image" Target="../media/image25.png"/><Relationship Id="rId5" Type="http://schemas.openxmlformats.org/officeDocument/2006/relationships/tags" Target="../tags/tag25.xml"/><Relationship Id="rId10" Type="http://schemas.openxmlformats.org/officeDocument/2006/relationships/image" Target="../media/image21.png"/><Relationship Id="rId4" Type="http://schemas.openxmlformats.org/officeDocument/2006/relationships/tags" Target="../tags/tag24.xml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29.xml"/><Relationship Id="rId7" Type="http://schemas.openxmlformats.org/officeDocument/2006/relationships/image" Target="../media/image7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28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0.xml"/><Relationship Id="rId9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tags" Target="../tags/tag33.xml"/><Relationship Id="rId7" Type="http://schemas.openxmlformats.org/officeDocument/2006/relationships/image" Target="../media/image35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8.png"/><Relationship Id="rId4" Type="http://schemas.openxmlformats.org/officeDocument/2006/relationships/tags" Target="../tags/tag34.xml"/><Relationship Id="rId9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3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3" Type="http://schemas.openxmlformats.org/officeDocument/2006/relationships/tags" Target="../tags/tag41.xml"/><Relationship Id="rId7" Type="http://schemas.openxmlformats.org/officeDocument/2006/relationships/image" Target="../media/image46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gif"/><Relationship Id="rId3" Type="http://schemas.openxmlformats.org/officeDocument/2006/relationships/image" Target="../media/image49.png"/><Relationship Id="rId7" Type="http://schemas.openxmlformats.org/officeDocument/2006/relationships/image" Target="../media/image53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2.xml"/><Relationship Id="rId6" Type="http://schemas.openxmlformats.org/officeDocument/2006/relationships/image" Target="../media/image52.gif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image" Target="../media/image55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emf"/><Relationship Id="rId13" Type="http://schemas.openxmlformats.org/officeDocument/2006/relationships/image" Target="../media/image62.png"/><Relationship Id="rId3" Type="http://schemas.openxmlformats.org/officeDocument/2006/relationships/tags" Target="../tags/tag45.xml"/><Relationship Id="rId7" Type="http://schemas.openxmlformats.org/officeDocument/2006/relationships/image" Target="../media/image56.emf"/><Relationship Id="rId12" Type="http://schemas.openxmlformats.org/officeDocument/2006/relationships/image" Target="../media/image61.png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60.emf"/><Relationship Id="rId5" Type="http://schemas.openxmlformats.org/officeDocument/2006/relationships/tags" Target="../tags/tag47.xml"/><Relationship Id="rId10" Type="http://schemas.openxmlformats.org/officeDocument/2006/relationships/image" Target="../media/image59.emf"/><Relationship Id="rId4" Type="http://schemas.openxmlformats.org/officeDocument/2006/relationships/tags" Target="../tags/tag46.xml"/><Relationship Id="rId9" Type="http://schemas.openxmlformats.org/officeDocument/2006/relationships/image" Target="../media/image5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emf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tags" Target="../tags/tag5.xml"/><Relationship Id="rId7" Type="http://schemas.openxmlformats.org/officeDocument/2006/relationships/image" Target="../media/image5.png"/><Relationship Id="rId12" Type="http://schemas.openxmlformats.org/officeDocument/2006/relationships/image" Target="../media/image10.emf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9.png"/><Relationship Id="rId5" Type="http://schemas.openxmlformats.org/officeDocument/2006/relationships/tags" Target="../tags/tag7.xml"/><Relationship Id="rId10" Type="http://schemas.openxmlformats.org/officeDocument/2006/relationships/image" Target="../media/image8.png"/><Relationship Id="rId4" Type="http://schemas.openxmlformats.org/officeDocument/2006/relationships/tags" Target="../tags/tag6.xml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6.gif"/><Relationship Id="rId3" Type="http://schemas.openxmlformats.org/officeDocument/2006/relationships/tags" Target="../tags/tag10.xml"/><Relationship Id="rId7" Type="http://schemas.openxmlformats.org/officeDocument/2006/relationships/image" Target="../media/image12.emf"/><Relationship Id="rId12" Type="http://schemas.openxmlformats.org/officeDocument/2006/relationships/image" Target="../media/image15.gif"/><Relationship Id="rId2" Type="http://schemas.openxmlformats.org/officeDocument/2006/relationships/tags" Target="../tags/tag9.xml"/><Relationship Id="rId16" Type="http://schemas.openxmlformats.org/officeDocument/2006/relationships/image" Target="../media/image19.png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.gif"/><Relationship Id="rId5" Type="http://schemas.openxmlformats.org/officeDocument/2006/relationships/tags" Target="../tags/tag12.xml"/><Relationship Id="rId15" Type="http://schemas.openxmlformats.org/officeDocument/2006/relationships/image" Target="../media/image18.png"/><Relationship Id="rId10" Type="http://schemas.openxmlformats.org/officeDocument/2006/relationships/image" Target="../media/image14.png"/><Relationship Id="rId4" Type="http://schemas.openxmlformats.org/officeDocument/2006/relationships/tags" Target="../tags/tag11.xml"/><Relationship Id="rId9" Type="http://schemas.openxmlformats.org/officeDocument/2006/relationships/image" Target="../media/image13.emf"/><Relationship Id="rId1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13" Type="http://schemas.openxmlformats.org/officeDocument/2006/relationships/image" Target="../media/image19.png"/><Relationship Id="rId3" Type="http://schemas.openxmlformats.org/officeDocument/2006/relationships/tags" Target="../tags/tag15.xml"/><Relationship Id="rId7" Type="http://schemas.openxmlformats.org/officeDocument/2006/relationships/image" Target="../media/image6.png"/><Relationship Id="rId12" Type="http://schemas.openxmlformats.org/officeDocument/2006/relationships/image" Target="../media/image18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17.gif"/><Relationship Id="rId5" Type="http://schemas.openxmlformats.org/officeDocument/2006/relationships/tags" Target="../tags/tag17.xml"/><Relationship Id="rId15" Type="http://schemas.openxmlformats.org/officeDocument/2006/relationships/image" Target="../media/image21.png"/><Relationship Id="rId10" Type="http://schemas.openxmlformats.org/officeDocument/2006/relationships/image" Target="../media/image16.gif"/><Relationship Id="rId4" Type="http://schemas.openxmlformats.org/officeDocument/2006/relationships/tags" Target="../tags/tag16.xml"/><Relationship Id="rId9" Type="http://schemas.openxmlformats.org/officeDocument/2006/relationships/image" Target="../media/image15.gif"/><Relationship Id="rId14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456EDEA-C945-594E-D866-D24744E128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306" y="410047"/>
            <a:ext cx="9206631" cy="3529903"/>
          </a:xfrm>
        </p:spPr>
        <p:txBody>
          <a:bodyPr>
            <a:normAutofit/>
          </a:bodyPr>
          <a:lstStyle/>
          <a:p>
            <a:pPr algn="l"/>
            <a:r>
              <a:rPr kumimoji="1" lang="en-US" altLang="ko-KR" b="1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  <a:cs typeface="Arial" panose="020B0604020202020204" pitchFamily="34" charset="0"/>
              </a:rPr>
              <a:t>Modeling Anharmonic baths with Reservoir Computing for Vibronic Dynamics</a:t>
            </a:r>
            <a:endParaRPr kumimoji="1" lang="ko-Kore-KR" altLang="en-US" b="1">
              <a:solidFill>
                <a:schemeClr val="tx2">
                  <a:lumMod val="90000"/>
                  <a:lumOff val="1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5E27EE31-3640-427A-E389-01B323C81E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8433" y="4747364"/>
            <a:ext cx="11695134" cy="1925876"/>
          </a:xfrm>
        </p:spPr>
        <p:txBody>
          <a:bodyPr>
            <a:normAutofit/>
          </a:bodyPr>
          <a:lstStyle/>
          <a:p>
            <a:pPr algn="r"/>
            <a:r>
              <a:rPr kumimoji="1" lang="en-US" altLang="ko-Kore-KR">
                <a:solidFill>
                  <a:schemeClr val="bg2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2025. 05. 29</a:t>
            </a:r>
          </a:p>
          <a:p>
            <a:pPr algn="r"/>
            <a:r>
              <a:rPr kumimoji="1" lang="en-US" altLang="ko-Kore-KR">
                <a:solidFill>
                  <a:schemeClr val="bg2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AI Center workshop</a:t>
            </a:r>
          </a:p>
          <a:p>
            <a:pPr algn="r"/>
            <a:r>
              <a:rPr kumimoji="1" lang="en-US" altLang="ko-Kore-KR">
                <a:solidFill>
                  <a:schemeClr val="bg2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Kwang Hyun Cho</a:t>
            </a:r>
            <a:endParaRPr kumimoji="1" lang="en-US" altLang="ko-Kore-KR" baseline="30000">
              <a:solidFill>
                <a:schemeClr val="bg2">
                  <a:lumMod val="7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pPr algn="r"/>
            <a:r>
              <a:rPr kumimoji="1" lang="en-US" altLang="ko-Kore-KR" sz="1600">
                <a:solidFill>
                  <a:schemeClr val="bg2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Center for AI and Natural Sciences</a:t>
            </a:r>
          </a:p>
        </p:txBody>
      </p:sp>
      <p:cxnSp>
        <p:nvCxnSpPr>
          <p:cNvPr id="5" name="직선 연결선[R] 4">
            <a:extLst>
              <a:ext uri="{FF2B5EF4-FFF2-40B4-BE49-F238E27FC236}">
                <a16:creationId xmlns:a16="http://schemas.microsoft.com/office/drawing/2014/main" id="{DBFA7BDA-83CD-321F-B91D-8F51505B0104}"/>
              </a:ext>
            </a:extLst>
          </p:cNvPr>
          <p:cNvCxnSpPr>
            <a:cxnSpLocks/>
          </p:cNvCxnSpPr>
          <p:nvPr/>
        </p:nvCxnSpPr>
        <p:spPr>
          <a:xfrm>
            <a:off x="10922696" y="0"/>
            <a:ext cx="0" cy="2730674"/>
          </a:xfrm>
          <a:prstGeom prst="line">
            <a:avLst/>
          </a:prstGeom>
          <a:ln w="7620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5">
            <a:extLst>
              <a:ext uri="{FF2B5EF4-FFF2-40B4-BE49-F238E27FC236}">
                <a16:creationId xmlns:a16="http://schemas.microsoft.com/office/drawing/2014/main" id="{22BA9B6B-0A19-CC60-8DFC-5B412A7D1BF5}"/>
              </a:ext>
            </a:extLst>
          </p:cNvPr>
          <p:cNvCxnSpPr>
            <a:cxnSpLocks/>
          </p:cNvCxnSpPr>
          <p:nvPr/>
        </p:nvCxnSpPr>
        <p:spPr>
          <a:xfrm>
            <a:off x="388306" y="4536509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4137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1B7AC-BD8D-10C0-751B-F14B563C03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D78BF4-A1E3-2FF0-7DB3-49FC41B5C804}"/>
              </a:ext>
            </a:extLst>
          </p:cNvPr>
          <p:cNvSpPr txBox="1"/>
          <p:nvPr/>
        </p:nvSpPr>
        <p:spPr>
          <a:xfrm>
            <a:off x="175364" y="150312"/>
            <a:ext cx="1176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800" b="1">
                <a:solidFill>
                  <a:schemeClr val="tx2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Electronic – Nuclear coupled system</a:t>
            </a:r>
            <a:endParaRPr kumimoji="1" lang="ko-Kore-KR" altLang="en-US" sz="2800" b="1">
              <a:solidFill>
                <a:schemeClr val="tx2">
                  <a:lumMod val="90000"/>
                  <a:lumOff val="1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F759E7-8CC1-DCD5-DAAC-C8BCC2B265FA}"/>
              </a:ext>
            </a:extLst>
          </p:cNvPr>
          <p:cNvSpPr txBox="1"/>
          <p:nvPr/>
        </p:nvSpPr>
        <p:spPr>
          <a:xfrm>
            <a:off x="175364" y="673532"/>
            <a:ext cx="1176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400" b="1">
                <a:cs typeface="Arial" panose="020B0604020202020204" pitchFamily="34" charset="0"/>
              </a:rPr>
              <a:t>Motivation: Limitation of harmonic approximation</a:t>
            </a:r>
            <a:endParaRPr kumimoji="1" lang="ko-Kore-KR" altLang="en-US" sz="2400" b="1">
              <a:cs typeface="Arial" panose="020B0604020202020204" pitchFamily="34" charset="0"/>
            </a:endParaRPr>
          </a:p>
        </p:txBody>
      </p:sp>
      <p:cxnSp>
        <p:nvCxnSpPr>
          <p:cNvPr id="4" name="직선 연결선[R] 3">
            <a:extLst>
              <a:ext uri="{FF2B5EF4-FFF2-40B4-BE49-F238E27FC236}">
                <a16:creationId xmlns:a16="http://schemas.microsoft.com/office/drawing/2014/main" id="{9089BE6F-D54E-7C78-D61F-EB8ECE4418AB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그림 4" descr="\documentclass{article}&#10;\usepackage{amsmath}&#10;\pagestyle{empty}&#10;\begin{document}&#10;\begin{align*}&#10;V(\vec{R})\approx V(\vec{R}_o) + \sum_{i,j} \frac{1}{2}\Omega^2_{ij}\Delta R_i \Delta R_j&#10;\end{align*}&#10;&#10;&#10;&#10;\end{document}" title="IguanaTex Picture Display">
            <a:extLst>
              <a:ext uri="{FF2B5EF4-FFF2-40B4-BE49-F238E27FC236}">
                <a16:creationId xmlns:a16="http://schemas.microsoft.com/office/drawing/2014/main" id="{C105CCD9-B689-EE7D-C748-4CA2876AE1E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75323" y="2010214"/>
            <a:ext cx="3852672" cy="674624"/>
          </a:xfrm>
          <a:prstGeom prst="rect">
            <a:avLst/>
          </a:prstGeom>
        </p:spPr>
      </p:pic>
      <p:pic>
        <p:nvPicPr>
          <p:cNvPr id="31" name="그림 30" descr="\documentclass{article}&#10;\usepackage{amsmath}&#10;\pagestyle{empty}&#10;\begin{document}&#10;\begin{align*}&#10;V(\vec{R})\approx V(\vec{R}_o) + \sum_i \frac{1}{2}\omega^2_i r_i&#10;\end{align*}&#10;&#10;&#10;&#10;\end{document}" title="IguanaTex Picture Display">
            <a:extLst>
              <a:ext uri="{FF2B5EF4-FFF2-40B4-BE49-F238E27FC236}">
                <a16:creationId xmlns:a16="http://schemas.microsoft.com/office/drawing/2014/main" id="{3D3479F0-FE48-2921-8768-C0B8F1A0A6C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834056" y="2010213"/>
            <a:ext cx="2982976" cy="6400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9332BB5-075A-2CFD-F88D-8A17C60FC557}"/>
              </a:ext>
            </a:extLst>
          </p:cNvPr>
          <p:cNvSpPr txBox="1"/>
          <p:nvPr/>
        </p:nvSpPr>
        <p:spPr>
          <a:xfrm>
            <a:off x="1278559" y="2929995"/>
            <a:ext cx="3116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>
                <a:cs typeface="Arial" panose="020B0604020202020204" pitchFamily="34" charset="0"/>
              </a:rPr>
              <a:t>Neglecting </a:t>
            </a:r>
            <a:r>
              <a:rPr kumimoji="1" lang="en-US" altLang="ko-KR" b="1">
                <a:cs typeface="Arial" panose="020B0604020202020204" pitchFamily="34" charset="0"/>
              </a:rPr>
              <a:t>higher order term</a:t>
            </a:r>
            <a:endParaRPr kumimoji="1" lang="ko-KR" altLang="en-US" b="1"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94A901-A229-3958-659F-24C4E2F62B65}"/>
              </a:ext>
            </a:extLst>
          </p:cNvPr>
          <p:cNvSpPr txBox="1"/>
          <p:nvPr/>
        </p:nvSpPr>
        <p:spPr>
          <a:xfrm>
            <a:off x="6843803" y="2929995"/>
            <a:ext cx="3255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R" b="1">
                <a:cs typeface="Arial" panose="020B0604020202020204" pitchFamily="34" charset="0"/>
              </a:rPr>
              <a:t>Diagonalization</a:t>
            </a:r>
            <a:r>
              <a:rPr kumimoji="1" lang="en-US" altLang="ko-KR">
                <a:cs typeface="Arial" panose="020B0604020202020204" pitchFamily="34" charset="0"/>
              </a:rPr>
              <a:t> is only valid at</a:t>
            </a:r>
            <a:endParaRPr kumimoji="1" lang="ko-KR" altLang="en-US">
              <a:cs typeface="Arial" panose="020B0604020202020204" pitchFamily="34" charset="0"/>
            </a:endParaRPr>
          </a:p>
        </p:txBody>
      </p:sp>
      <p:pic>
        <p:nvPicPr>
          <p:cNvPr id="12" name="그림 11" descr="\documentclass{article}&#10;\usepackage{amsmath}&#10;\pagestyle{empty}&#10;\begin{document}&#10;&#10;\begin{align*}&#10;\vec{R}_o&#10;\end{align*}&#10;&#10;&#10;\end{document}" title="IguanaTex Picture Display">
            <a:extLst>
              <a:ext uri="{FF2B5EF4-FFF2-40B4-BE49-F238E27FC236}">
                <a16:creationId xmlns:a16="http://schemas.microsoft.com/office/drawing/2014/main" id="{9B160A1A-639F-813A-F3D2-16FE665320C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109313" y="2986645"/>
            <a:ext cx="248717" cy="256032"/>
          </a:xfrm>
          <a:prstGeom prst="rect">
            <a:avLst/>
          </a:prstGeom>
        </p:spPr>
      </p:pic>
      <p:sp>
        <p:nvSpPr>
          <p:cNvPr id="22" name="줄무늬가 있는 오른쪽 화살표[S] 21">
            <a:extLst>
              <a:ext uri="{FF2B5EF4-FFF2-40B4-BE49-F238E27FC236}">
                <a16:creationId xmlns:a16="http://schemas.microsoft.com/office/drawing/2014/main" id="{B79D1A4F-4434-472B-3214-C5213CF0D8CC}"/>
              </a:ext>
            </a:extLst>
          </p:cNvPr>
          <p:cNvSpPr/>
          <p:nvPr/>
        </p:nvSpPr>
        <p:spPr>
          <a:xfrm>
            <a:off x="5463187" y="2134361"/>
            <a:ext cx="835677" cy="413933"/>
          </a:xfrm>
          <a:prstGeom prst="striped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8E1D09F-3FA0-77E6-6F88-018844FB649B}"/>
              </a:ext>
            </a:extLst>
          </p:cNvPr>
          <p:cNvSpPr txBox="1"/>
          <p:nvPr/>
        </p:nvSpPr>
        <p:spPr>
          <a:xfrm>
            <a:off x="175364" y="3558674"/>
            <a:ext cx="54730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R">
                <a:cs typeface="Arial" panose="020B0604020202020204" pitchFamily="34" charset="0"/>
              </a:rPr>
              <a:t>Effective </a:t>
            </a:r>
            <a:r>
              <a:rPr kumimoji="1" lang="en-US" altLang="ko-KR" b="1">
                <a:cs typeface="Arial" panose="020B0604020202020204" pitchFamily="34" charset="0"/>
              </a:rPr>
              <a:t>frequency fluctuation </a:t>
            </a:r>
            <a:r>
              <a:rPr kumimoji="1" lang="en-US" altLang="ko-KR">
                <a:cs typeface="Arial" panose="020B0604020202020204" pitchFamily="34" charset="0"/>
              </a:rPr>
              <a:t>due to </a:t>
            </a:r>
            <a:r>
              <a:rPr kumimoji="1" lang="en-US" altLang="ko-KR" b="1">
                <a:cs typeface="Arial" panose="020B0604020202020204" pitchFamily="34" charset="0"/>
              </a:rPr>
              <a:t>anharmonicity</a:t>
            </a:r>
          </a:p>
          <a:p>
            <a:pPr algn="ctr"/>
            <a:endParaRPr kumimoji="1" lang="en-US" altLang="ko-KR">
              <a:cs typeface="Arial" panose="020B0604020202020204" pitchFamily="34" charset="0"/>
            </a:endParaRPr>
          </a:p>
          <a:p>
            <a:pPr algn="ctr"/>
            <a:r>
              <a:rPr kumimoji="1" lang="en-US" altLang="ko-KR" b="1">
                <a:cs typeface="Arial" panose="020B0604020202020204" pitchFamily="34" charset="0"/>
              </a:rPr>
              <a:t>Fluctuations </a:t>
            </a:r>
            <a:r>
              <a:rPr kumimoji="1" lang="en-US" altLang="ko-KR">
                <a:cs typeface="Arial" panose="020B0604020202020204" pitchFamily="34" charset="0"/>
              </a:rPr>
              <a:t>in vibrational </a:t>
            </a:r>
            <a:r>
              <a:rPr kumimoji="1" lang="en-US" altLang="ko-KR" b="1">
                <a:cs typeface="Arial" panose="020B0604020202020204" pitchFamily="34" charset="0"/>
              </a:rPr>
              <a:t>energy ladders</a:t>
            </a:r>
            <a:endParaRPr kumimoji="1" lang="ko-KR" altLang="en-US" b="1"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BC05F98-E5D1-88EA-3F04-B59E6DCB9A41}"/>
              </a:ext>
            </a:extLst>
          </p:cNvPr>
          <p:cNvSpPr txBox="1"/>
          <p:nvPr/>
        </p:nvSpPr>
        <p:spPr>
          <a:xfrm>
            <a:off x="6717433" y="3558674"/>
            <a:ext cx="37709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R">
                <a:cs typeface="Arial" panose="020B0604020202020204" pitchFamily="34" charset="0"/>
              </a:rPr>
              <a:t>Introducing </a:t>
            </a:r>
            <a:r>
              <a:rPr kumimoji="1" lang="en-US" altLang="ko-KR" b="1">
                <a:cs typeface="Arial" panose="020B0604020202020204" pitchFamily="34" charset="0"/>
              </a:rPr>
              <a:t>mode-mode coupling</a:t>
            </a:r>
          </a:p>
          <a:p>
            <a:pPr algn="ctr"/>
            <a:endParaRPr kumimoji="1" lang="en-US" altLang="ko-KR">
              <a:cs typeface="Arial" panose="020B0604020202020204" pitchFamily="34" charset="0"/>
            </a:endParaRPr>
          </a:p>
          <a:p>
            <a:pPr algn="ctr"/>
            <a:r>
              <a:rPr kumimoji="1" lang="en-US" altLang="ko-KR">
                <a:cs typeface="Arial" panose="020B0604020202020204" pitchFamily="34" charset="0"/>
              </a:rPr>
              <a:t>Enables </a:t>
            </a:r>
            <a:r>
              <a:rPr kumimoji="1" lang="en-US" altLang="ko-KR" b="1">
                <a:cs typeface="Arial" panose="020B0604020202020204" pitchFamily="34" charset="0"/>
              </a:rPr>
              <a:t>energy redistribution </a:t>
            </a:r>
            <a:r>
              <a:rPr kumimoji="1" lang="en-US" altLang="ko-KR">
                <a:cs typeface="Arial" panose="020B0604020202020204" pitchFamily="34" charset="0"/>
              </a:rPr>
              <a:t>and dissipation </a:t>
            </a:r>
            <a:r>
              <a:rPr kumimoji="1" lang="en-US" altLang="ko-KR" b="1">
                <a:cs typeface="Arial" panose="020B0604020202020204" pitchFamily="34" charset="0"/>
              </a:rPr>
              <a:t>between vibrational modes</a:t>
            </a:r>
            <a:endParaRPr kumimoji="1" lang="ko-KR" altLang="en-US" b="1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61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5545B-216C-75E0-DB6E-89BC74AC35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BE266D-14EE-13F7-57C7-7FEC2A1F1CA2}"/>
              </a:ext>
            </a:extLst>
          </p:cNvPr>
          <p:cNvSpPr txBox="1"/>
          <p:nvPr/>
        </p:nvSpPr>
        <p:spPr>
          <a:xfrm>
            <a:off x="175364" y="150312"/>
            <a:ext cx="1176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800" b="1">
                <a:solidFill>
                  <a:schemeClr val="tx2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Electronic – Nuclear coupled system</a:t>
            </a:r>
            <a:endParaRPr kumimoji="1" lang="ko-Kore-KR" altLang="en-US" sz="2800" b="1">
              <a:solidFill>
                <a:schemeClr val="tx2">
                  <a:lumMod val="90000"/>
                  <a:lumOff val="1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53BC2A-6D14-4590-ED31-C8540E76501A}"/>
              </a:ext>
            </a:extLst>
          </p:cNvPr>
          <p:cNvSpPr txBox="1"/>
          <p:nvPr/>
        </p:nvSpPr>
        <p:spPr>
          <a:xfrm>
            <a:off x="175364" y="673532"/>
            <a:ext cx="1176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400" b="1">
                <a:cs typeface="Arial" panose="020B0604020202020204" pitchFamily="34" charset="0"/>
              </a:rPr>
              <a:t>Motivation: learning molecular dynamics simulation</a:t>
            </a:r>
            <a:endParaRPr kumimoji="1" lang="ko-Kore-KR" altLang="en-US" sz="2400" b="1">
              <a:cs typeface="Arial" panose="020B0604020202020204" pitchFamily="34" charset="0"/>
            </a:endParaRPr>
          </a:p>
        </p:txBody>
      </p:sp>
      <p:cxnSp>
        <p:nvCxnSpPr>
          <p:cNvPr id="4" name="직선 연결선[R] 3">
            <a:extLst>
              <a:ext uri="{FF2B5EF4-FFF2-40B4-BE49-F238E27FC236}">
                <a16:creationId xmlns:a16="http://schemas.microsoft.com/office/drawing/2014/main" id="{1F865C53-0899-4BFE-4BBD-A1EF1FA13F33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7" name="그림 36" descr="\documentclass{article}&#10;\usepackage{amsmath}&#10;\pagestyle{empty}&#10;\begin{document}&#10;&#10;&#10;\begin{align*}&#10;\vec{R}(t) = \vec{R}_o + r_i(t) \cdot \vec{\nu}_i&#10;\end{align*}&#10;&#10;\end{document}" title="IguanaTex Picture Display">
            <a:extLst>
              <a:ext uri="{FF2B5EF4-FFF2-40B4-BE49-F238E27FC236}">
                <a16:creationId xmlns:a16="http://schemas.microsoft.com/office/drawing/2014/main" id="{332253F7-314D-9582-9263-2C45CBB5D77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21315" y="1419309"/>
            <a:ext cx="2279904" cy="308864"/>
          </a:xfrm>
          <a:prstGeom prst="rect">
            <a:avLst/>
          </a:prstGeom>
        </p:spPr>
      </p:pic>
      <p:pic>
        <p:nvPicPr>
          <p:cNvPr id="35" name="그림 34" descr="\documentclass{article}&#10;\usepackage{amsmath}&#10;\pagestyle{empty}&#10;\begin{document}&#10;\begin{align*}&#10;\left(r_i(t) = \Delta\vec{R}(t)\cdot\hat\nu_i\right)&#10;\end{align*}&#10;&#10;&#10;&#10;\end{document}" title="IguanaTex Picture Display">
            <a:extLst>
              <a:ext uri="{FF2B5EF4-FFF2-40B4-BE49-F238E27FC236}">
                <a16:creationId xmlns:a16="http://schemas.microsoft.com/office/drawing/2014/main" id="{B8939EC4-70A9-AA82-8732-13CA15733D8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474122" y="1346158"/>
            <a:ext cx="2121408" cy="455168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25193956-A1EC-D3D4-2D6D-48FA72721065}"/>
              </a:ext>
            </a:extLst>
          </p:cNvPr>
          <p:cNvSpPr txBox="1"/>
          <p:nvPr/>
        </p:nvSpPr>
        <p:spPr>
          <a:xfrm>
            <a:off x="318369" y="2776317"/>
            <a:ext cx="6237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>
                <a:cs typeface="Arial" panose="020B0604020202020204" pitchFamily="34" charset="0"/>
              </a:rPr>
              <a:t>If each vibrational mode is independent harmonic oscillator,</a:t>
            </a:r>
            <a:endParaRPr kumimoji="1" lang="ko-KR" altLang="en-US">
              <a:cs typeface="Arial" panose="020B0604020202020204" pitchFamily="34" charset="0"/>
            </a:endParaRPr>
          </a:p>
        </p:txBody>
      </p:sp>
      <p:pic>
        <p:nvPicPr>
          <p:cNvPr id="6" name="그림 5" descr="\documentclass{article}&#10;\usepackage{amsmath}&#10;\pagestyle{empty}&#10;\begin{document}&#10;&#10;&#10;\begin{align*}&#10;r_i(t)=r^o_i \sin (\omega_i t +\phi_i)&#10;\end{align*}&#10;&#10;\end{document}" title="IguanaTex Picture Display">
            <a:extLst>
              <a:ext uri="{FF2B5EF4-FFF2-40B4-BE49-F238E27FC236}">
                <a16:creationId xmlns:a16="http://schemas.microsoft.com/office/drawing/2014/main" id="{48BD56B3-2CEE-2837-AC9A-EF15860D8D2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75815" y="3441037"/>
            <a:ext cx="2450592" cy="254000"/>
          </a:xfrm>
          <a:prstGeom prst="rect">
            <a:avLst/>
          </a:prstGeom>
        </p:spPr>
      </p:pic>
      <p:pic>
        <p:nvPicPr>
          <p:cNvPr id="8" name="그림 7" descr="\documentclass{article}&#10;\usepackage{amsmath}&#10;\pagestyle{empty}&#10;\begin{document}&#10;&#10;&#10;\begin{align*}&#10;p_i(t)=\omega_i r^o_i \cos (\omega_i t +\phi_i)&#10;\end{align*}&#10;&#10;\end{document}" title="IguanaTex Picture Display">
            <a:extLst>
              <a:ext uri="{FF2B5EF4-FFF2-40B4-BE49-F238E27FC236}">
                <a16:creationId xmlns:a16="http://schemas.microsoft.com/office/drawing/2014/main" id="{03D6A8DA-A437-DA64-EF86-FC9DB6B382B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75815" y="3863425"/>
            <a:ext cx="2749296" cy="254000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ECA5EFFF-7E22-207D-C209-78E7C4F0C3D2}"/>
              </a:ext>
            </a:extLst>
          </p:cNvPr>
          <p:cNvSpPr txBox="1"/>
          <p:nvPr/>
        </p:nvSpPr>
        <p:spPr>
          <a:xfrm>
            <a:off x="318369" y="4483029"/>
            <a:ext cx="2223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>
                <a:cs typeface="Arial" panose="020B0604020202020204" pitchFamily="34" charset="0"/>
              </a:rPr>
              <a:t>In anharmonic bath,</a:t>
            </a:r>
            <a:endParaRPr kumimoji="1" lang="ko-KR" altLang="en-US">
              <a:cs typeface="Arial" panose="020B0604020202020204" pitchFamily="34" charset="0"/>
            </a:endParaRPr>
          </a:p>
        </p:txBody>
      </p:sp>
      <p:pic>
        <p:nvPicPr>
          <p:cNvPr id="15" name="그림 14" descr="\documentclass{article}&#10;\usepackage{amsmath}&#10;\pagestyle{empty}&#10;\begin{document}&#10;&#10;&#10;\begin{align*}&#10;r_i(t)=??\\&#10;p_i(t)=??&#10;\end{align*}&#10;&#10;\end{document}" title="IguanaTex Picture Display">
            <a:extLst>
              <a:ext uri="{FF2B5EF4-FFF2-40B4-BE49-F238E27FC236}">
                <a16:creationId xmlns:a16="http://schemas.microsoft.com/office/drawing/2014/main" id="{E9B65473-E7FA-8445-F585-774FD4A30141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75815" y="5032417"/>
            <a:ext cx="999744" cy="633984"/>
          </a:xfrm>
          <a:prstGeom prst="rect">
            <a:avLst/>
          </a:prstGeom>
        </p:spPr>
      </p:pic>
      <p:pic>
        <p:nvPicPr>
          <p:cNvPr id="13" name="그림 12" descr="\documentclass{article}&#10;\usepackage{amsmath}&#10;\pagestyle{empty}&#10;\begin{document}&#10;&#10;\begin{align*}&#10;\vec{R}(t)=\left\{r_i(t)\right\},&#10;\;\;&#10;\vec{P}(t)=\left\{\dot{r}_i(t)\right\}\equiv\left\{p_i(t)\right\}&#10;\end{align*}&#10;&#10;&#10;\end{document}" title="IguanaTex Picture Display">
            <a:extLst>
              <a:ext uri="{FF2B5EF4-FFF2-40B4-BE49-F238E27FC236}">
                <a16:creationId xmlns:a16="http://schemas.microsoft.com/office/drawing/2014/main" id="{B7E54B68-8CDE-A0DD-88CE-CFC670E9B4D8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21315" y="2073457"/>
            <a:ext cx="4480560" cy="30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683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578D89-F425-D2F5-74A2-CF9B7507D1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E37D68-2CD4-3B1B-EDA5-CD47F544FD17}"/>
              </a:ext>
            </a:extLst>
          </p:cNvPr>
          <p:cNvSpPr txBox="1"/>
          <p:nvPr/>
        </p:nvSpPr>
        <p:spPr>
          <a:xfrm>
            <a:off x="175364" y="150312"/>
            <a:ext cx="1176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800" b="1">
                <a:solidFill>
                  <a:schemeClr val="tx2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Electronic – Nuclear coupled system</a:t>
            </a:r>
            <a:endParaRPr kumimoji="1" lang="ko-Kore-KR" altLang="en-US" sz="2800" b="1">
              <a:solidFill>
                <a:schemeClr val="tx2">
                  <a:lumMod val="90000"/>
                  <a:lumOff val="1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1F5712-2ECB-3400-0984-535948CDC1C1}"/>
              </a:ext>
            </a:extLst>
          </p:cNvPr>
          <p:cNvSpPr txBox="1"/>
          <p:nvPr/>
        </p:nvSpPr>
        <p:spPr>
          <a:xfrm>
            <a:off x="175364" y="673532"/>
            <a:ext cx="1176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400" b="1">
                <a:cs typeface="Arial" panose="020B0604020202020204" pitchFamily="34" charset="0"/>
              </a:rPr>
              <a:t>Motivation: learning molecular dynamics simulation</a:t>
            </a:r>
            <a:endParaRPr kumimoji="1" lang="ko-Kore-KR" altLang="en-US" sz="2400" b="1">
              <a:cs typeface="Arial" panose="020B0604020202020204" pitchFamily="34" charset="0"/>
            </a:endParaRPr>
          </a:p>
        </p:txBody>
      </p:sp>
      <p:cxnSp>
        <p:nvCxnSpPr>
          <p:cNvPr id="4" name="직선 연결선[R] 3">
            <a:extLst>
              <a:ext uri="{FF2B5EF4-FFF2-40B4-BE49-F238E27FC236}">
                <a16:creationId xmlns:a16="http://schemas.microsoft.com/office/drawing/2014/main" id="{4618A20E-E595-1992-8915-7969BD377831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080CFF69-58CF-9F5B-73F9-9936D0FD8F90}"/>
              </a:ext>
            </a:extLst>
          </p:cNvPr>
          <p:cNvSpPr txBox="1"/>
          <p:nvPr/>
        </p:nvSpPr>
        <p:spPr>
          <a:xfrm>
            <a:off x="175364" y="1196752"/>
            <a:ext cx="6516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>
                <a:cs typeface="Arial" panose="020B0604020202020204" pitchFamily="34" charset="0"/>
              </a:rPr>
              <a:t>Including anharmonic details requires </a:t>
            </a:r>
            <a:r>
              <a:rPr kumimoji="1" lang="en-US" altLang="ko-KR" b="1">
                <a:cs typeface="Arial" panose="020B0604020202020204" pitchFamily="34" charset="0"/>
              </a:rPr>
              <a:t>anharmonic baths</a:t>
            </a:r>
          </a:p>
          <a:p>
            <a:r>
              <a:rPr kumimoji="1" lang="en-US" altLang="ko-KR">
                <a:cs typeface="Arial" panose="020B0604020202020204" pitchFamily="34" charset="0"/>
              </a:rPr>
              <a:t>One conventional approach is </a:t>
            </a:r>
            <a:r>
              <a:rPr kumimoji="1" lang="en-US" altLang="ko-KR" b="1">
                <a:cs typeface="Arial" panose="020B0604020202020204" pitchFamily="34" charset="0"/>
              </a:rPr>
              <a:t>molecular dynamics simulation</a:t>
            </a:r>
            <a:endParaRPr kumimoji="1" lang="ko-KR" altLang="en-US" b="1">
              <a:cs typeface="Arial" panose="020B0604020202020204" pitchFamily="34" charset="0"/>
            </a:endParaRPr>
          </a:p>
        </p:txBody>
      </p:sp>
      <p:pic>
        <p:nvPicPr>
          <p:cNvPr id="13" name="그림 12" descr="\documentclass{article}&#10;\usepackage{amsmath}&#10;\pagestyle{empty}&#10;\begin{document}&#10;&#10;\begin{align*}&#10;V(\vec{R}(t+\Delta t))&#10;\end{align*}&#10;&#10;&#10;\end{document}" title="IguanaTex Picture Display">
            <a:extLst>
              <a:ext uri="{FF2B5EF4-FFF2-40B4-BE49-F238E27FC236}">
                <a16:creationId xmlns:a16="http://schemas.microsoft.com/office/drawing/2014/main" id="{960D4DDA-FB33-49CF-8E39-9C5B70E8FFF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775475" y="3099570"/>
            <a:ext cx="1454912" cy="308864"/>
          </a:xfrm>
          <a:prstGeom prst="rect">
            <a:avLst/>
          </a:prstGeom>
        </p:spPr>
      </p:pic>
      <p:pic>
        <p:nvPicPr>
          <p:cNvPr id="14" name="그림 13" descr="\documentclass{article}&#10;\usepackage{amsmath}&#10;\pagestyle{empty}&#10;\begin{document}&#10;&#10;\begin{align*}&#10;\vec{R}(t+\Delta t) &amp;= \vec{R}(t)+\vec{P}(t)\Delta t &#10;\\&#10;\vec{P}(t+\Delta t) &amp;= \vec{P}(t) -\nabla V (\vec{R}(t))\Delta t&#10;\end{align*}&#10;&#10;&#10;\end{document}" title="IguanaTex Picture Display">
            <a:extLst>
              <a:ext uri="{FF2B5EF4-FFF2-40B4-BE49-F238E27FC236}">
                <a16:creationId xmlns:a16="http://schemas.microsoft.com/office/drawing/2014/main" id="{26B2B1B3-7135-D0DF-ECEA-4C7E0F62DC4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775164" y="2881130"/>
            <a:ext cx="3608832" cy="745744"/>
          </a:xfrm>
          <a:prstGeom prst="rect">
            <a:avLst/>
          </a:prstGeom>
        </p:spPr>
      </p:pic>
      <p:sp>
        <p:nvSpPr>
          <p:cNvPr id="16" name="원형 화살표[C] 15">
            <a:extLst>
              <a:ext uri="{FF2B5EF4-FFF2-40B4-BE49-F238E27FC236}">
                <a16:creationId xmlns:a16="http://schemas.microsoft.com/office/drawing/2014/main" id="{873B4F1F-9CA2-BB58-DA91-7D572ACEE087}"/>
              </a:ext>
            </a:extLst>
          </p:cNvPr>
          <p:cNvSpPr/>
          <p:nvPr/>
        </p:nvSpPr>
        <p:spPr>
          <a:xfrm>
            <a:off x="4644667" y="1904638"/>
            <a:ext cx="2689487" cy="1878033"/>
          </a:xfrm>
          <a:prstGeom prst="circularArrow">
            <a:avLst>
              <a:gd name="adj1" fmla="val 8869"/>
              <a:gd name="adj2" fmla="val 1142317"/>
              <a:gd name="adj3" fmla="val 20541438"/>
              <a:gd name="adj4" fmla="val 10800000"/>
              <a:gd name="adj5" fmla="val 13082"/>
            </a:avLst>
          </a:prstGeom>
          <a:solidFill>
            <a:srgbClr val="153E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>
              <a:solidFill>
                <a:schemeClr val="tx1"/>
              </a:solidFill>
            </a:endParaRPr>
          </a:p>
        </p:txBody>
      </p:sp>
      <p:sp>
        <p:nvSpPr>
          <p:cNvPr id="17" name="원형 화살표[C] 16">
            <a:extLst>
              <a:ext uri="{FF2B5EF4-FFF2-40B4-BE49-F238E27FC236}">
                <a16:creationId xmlns:a16="http://schemas.microsoft.com/office/drawing/2014/main" id="{1BF93A3A-8039-C035-4AB9-270F45FBD160}"/>
              </a:ext>
            </a:extLst>
          </p:cNvPr>
          <p:cNvSpPr/>
          <p:nvPr/>
        </p:nvSpPr>
        <p:spPr>
          <a:xfrm rot="10800000">
            <a:off x="4644666" y="2855749"/>
            <a:ext cx="2689487" cy="1878033"/>
          </a:xfrm>
          <a:prstGeom prst="circularArrow">
            <a:avLst>
              <a:gd name="adj1" fmla="val 8869"/>
              <a:gd name="adj2" fmla="val 1142317"/>
              <a:gd name="adj3" fmla="val 20541438"/>
              <a:gd name="adj4" fmla="val 10800000"/>
              <a:gd name="adj5" fmla="val 13082"/>
            </a:avLst>
          </a:prstGeom>
          <a:solidFill>
            <a:srgbClr val="153E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A1ECE8C-C9A4-F1B5-0763-90016981962F}"/>
              </a:ext>
            </a:extLst>
          </p:cNvPr>
          <p:cNvSpPr txBox="1"/>
          <p:nvPr/>
        </p:nvSpPr>
        <p:spPr>
          <a:xfrm>
            <a:off x="7618742" y="4633023"/>
            <a:ext cx="2706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>
                <a:cs typeface="Arial" panose="020B0604020202020204" pitchFamily="34" charset="0"/>
              </a:rPr>
              <a:t>We don’t want to do this!</a:t>
            </a:r>
            <a:endParaRPr kumimoji="1" lang="ko-KR" altLang="en-US" b="1">
              <a:cs typeface="Arial" panose="020B0604020202020204" pitchFamily="34" charset="0"/>
            </a:endParaRPr>
          </a:p>
        </p:txBody>
      </p:sp>
      <p:sp>
        <p:nvSpPr>
          <p:cNvPr id="19" name="오른쪽 화살표[R] 18">
            <a:extLst>
              <a:ext uri="{FF2B5EF4-FFF2-40B4-BE49-F238E27FC236}">
                <a16:creationId xmlns:a16="http://schemas.microsoft.com/office/drawing/2014/main" id="{516C2B37-67E1-ADF6-79C3-9A7D82BC8A2B}"/>
              </a:ext>
            </a:extLst>
          </p:cNvPr>
          <p:cNvSpPr/>
          <p:nvPr/>
        </p:nvSpPr>
        <p:spPr>
          <a:xfrm rot="14942916">
            <a:off x="7271088" y="3769005"/>
            <a:ext cx="1083757" cy="372872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pic>
        <p:nvPicPr>
          <p:cNvPr id="6" name="그림 5" descr="\documentclass{article}&#10;\usepackage{amsmath}&#10;\pagestyle{empty}&#10;\begin{document}&#10;&#10;&#10;\begin{align*}&#10;r_i(t)=??\\&#10;p_i(t)=??&#10;\end{align*}&#10;&#10;\end{document}" title="IguanaTex Picture Display">
            <a:extLst>
              <a:ext uri="{FF2B5EF4-FFF2-40B4-BE49-F238E27FC236}">
                <a16:creationId xmlns:a16="http://schemas.microsoft.com/office/drawing/2014/main" id="{E62DCE91-52DB-5B4E-AFA1-66C19795BEC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299628" y="4528158"/>
            <a:ext cx="999744" cy="633984"/>
          </a:xfrm>
          <a:prstGeom prst="rect">
            <a:avLst/>
          </a:prstGeom>
        </p:spPr>
      </p:pic>
      <p:pic>
        <p:nvPicPr>
          <p:cNvPr id="7" name="그림 6" descr="\documentclass{article}&#10;\usepackage{amsmath}&#10;\pagestyle{empty}&#10;\begin{document}&#10;\begin{align*}&#10;\left(r_i(t) = \Delta\vec{R}(t)\cdot\hat\nu_i\right)&#10;\end{align*}&#10;&#10;&#10;&#10;\end{document}" title="IguanaTex Picture Display">
            <a:extLst>
              <a:ext uri="{FF2B5EF4-FFF2-40B4-BE49-F238E27FC236}">
                <a16:creationId xmlns:a16="http://schemas.microsoft.com/office/drawing/2014/main" id="{7D20DEDE-74CB-2FB4-1394-4EBA9458924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238668" y="3877014"/>
            <a:ext cx="2121408" cy="455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74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47EC29-093F-FC32-A4D0-CAED71B96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529BC7-F767-510C-389C-1CE3E75EFDB9}"/>
              </a:ext>
            </a:extLst>
          </p:cNvPr>
          <p:cNvSpPr txBox="1"/>
          <p:nvPr/>
        </p:nvSpPr>
        <p:spPr>
          <a:xfrm>
            <a:off x="175364" y="150312"/>
            <a:ext cx="1176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800" b="1">
                <a:solidFill>
                  <a:schemeClr val="tx2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Model system</a:t>
            </a:r>
            <a:endParaRPr kumimoji="1" lang="ko-Kore-KR" altLang="en-US" sz="2800" b="1">
              <a:solidFill>
                <a:schemeClr val="tx2">
                  <a:lumMod val="90000"/>
                  <a:lumOff val="1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AB064F-C687-FAEE-0752-3D39E8705131}"/>
              </a:ext>
            </a:extLst>
          </p:cNvPr>
          <p:cNvSpPr txBox="1"/>
          <p:nvPr/>
        </p:nvSpPr>
        <p:spPr>
          <a:xfrm>
            <a:off x="175364" y="673532"/>
            <a:ext cx="1176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400" b="1">
                <a:cs typeface="Arial" panose="020B0604020202020204" pitchFamily="34" charset="0"/>
              </a:rPr>
              <a:t>Light harvesting 2 complex</a:t>
            </a:r>
            <a:endParaRPr kumimoji="1" lang="ko-Kore-KR" altLang="en-US" sz="2400" b="1">
              <a:cs typeface="Arial" panose="020B0604020202020204" pitchFamily="34" charset="0"/>
            </a:endParaRPr>
          </a:p>
        </p:txBody>
      </p:sp>
      <p:cxnSp>
        <p:nvCxnSpPr>
          <p:cNvPr id="4" name="직선 연결선[R] 3">
            <a:extLst>
              <a:ext uri="{FF2B5EF4-FFF2-40B4-BE49-F238E27FC236}">
                <a16:creationId xmlns:a16="http://schemas.microsoft.com/office/drawing/2014/main" id="{DA635966-BA20-8A2C-909A-ED06AD8B5C64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그림 7" descr="원, 스크린샷, 디자인이(가) 표시된 사진&#10;&#10;자동 생성된 설명">
            <a:extLst>
              <a:ext uri="{FF2B5EF4-FFF2-40B4-BE49-F238E27FC236}">
                <a16:creationId xmlns:a16="http://schemas.microsoft.com/office/drawing/2014/main" id="{16878734-F3F1-3C63-EFD7-E77124504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93" y="2188217"/>
            <a:ext cx="4375995" cy="2126937"/>
          </a:xfrm>
          <a:prstGeom prst="rect">
            <a:avLst/>
          </a:prstGeom>
        </p:spPr>
      </p:pic>
      <p:pic>
        <p:nvPicPr>
          <p:cNvPr id="10" name="그림 9" descr="원, 예술이(가) 표시된 사진&#10;&#10;자동 생성된 설명">
            <a:extLst>
              <a:ext uri="{FF2B5EF4-FFF2-40B4-BE49-F238E27FC236}">
                <a16:creationId xmlns:a16="http://schemas.microsoft.com/office/drawing/2014/main" id="{55EAE2BC-699B-FBD0-0FAC-78E955103A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5472" y="2018317"/>
            <a:ext cx="1819988" cy="17496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995844E-7DA8-158E-D983-984BA2A06B9D}"/>
              </a:ext>
            </a:extLst>
          </p:cNvPr>
          <p:cNvSpPr txBox="1"/>
          <p:nvPr/>
        </p:nvSpPr>
        <p:spPr>
          <a:xfrm>
            <a:off x="4981509" y="3791619"/>
            <a:ext cx="2821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>
                <a:cs typeface="Arial" panose="020B0604020202020204" pitchFamily="34" charset="0"/>
              </a:rPr>
              <a:t>Light harvesting 2 complex</a:t>
            </a:r>
            <a:endParaRPr kumimoji="1" lang="ko-KR" altLang="en-US">
              <a:cs typeface="Arial" panose="020B0604020202020204" pitchFamily="34" charset="0"/>
            </a:endParaRPr>
          </a:p>
        </p:txBody>
      </p:sp>
      <p:pic>
        <p:nvPicPr>
          <p:cNvPr id="12" name="그림 11" descr="그래픽, 디자인, 예술이(가) 표시된 사진&#10;&#10;자동 생성된 설명">
            <a:extLst>
              <a:ext uri="{FF2B5EF4-FFF2-40B4-BE49-F238E27FC236}">
                <a16:creationId xmlns:a16="http://schemas.microsoft.com/office/drawing/2014/main" id="{D8834CAC-FAA1-C76A-E37E-11A5A18739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423" y="1827590"/>
            <a:ext cx="2262753" cy="204004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2CE406A-D6DE-14E4-F66D-CA7356CC5D5A}"/>
              </a:ext>
            </a:extLst>
          </p:cNvPr>
          <p:cNvSpPr txBox="1"/>
          <p:nvPr/>
        </p:nvSpPr>
        <p:spPr>
          <a:xfrm>
            <a:off x="8919869" y="3867631"/>
            <a:ext cx="2133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>
                <a:cs typeface="Arial" panose="020B0604020202020204" pitchFamily="34" charset="0"/>
              </a:rPr>
              <a:t>Bacteriochlorophyll</a:t>
            </a:r>
            <a:endParaRPr kumimoji="1" lang="ko-KR" altLang="en-US"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131298B-8FE2-019F-B27F-886B8A6973CB}"/>
              </a:ext>
            </a:extLst>
          </p:cNvPr>
          <p:cNvSpPr txBox="1"/>
          <p:nvPr/>
        </p:nvSpPr>
        <p:spPr>
          <a:xfrm>
            <a:off x="266448" y="6385480"/>
            <a:ext cx="810670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altLang="ko-Kore-KR" sz="1100">
                <a:effectLst/>
                <a:cs typeface="Arial" panose="020B0604020202020204" pitchFamily="34" charset="0"/>
              </a:rPr>
              <a:t>Mirkovic, T., </a:t>
            </a:r>
            <a:r>
              <a:rPr lang="en" altLang="ko-Kore-KR" sz="1100" err="1">
                <a:effectLst/>
                <a:cs typeface="Arial" panose="020B0604020202020204" pitchFamily="34" charset="0"/>
              </a:rPr>
              <a:t>Ostroumov</a:t>
            </a:r>
            <a:r>
              <a:rPr lang="en" altLang="ko-Kore-KR" sz="1100">
                <a:effectLst/>
                <a:cs typeface="Arial" panose="020B0604020202020204" pitchFamily="34" charset="0"/>
              </a:rPr>
              <a:t>, E. E., Anna, J. M., Van </a:t>
            </a:r>
            <a:r>
              <a:rPr lang="en" altLang="ko-Kore-KR" sz="1100" err="1">
                <a:effectLst/>
                <a:cs typeface="Arial" panose="020B0604020202020204" pitchFamily="34" charset="0"/>
              </a:rPr>
              <a:t>Grondelle</a:t>
            </a:r>
            <a:r>
              <a:rPr lang="en" altLang="ko-Kore-KR" sz="1100">
                <a:effectLst/>
                <a:cs typeface="Arial" panose="020B0604020202020204" pitchFamily="34" charset="0"/>
              </a:rPr>
              <a:t>, R., Govindjee, &amp; Scholes, G. D. </a:t>
            </a:r>
            <a:r>
              <a:rPr lang="en" altLang="ko-Kore-KR" sz="1100" i="1">
                <a:effectLst/>
                <a:cs typeface="Arial" panose="020B0604020202020204" pitchFamily="34" charset="0"/>
              </a:rPr>
              <a:t>Chemical Reviews</a:t>
            </a:r>
            <a:r>
              <a:rPr lang="en" altLang="ko-Kore-KR" sz="1100">
                <a:effectLst/>
                <a:cs typeface="Arial" panose="020B0604020202020204" pitchFamily="34" charset="0"/>
              </a:rPr>
              <a:t>,</a:t>
            </a:r>
            <a:r>
              <a:rPr lang="en" altLang="ko-Kore-KR" sz="1100" b="1">
                <a:effectLst/>
                <a:cs typeface="Arial" panose="020B0604020202020204" pitchFamily="34" charset="0"/>
              </a:rPr>
              <a:t> 2017</a:t>
            </a:r>
            <a:r>
              <a:rPr lang="en" altLang="ko-Kore-KR" sz="1100">
                <a:effectLst/>
                <a:cs typeface="Arial" panose="020B0604020202020204" pitchFamily="34" charset="0"/>
              </a:rPr>
              <a:t>, 117(2), 249–293</a:t>
            </a:r>
          </a:p>
          <a:p>
            <a:r>
              <a:rPr lang="en" altLang="ko-KR" sz="1100">
                <a:effectLst/>
                <a:cs typeface="Arial" panose="020B0604020202020204" pitchFamily="34" charset="0"/>
              </a:rPr>
              <a:t>Klinger, A.; Lindorfer, D.; </a:t>
            </a:r>
            <a:r>
              <a:rPr lang="en" altLang="ko-KR" sz="1100" err="1">
                <a:effectLst/>
                <a:cs typeface="Arial" panose="020B0604020202020204" pitchFamily="34" charset="0"/>
              </a:rPr>
              <a:t>Müh</a:t>
            </a:r>
            <a:r>
              <a:rPr lang="en" altLang="ko-KR" sz="1100">
                <a:effectLst/>
                <a:cs typeface="Arial" panose="020B0604020202020204" pitchFamily="34" charset="0"/>
              </a:rPr>
              <a:t>, F.; Renger, T. </a:t>
            </a:r>
            <a:r>
              <a:rPr lang="en" altLang="ko-KR" sz="1100" i="1">
                <a:effectLst/>
                <a:cs typeface="Arial" panose="020B0604020202020204" pitchFamily="34" charset="0"/>
              </a:rPr>
              <a:t>J. Chem. Phys.</a:t>
            </a:r>
            <a:r>
              <a:rPr lang="en" altLang="ko-KR" sz="1100">
                <a:effectLst/>
                <a:cs typeface="Arial" panose="020B0604020202020204" pitchFamily="34" charset="0"/>
              </a:rPr>
              <a:t> </a:t>
            </a:r>
            <a:r>
              <a:rPr lang="en" altLang="ko-KR" sz="1100" b="1">
                <a:effectLst/>
                <a:cs typeface="Arial" panose="020B0604020202020204" pitchFamily="34" charset="0"/>
              </a:rPr>
              <a:t>2020</a:t>
            </a:r>
            <a:r>
              <a:rPr lang="en" altLang="ko-KR" sz="1100">
                <a:effectLst/>
                <a:cs typeface="Arial" panose="020B0604020202020204" pitchFamily="34" charset="0"/>
              </a:rPr>
              <a:t>, </a:t>
            </a:r>
            <a:r>
              <a:rPr lang="en" altLang="ko-KR" sz="1100" i="1">
                <a:effectLst/>
                <a:cs typeface="Arial" panose="020B0604020202020204" pitchFamily="34" charset="0"/>
              </a:rPr>
              <a:t>153</a:t>
            </a:r>
            <a:r>
              <a:rPr lang="en" altLang="ko-KR" sz="1100">
                <a:effectLst/>
                <a:cs typeface="Arial" panose="020B0604020202020204" pitchFamily="34" charset="0"/>
              </a:rPr>
              <a:t> (21).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21B04E2-89E4-CC59-57B2-430C119460DE}"/>
              </a:ext>
            </a:extLst>
          </p:cNvPr>
          <p:cNvSpPr txBox="1"/>
          <p:nvPr/>
        </p:nvSpPr>
        <p:spPr>
          <a:xfrm>
            <a:off x="318368" y="4948940"/>
            <a:ext cx="11509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R" b="1">
                <a:cs typeface="Arial" panose="020B0604020202020204" pitchFamily="34" charset="0"/>
              </a:rPr>
              <a:t>Antenna complex </a:t>
            </a:r>
            <a:r>
              <a:rPr kumimoji="1" lang="en-US" altLang="ko-KR">
                <a:cs typeface="Arial" panose="020B0604020202020204" pitchFamily="34" charset="0"/>
              </a:rPr>
              <a:t>absorbs and </a:t>
            </a:r>
            <a:r>
              <a:rPr kumimoji="1" lang="en-US" altLang="ko-KR" b="1">
                <a:cs typeface="Arial" panose="020B0604020202020204" pitchFamily="34" charset="0"/>
              </a:rPr>
              <a:t>transports photons to the reaction center</a:t>
            </a:r>
            <a:r>
              <a:rPr kumimoji="1" lang="en-US" altLang="ko-KR">
                <a:cs typeface="Arial" panose="020B0604020202020204" pitchFamily="34" charset="0"/>
              </a:rPr>
              <a:t>, converting photon to chemical energy</a:t>
            </a:r>
          </a:p>
          <a:p>
            <a:r>
              <a:rPr kumimoji="1" lang="en-US" altLang="ko-KR" b="1">
                <a:cs typeface="Arial" panose="020B0604020202020204" pitchFamily="34" charset="0"/>
              </a:rPr>
              <a:t>Pigment vibrations are coupled to the energy transfer pathways between pigments</a:t>
            </a:r>
            <a:r>
              <a:rPr kumimoji="1" lang="en-US" altLang="ko-KR">
                <a:cs typeface="Arial" panose="020B0604020202020204" pitchFamily="34" charset="0"/>
              </a:rPr>
              <a:t>, and constructing an insightful and accurate </a:t>
            </a:r>
            <a:r>
              <a:rPr kumimoji="1" lang="en-US" altLang="ko-KR" b="1">
                <a:cs typeface="Arial" panose="020B0604020202020204" pitchFamily="34" charset="0"/>
              </a:rPr>
              <a:t>vibronic model for this system </a:t>
            </a:r>
            <a:r>
              <a:rPr kumimoji="1" lang="en-US" altLang="ko-KR">
                <a:cs typeface="Arial" panose="020B0604020202020204" pitchFamily="34" charset="0"/>
              </a:rPr>
              <a:t>is highly desired</a:t>
            </a:r>
            <a:endParaRPr kumimoji="1" lang="ko-KR" altLang="en-US">
              <a:cs typeface="Arial" panose="020B0604020202020204" pitchFamily="34" charset="0"/>
            </a:endParaRPr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5DD175F7-9356-5A59-470F-A218490E6A24}"/>
              </a:ext>
            </a:extLst>
          </p:cNvPr>
          <p:cNvSpPr/>
          <p:nvPr/>
        </p:nvSpPr>
        <p:spPr>
          <a:xfrm>
            <a:off x="3142055" y="3124200"/>
            <a:ext cx="609600" cy="6096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cxnSp>
        <p:nvCxnSpPr>
          <p:cNvPr id="7" name="직선 연결선[R] 6">
            <a:extLst>
              <a:ext uri="{FF2B5EF4-FFF2-40B4-BE49-F238E27FC236}">
                <a16:creationId xmlns:a16="http://schemas.microsoft.com/office/drawing/2014/main" id="{B7F7206E-6841-C18B-6EC4-D47674551B7D}"/>
              </a:ext>
            </a:extLst>
          </p:cNvPr>
          <p:cNvCxnSpPr>
            <a:stCxn id="5" idx="0"/>
            <a:endCxn id="10" idx="0"/>
          </p:cNvCxnSpPr>
          <p:nvPr/>
        </p:nvCxnSpPr>
        <p:spPr>
          <a:xfrm flipV="1">
            <a:off x="3446855" y="2018317"/>
            <a:ext cx="2878611" cy="11058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[R] 8">
            <a:extLst>
              <a:ext uri="{FF2B5EF4-FFF2-40B4-BE49-F238E27FC236}">
                <a16:creationId xmlns:a16="http://schemas.microsoft.com/office/drawing/2014/main" id="{7E1A3556-0D64-DD44-A668-83B6263A7507}"/>
              </a:ext>
            </a:extLst>
          </p:cNvPr>
          <p:cNvCxnSpPr>
            <a:cxnSpLocks/>
            <a:stCxn id="5" idx="4"/>
            <a:endCxn id="11" idx="0"/>
          </p:cNvCxnSpPr>
          <p:nvPr/>
        </p:nvCxnSpPr>
        <p:spPr>
          <a:xfrm>
            <a:off x="3446855" y="3733800"/>
            <a:ext cx="2945265" cy="5781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타원 17">
            <a:extLst>
              <a:ext uri="{FF2B5EF4-FFF2-40B4-BE49-F238E27FC236}">
                <a16:creationId xmlns:a16="http://schemas.microsoft.com/office/drawing/2014/main" id="{15CD222C-BD7C-6B04-4606-5D343131F1FB}"/>
              </a:ext>
            </a:extLst>
          </p:cNvPr>
          <p:cNvSpPr/>
          <p:nvPr/>
        </p:nvSpPr>
        <p:spPr>
          <a:xfrm>
            <a:off x="6826538" y="2599547"/>
            <a:ext cx="461665" cy="461665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cxnSp>
        <p:nvCxnSpPr>
          <p:cNvPr id="20" name="직선 연결선[R] 19">
            <a:extLst>
              <a:ext uri="{FF2B5EF4-FFF2-40B4-BE49-F238E27FC236}">
                <a16:creationId xmlns:a16="http://schemas.microsoft.com/office/drawing/2014/main" id="{645C9B1A-CB9A-EAEF-5BFE-597E1734D92B}"/>
              </a:ext>
            </a:extLst>
          </p:cNvPr>
          <p:cNvCxnSpPr>
            <a:cxnSpLocks/>
            <a:stCxn id="18" idx="0"/>
          </p:cNvCxnSpPr>
          <p:nvPr/>
        </p:nvCxnSpPr>
        <p:spPr>
          <a:xfrm flipV="1">
            <a:off x="7057371" y="1865604"/>
            <a:ext cx="2146706" cy="73394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[R] 22">
            <a:extLst>
              <a:ext uri="{FF2B5EF4-FFF2-40B4-BE49-F238E27FC236}">
                <a16:creationId xmlns:a16="http://schemas.microsoft.com/office/drawing/2014/main" id="{6BEE90D0-722A-B96B-E14B-20A53D207F14}"/>
              </a:ext>
            </a:extLst>
          </p:cNvPr>
          <p:cNvCxnSpPr>
            <a:cxnSpLocks/>
            <a:stCxn id="18" idx="4"/>
          </p:cNvCxnSpPr>
          <p:nvPr/>
        </p:nvCxnSpPr>
        <p:spPr>
          <a:xfrm>
            <a:off x="7057371" y="3061212"/>
            <a:ext cx="3011915" cy="76280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47530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01C1E-D745-7A30-3922-EC822827F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0094E-94B1-CFA7-0874-57C50221C8E0}"/>
              </a:ext>
            </a:extLst>
          </p:cNvPr>
          <p:cNvSpPr txBox="1"/>
          <p:nvPr/>
        </p:nvSpPr>
        <p:spPr>
          <a:xfrm>
            <a:off x="175364" y="150312"/>
            <a:ext cx="1176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800" b="1">
                <a:solidFill>
                  <a:schemeClr val="tx2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Model system</a:t>
            </a:r>
            <a:endParaRPr kumimoji="1" lang="ko-Kore-KR" altLang="en-US" sz="2800" b="1">
              <a:solidFill>
                <a:schemeClr val="tx2">
                  <a:lumMod val="90000"/>
                  <a:lumOff val="1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B58B47-09A5-9F49-DE2D-6D3F36966A77}"/>
              </a:ext>
            </a:extLst>
          </p:cNvPr>
          <p:cNvSpPr txBox="1"/>
          <p:nvPr/>
        </p:nvSpPr>
        <p:spPr>
          <a:xfrm>
            <a:off x="175364" y="673532"/>
            <a:ext cx="1176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400" b="1">
                <a:cs typeface="Arial" panose="020B0604020202020204" pitchFamily="34" charset="0"/>
              </a:rPr>
              <a:t>Light harvesting 2 complex = pigment + protein + solvent + ions</a:t>
            </a:r>
            <a:endParaRPr kumimoji="1" lang="ko-Kore-KR" altLang="en-US" sz="2400" b="1">
              <a:cs typeface="Arial" panose="020B0604020202020204" pitchFamily="34" charset="0"/>
            </a:endParaRPr>
          </a:p>
        </p:txBody>
      </p:sp>
      <p:cxnSp>
        <p:nvCxnSpPr>
          <p:cNvPr id="4" name="직선 연결선[R] 3">
            <a:extLst>
              <a:ext uri="{FF2B5EF4-FFF2-40B4-BE49-F238E27FC236}">
                <a16:creationId xmlns:a16="http://schemas.microsoft.com/office/drawing/2014/main" id="{117CF629-488B-8720-640B-11E5366DCA26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예술, 다채로움, 패턴, 원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1CC304C1-ED4E-AAAC-EBF6-7663C95BBC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801" y="1102945"/>
            <a:ext cx="4153194" cy="3916042"/>
          </a:xfrm>
          <a:prstGeom prst="rect">
            <a:avLst/>
          </a:prstGeom>
        </p:spPr>
      </p:pic>
      <p:pic>
        <p:nvPicPr>
          <p:cNvPr id="9" name="그림 8" descr="비행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443546D5-1641-48D0-57A8-417E6AD49B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4293" y="1004130"/>
            <a:ext cx="4153194" cy="378543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7C52384-23E6-F31D-2DAC-2B153D442CFC}"/>
              </a:ext>
            </a:extLst>
          </p:cNvPr>
          <p:cNvSpPr txBox="1"/>
          <p:nvPr/>
        </p:nvSpPr>
        <p:spPr>
          <a:xfrm>
            <a:off x="757918" y="5149856"/>
            <a:ext cx="4776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/>
              <a:t>~100,000 dimensional deterministic dynamics</a:t>
            </a:r>
            <a:endParaRPr kumimoji="1"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5352547-A26C-E141-DDC4-8DD1C2625E6A}"/>
              </a:ext>
            </a:extLst>
          </p:cNvPr>
          <p:cNvSpPr txBox="1"/>
          <p:nvPr/>
        </p:nvSpPr>
        <p:spPr>
          <a:xfrm>
            <a:off x="6966652" y="5138970"/>
            <a:ext cx="4066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/>
              <a:t>~100 dimensional stochastic dynamics</a:t>
            </a:r>
            <a:endParaRPr kumimoji="1"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483788-4635-97B1-8E67-D97CF40EFA02}"/>
              </a:ext>
            </a:extLst>
          </p:cNvPr>
          <p:cNvSpPr txBox="1"/>
          <p:nvPr/>
        </p:nvSpPr>
        <p:spPr>
          <a:xfrm>
            <a:off x="2011355" y="5832752"/>
            <a:ext cx="7848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/>
              <a:t>Idea: forecasting stochastic dynamics, instead of solving Newtonian equation</a:t>
            </a:r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425709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48BFC4-D949-AF8C-EAE1-F5B9B9C3B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\documentclass{article}&#10;\usepackage{amsmath}&#10;\pagestyle{empty}&#10;\begin{document}&#10;&#10;\begin{align*}&#10;\overbrace{r_i(t)}\\&#10;\underbrace{p_i(t)}&#10;\end{align*}&#10;&#10;&#10;\end{document}" title="IguanaTex Picture Display">
            <a:extLst>
              <a:ext uri="{FF2B5EF4-FFF2-40B4-BE49-F238E27FC236}">
                <a16:creationId xmlns:a16="http://schemas.microsoft.com/office/drawing/2014/main" id="{3D53FDF9-0C95-E44F-16AC-C2D3077CECE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36117" y="2749966"/>
            <a:ext cx="516128" cy="955040"/>
          </a:xfrm>
          <a:prstGeom prst="rect">
            <a:avLst/>
          </a:prstGeom>
        </p:spPr>
      </p:pic>
      <p:pic>
        <p:nvPicPr>
          <p:cNvPr id="7" name="그림 6" descr="\documentclass{article}&#10;\usepackage{amsmath}&#10;\pagestyle{empty}&#10;\begin{document}&#10;&#10;\begin{align*}&#10;\overbrace{r_i(t+\Delta t)}\\&#10;\underbrace{p_i(t+\Delta t)}&#10;\end{align*}&#10;&#10;&#10;\end{document}" title="IguanaTex Picture Display">
            <a:extLst>
              <a:ext uri="{FF2B5EF4-FFF2-40B4-BE49-F238E27FC236}">
                <a16:creationId xmlns:a16="http://schemas.microsoft.com/office/drawing/2014/main" id="{A8E589D2-8546-2F77-D0DD-DA3C96BA4F3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133681" y="2749966"/>
            <a:ext cx="1127760" cy="955040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BEADD1F1-2592-20D4-D4E6-30A0D2E0585E}"/>
              </a:ext>
            </a:extLst>
          </p:cNvPr>
          <p:cNvSpPr/>
          <p:nvPr/>
        </p:nvSpPr>
        <p:spPr>
          <a:xfrm>
            <a:off x="5215180" y="2165176"/>
            <a:ext cx="1084200" cy="2107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EDAE58A-D91E-BFA8-F0EC-A58337F211BB}"/>
              </a:ext>
            </a:extLst>
          </p:cNvPr>
          <p:cNvSpPr/>
          <p:nvPr/>
        </p:nvSpPr>
        <p:spPr>
          <a:xfrm>
            <a:off x="356307" y="2131537"/>
            <a:ext cx="1084200" cy="2107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4" name="모서리가 둥근 직사각형 23">
            <a:extLst>
              <a:ext uri="{FF2B5EF4-FFF2-40B4-BE49-F238E27FC236}">
                <a16:creationId xmlns:a16="http://schemas.microsoft.com/office/drawing/2014/main" id="{E3818CBD-44E6-E380-56E9-F676E8C92A62}"/>
              </a:ext>
            </a:extLst>
          </p:cNvPr>
          <p:cNvSpPr/>
          <p:nvPr/>
        </p:nvSpPr>
        <p:spPr>
          <a:xfrm>
            <a:off x="241706" y="1646089"/>
            <a:ext cx="6216261" cy="4270075"/>
          </a:xfrm>
          <a:prstGeom prst="roundRect">
            <a:avLst>
              <a:gd name="adj" fmla="val 2438"/>
            </a:avLst>
          </a:prstGeom>
          <a:solidFill>
            <a:schemeClr val="bg1"/>
          </a:solidFill>
          <a:ln>
            <a:noFill/>
          </a:ln>
          <a:effectLst>
            <a:glow rad="63500">
              <a:srgbClr val="153E63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pic>
        <p:nvPicPr>
          <p:cNvPr id="6" name="그림 5" descr="텍스트, 스크린샷, 도표, 라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988F1530-F143-0C2B-82BD-5A8696DD7040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5553" r="7089"/>
          <a:stretch/>
        </p:blipFill>
        <p:spPr>
          <a:xfrm>
            <a:off x="318368" y="1735067"/>
            <a:ext cx="5943073" cy="3034833"/>
          </a:xfrm>
          <a:prstGeom prst="rect">
            <a:avLst/>
          </a:prstGeom>
        </p:spPr>
      </p:pic>
      <p:sp>
        <p:nvSpPr>
          <p:cNvPr id="25" name="모서리가 둥근 직사각형 24">
            <a:extLst>
              <a:ext uri="{FF2B5EF4-FFF2-40B4-BE49-F238E27FC236}">
                <a16:creationId xmlns:a16="http://schemas.microsoft.com/office/drawing/2014/main" id="{49D01996-186E-720F-D1C9-CD7EE194CEAF}"/>
              </a:ext>
            </a:extLst>
          </p:cNvPr>
          <p:cNvSpPr/>
          <p:nvPr/>
        </p:nvSpPr>
        <p:spPr>
          <a:xfrm>
            <a:off x="6550649" y="1646089"/>
            <a:ext cx="5376305" cy="4270063"/>
          </a:xfrm>
          <a:prstGeom prst="roundRect">
            <a:avLst>
              <a:gd name="adj" fmla="val 2438"/>
            </a:avLst>
          </a:prstGeom>
          <a:solidFill>
            <a:schemeClr val="bg1"/>
          </a:solidFill>
          <a:ln>
            <a:noFill/>
          </a:ln>
          <a:effectLst>
            <a:glow rad="63500">
              <a:srgbClr val="153E63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1C1905-2090-E543-B56B-C418268D2FD4}"/>
              </a:ext>
            </a:extLst>
          </p:cNvPr>
          <p:cNvSpPr txBox="1"/>
          <p:nvPr/>
        </p:nvSpPr>
        <p:spPr>
          <a:xfrm>
            <a:off x="175364" y="150312"/>
            <a:ext cx="1176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800" b="1">
                <a:solidFill>
                  <a:schemeClr val="tx2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Reservoir computing</a:t>
            </a:r>
            <a:endParaRPr kumimoji="1" lang="ko-Kore-KR" altLang="en-US" sz="2800" b="1">
              <a:solidFill>
                <a:schemeClr val="tx2">
                  <a:lumMod val="90000"/>
                  <a:lumOff val="1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2F61D3-5E1B-3242-546D-07638112BA14}"/>
              </a:ext>
            </a:extLst>
          </p:cNvPr>
          <p:cNvSpPr txBox="1"/>
          <p:nvPr/>
        </p:nvSpPr>
        <p:spPr>
          <a:xfrm>
            <a:off x="175364" y="673532"/>
            <a:ext cx="1176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400" b="1">
                <a:cs typeface="Arial" panose="020B0604020202020204" pitchFamily="34" charset="0"/>
              </a:rPr>
              <a:t>Time-series data from dynamical systems</a:t>
            </a:r>
            <a:endParaRPr kumimoji="1" lang="ko-Kore-KR" altLang="en-US" sz="2400" b="1">
              <a:cs typeface="Arial" panose="020B0604020202020204" pitchFamily="34" charset="0"/>
            </a:endParaRPr>
          </a:p>
        </p:txBody>
      </p:sp>
      <p:cxnSp>
        <p:nvCxnSpPr>
          <p:cNvPr id="4" name="직선 연결선[R] 3">
            <a:extLst>
              <a:ext uri="{FF2B5EF4-FFF2-40B4-BE49-F238E27FC236}">
                <a16:creationId xmlns:a16="http://schemas.microsoft.com/office/drawing/2014/main" id="{F66CDE19-914A-260E-BE3C-5A027258EBC5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63A4247-CE36-8EB2-DDB2-CBFEE65D08D6}"/>
              </a:ext>
            </a:extLst>
          </p:cNvPr>
          <p:cNvSpPr txBox="1"/>
          <p:nvPr/>
        </p:nvSpPr>
        <p:spPr>
          <a:xfrm>
            <a:off x="303517" y="6420300"/>
            <a:ext cx="1155526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ko-KR" sz="1100" b="0" i="0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Yan, M., Huang, C., </a:t>
            </a:r>
            <a:r>
              <a:rPr lang="en" altLang="ko-KR" sz="1100" b="0" i="0" u="none" strike="noStrike" err="1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Bienstman</a:t>
            </a:r>
            <a:r>
              <a:rPr lang="en" altLang="ko-KR" sz="1100" b="0" i="0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, P. </a:t>
            </a:r>
            <a:r>
              <a:rPr lang="en" altLang="ko-KR" sz="1100" b="0" i="1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et al.</a:t>
            </a:r>
            <a:r>
              <a:rPr lang="en" altLang="ko-KR" sz="1100" b="0" i="0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 </a:t>
            </a:r>
            <a:r>
              <a:rPr lang="en" altLang="ko-KR" sz="1100" b="0" i="1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Nat Commun</a:t>
            </a:r>
            <a:r>
              <a:rPr lang="en" altLang="ko-KR" sz="1100" b="0" i="0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 </a:t>
            </a:r>
            <a:r>
              <a:rPr lang="en" altLang="ko-KR" sz="1100" b="1" i="0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15</a:t>
            </a:r>
            <a:r>
              <a:rPr lang="en" altLang="ko-KR" sz="1100" b="0" i="0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, 2056 (2024).</a:t>
            </a:r>
          </a:p>
          <a:p>
            <a:r>
              <a:rPr lang="en" altLang="ko-KR" sz="1100" b="0" i="0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Gauthier, D.J., </a:t>
            </a:r>
            <a:r>
              <a:rPr lang="en" altLang="ko-KR" sz="1100" b="0" i="0" u="none" strike="noStrike" err="1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Bollt</a:t>
            </a:r>
            <a:r>
              <a:rPr lang="en" altLang="ko-KR" sz="1100" b="0" i="0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, E., Griffith, A. </a:t>
            </a:r>
            <a:r>
              <a:rPr lang="en" altLang="ko-KR" sz="1100" b="0" i="1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et al.</a:t>
            </a:r>
            <a:r>
              <a:rPr lang="en" altLang="ko-KR" sz="1100" b="0" i="0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 </a:t>
            </a:r>
            <a:r>
              <a:rPr lang="en" altLang="ko-KR" sz="1100" b="0" i="1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Nat Commun</a:t>
            </a:r>
            <a:r>
              <a:rPr lang="en" altLang="ko-KR" sz="1100" b="0" i="0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 </a:t>
            </a:r>
            <a:r>
              <a:rPr lang="en" altLang="ko-KR" sz="1100" b="1" i="0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12</a:t>
            </a:r>
            <a:r>
              <a:rPr lang="en" altLang="ko-KR" sz="1100" b="0" i="0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, 5564 (2021).</a:t>
            </a:r>
            <a:endParaRPr lang="en" altLang="ko-Kore-KR" sz="1100">
              <a:cs typeface="Arial" panose="020B0604020202020204" pitchFamily="34" charset="0"/>
            </a:endParaRPr>
          </a:p>
        </p:txBody>
      </p:sp>
      <p:pic>
        <p:nvPicPr>
          <p:cNvPr id="17" name="그림 16" descr="\documentclass{article}&#10;\usepackage{amsmath}&#10;\pagestyle{empty}&#10;\begin{document}&#10;&#10;&#10;\begin{align*}&#10;\textbf{X}(t+1)=(1-\gamma)\textbf{X}(t)+\gamma f(W\textbf{X}(t)+W^{(in)}\textbf{u}(t)+b)&#10;\end{align*}&#10;&#10;\end{document}" title="IguanaTex Picture Display">
            <a:extLst>
              <a:ext uri="{FF2B5EF4-FFF2-40B4-BE49-F238E27FC236}">
                <a16:creationId xmlns:a16="http://schemas.microsoft.com/office/drawing/2014/main" id="{055C46C8-0371-6B82-5978-47D7304CF553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56307" y="4966943"/>
            <a:ext cx="5935472" cy="300736"/>
          </a:xfrm>
          <a:prstGeom prst="rect">
            <a:avLst/>
          </a:prstGeom>
        </p:spPr>
      </p:pic>
      <p:pic>
        <p:nvPicPr>
          <p:cNvPr id="20" name="그림 19" descr="\documentclass{article}&#10;\usepackage{amsmath}&#10;\pagestyle{empty}&#10;\begin{document}&#10;&#10;&#10;\begin{align*}&#10;\textbf{y}(t)=W^{(out)}\textbf{X}(t)&#10;\end{align*}&#10;&#10;\end{document}" title="IguanaTex Picture Display">
            <a:extLst>
              <a:ext uri="{FF2B5EF4-FFF2-40B4-BE49-F238E27FC236}">
                <a16:creationId xmlns:a16="http://schemas.microsoft.com/office/drawing/2014/main" id="{96BD7444-DE33-C248-0AFB-D2CBAF1F86E0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56307" y="5418386"/>
            <a:ext cx="1999488" cy="300736"/>
          </a:xfrm>
          <a:prstGeom prst="rect">
            <a:avLst/>
          </a:prstGeom>
        </p:spPr>
      </p:pic>
      <p:pic>
        <p:nvPicPr>
          <p:cNvPr id="22" name="그림 21" descr="텍스트, 폰트, 라인, 도표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CECA8C8F-1D12-D6B2-85DB-68E6A06F6F4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72568" y="1780720"/>
            <a:ext cx="5184595" cy="3788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0965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8108F0-8CEE-D8E9-573E-5C705CB83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0FBC7B-A52E-B7D0-C751-58D509D6A2D1}"/>
              </a:ext>
            </a:extLst>
          </p:cNvPr>
          <p:cNvSpPr txBox="1"/>
          <p:nvPr/>
        </p:nvSpPr>
        <p:spPr>
          <a:xfrm>
            <a:off x="175364" y="150312"/>
            <a:ext cx="1176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800" b="1">
                <a:solidFill>
                  <a:schemeClr val="tx2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Reservoir computing</a:t>
            </a:r>
            <a:endParaRPr kumimoji="1" lang="ko-Kore-KR" altLang="en-US" sz="2800" b="1">
              <a:solidFill>
                <a:schemeClr val="tx2">
                  <a:lumMod val="90000"/>
                  <a:lumOff val="1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176B1E-068E-DE2F-7756-6DCF9788409D}"/>
              </a:ext>
            </a:extLst>
          </p:cNvPr>
          <p:cNvSpPr txBox="1"/>
          <p:nvPr/>
        </p:nvSpPr>
        <p:spPr>
          <a:xfrm>
            <a:off x="175364" y="673532"/>
            <a:ext cx="1176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400" b="1">
                <a:cs typeface="Arial" panose="020B0604020202020204" pitchFamily="34" charset="0"/>
              </a:rPr>
              <a:t>Time-series data from dynamical systems</a:t>
            </a:r>
            <a:endParaRPr kumimoji="1" lang="ko-Kore-KR" altLang="en-US" sz="2400" b="1">
              <a:cs typeface="Arial" panose="020B0604020202020204" pitchFamily="34" charset="0"/>
            </a:endParaRPr>
          </a:p>
        </p:txBody>
      </p:sp>
      <p:cxnSp>
        <p:nvCxnSpPr>
          <p:cNvPr id="4" name="직선 연결선[R] 3">
            <a:extLst>
              <a:ext uri="{FF2B5EF4-FFF2-40B4-BE49-F238E27FC236}">
                <a16:creationId xmlns:a16="http://schemas.microsoft.com/office/drawing/2014/main" id="{0E5C15E8-534C-AE20-B306-2EDA36DDDB64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텍스트, 스크린샷, 도표, 라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7A852332-D020-4C48-2CE5-B06E82D1F18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553" r="7089"/>
          <a:stretch/>
        </p:blipFill>
        <p:spPr>
          <a:xfrm>
            <a:off x="3124462" y="1846819"/>
            <a:ext cx="5943073" cy="30348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81B1DD1-3EED-AE39-BD16-36C3FE35D50F}"/>
              </a:ext>
            </a:extLst>
          </p:cNvPr>
          <p:cNvSpPr txBox="1"/>
          <p:nvPr/>
        </p:nvSpPr>
        <p:spPr>
          <a:xfrm>
            <a:off x="303517" y="6420300"/>
            <a:ext cx="1155526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ko-KR" sz="1100" b="0" i="0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Yan, M., Huang, C., </a:t>
            </a:r>
            <a:r>
              <a:rPr lang="en" altLang="ko-KR" sz="1100" b="0" i="0" u="none" strike="noStrike" err="1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Bienstman</a:t>
            </a:r>
            <a:r>
              <a:rPr lang="en" altLang="ko-KR" sz="1100" b="0" i="0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, P. </a:t>
            </a:r>
            <a:r>
              <a:rPr lang="en" altLang="ko-KR" sz="1100" b="0" i="1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et al.</a:t>
            </a:r>
            <a:r>
              <a:rPr lang="en" altLang="ko-KR" sz="1100" b="0" i="0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 </a:t>
            </a:r>
            <a:r>
              <a:rPr lang="en" altLang="ko-KR" sz="1100" b="0" i="1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Nat Commun</a:t>
            </a:r>
            <a:r>
              <a:rPr lang="en" altLang="ko-KR" sz="1100" b="0" i="0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 </a:t>
            </a:r>
            <a:r>
              <a:rPr lang="en" altLang="ko-KR" sz="1100" b="1" i="0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15</a:t>
            </a:r>
            <a:r>
              <a:rPr lang="en" altLang="ko-KR" sz="1100" b="0" i="0" u="none" strike="noStrike">
                <a:solidFill>
                  <a:srgbClr val="222222"/>
                </a:solidFill>
                <a:effectLst/>
                <a:cs typeface="Arial" panose="020B0604020202020204" pitchFamily="34" charset="0"/>
              </a:rPr>
              <a:t>, 2056 (2024)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345B22B-C8A0-3544-93C7-78D5A818F14B}"/>
              </a:ext>
            </a:extLst>
          </p:cNvPr>
          <p:cNvSpPr/>
          <p:nvPr/>
        </p:nvSpPr>
        <p:spPr>
          <a:xfrm>
            <a:off x="3124462" y="2276917"/>
            <a:ext cx="1084200" cy="2107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9D8D390D-E8A9-92B9-7E75-F3D7C73C6D84}"/>
              </a:ext>
            </a:extLst>
          </p:cNvPr>
          <p:cNvSpPr/>
          <p:nvPr/>
        </p:nvSpPr>
        <p:spPr>
          <a:xfrm>
            <a:off x="7983335" y="2310556"/>
            <a:ext cx="1084200" cy="2107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pic>
        <p:nvPicPr>
          <p:cNvPr id="28" name="그림 27" descr="\documentclass{article}&#10;\usepackage{amsmath}&#10;\pagestyle{empty}&#10;\begin{document}&#10;&#10;\begin{align*}&#10;\overbrace{r_i(t)}\\&#10;\underbrace{p_i(t)}&#10;\end{align*}&#10;&#10;&#10;\end{document}" title="IguanaTex Picture Display">
            <a:extLst>
              <a:ext uri="{FF2B5EF4-FFF2-40B4-BE49-F238E27FC236}">
                <a16:creationId xmlns:a16="http://schemas.microsoft.com/office/drawing/2014/main" id="{1B27181A-09F6-02E0-8853-FFBCBD0FA11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520674" y="2780244"/>
            <a:ext cx="516128" cy="955040"/>
          </a:xfrm>
          <a:prstGeom prst="rect">
            <a:avLst/>
          </a:prstGeom>
        </p:spPr>
      </p:pic>
      <p:pic>
        <p:nvPicPr>
          <p:cNvPr id="30" name="그림 29" descr="\documentclass{article}&#10;\usepackage{amsmath}&#10;\pagestyle{empty}&#10;\begin{document}&#10;&#10;\begin{align*}&#10;\overbrace{r_i(t+\Delta t)}\\&#10;\underbrace{p_i(t+\Delta t)}&#10;\end{align*}&#10;&#10;&#10;\end{document}" title="IguanaTex Picture Display">
            <a:extLst>
              <a:ext uri="{FF2B5EF4-FFF2-40B4-BE49-F238E27FC236}">
                <a16:creationId xmlns:a16="http://schemas.microsoft.com/office/drawing/2014/main" id="{E48147F3-DA59-FE81-97F1-AA6ECA0D02B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118238" y="2780244"/>
            <a:ext cx="1127760" cy="955040"/>
          </a:xfrm>
          <a:prstGeom prst="rect">
            <a:avLst/>
          </a:prstGeom>
        </p:spPr>
      </p:pic>
      <p:sp>
        <p:nvSpPr>
          <p:cNvPr id="13" name="U자형 화살표[U] 12">
            <a:extLst>
              <a:ext uri="{FF2B5EF4-FFF2-40B4-BE49-F238E27FC236}">
                <a16:creationId xmlns:a16="http://schemas.microsoft.com/office/drawing/2014/main" id="{B2DCC2AD-D283-A9EA-7C47-22018CEEF16E}"/>
              </a:ext>
            </a:extLst>
          </p:cNvPr>
          <p:cNvSpPr/>
          <p:nvPr/>
        </p:nvSpPr>
        <p:spPr>
          <a:xfrm rot="10800000">
            <a:off x="3393195" y="3867593"/>
            <a:ext cx="5385194" cy="1725681"/>
          </a:xfrm>
          <a:prstGeom prst="uturnArrow">
            <a:avLst>
              <a:gd name="adj1" fmla="val 8928"/>
              <a:gd name="adj2" fmla="val 16518"/>
              <a:gd name="adj3" fmla="val 21429"/>
              <a:gd name="adj4" fmla="val 43750"/>
              <a:gd name="adj5" fmla="val 100000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4235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DA4FA2-1CA2-F3F5-5A4D-A1A23A5290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CF45836-A2E8-E8FB-DE8B-9989915DB585}"/>
              </a:ext>
            </a:extLst>
          </p:cNvPr>
          <p:cNvSpPr txBox="1"/>
          <p:nvPr/>
        </p:nvSpPr>
        <p:spPr>
          <a:xfrm>
            <a:off x="734163" y="1680230"/>
            <a:ext cx="84479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8000" b="1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  <a:cs typeface="Arial" panose="020B0604020202020204" pitchFamily="34" charset="0"/>
              </a:rPr>
              <a:t>Results and Discussions</a:t>
            </a:r>
            <a:endParaRPr kumimoji="1" lang="ko-Kore-KR" altLang="en-US" sz="8000" b="1">
              <a:solidFill>
                <a:schemeClr val="tx2">
                  <a:lumMod val="90000"/>
                  <a:lumOff val="1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5" name="직선 연결선[R] 4">
            <a:extLst>
              <a:ext uri="{FF2B5EF4-FFF2-40B4-BE49-F238E27FC236}">
                <a16:creationId xmlns:a16="http://schemas.microsoft.com/office/drawing/2014/main" id="{A5D7AA0B-0489-BCF8-42D8-A7D8EC26C4A8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5">
            <a:extLst>
              <a:ext uri="{FF2B5EF4-FFF2-40B4-BE49-F238E27FC236}">
                <a16:creationId xmlns:a16="http://schemas.microsoft.com/office/drawing/2014/main" id="{2663083C-2A6D-76CD-6D18-3ABF9E59A7F3}"/>
              </a:ext>
            </a:extLst>
          </p:cNvPr>
          <p:cNvCxnSpPr>
            <a:cxnSpLocks/>
          </p:cNvCxnSpPr>
          <p:nvPr/>
        </p:nvCxnSpPr>
        <p:spPr>
          <a:xfrm>
            <a:off x="10922696" y="0"/>
            <a:ext cx="0" cy="2730674"/>
          </a:xfrm>
          <a:prstGeom prst="line">
            <a:avLst/>
          </a:prstGeom>
          <a:ln w="7620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7586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201C92-966C-4A19-88DE-C4517B3CF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E2C3D5-104C-9B0C-571B-BE3BB93BEA76}"/>
              </a:ext>
            </a:extLst>
          </p:cNvPr>
          <p:cNvSpPr txBox="1"/>
          <p:nvPr/>
        </p:nvSpPr>
        <p:spPr>
          <a:xfrm>
            <a:off x="175364" y="150312"/>
            <a:ext cx="1176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800" b="1">
                <a:solidFill>
                  <a:schemeClr val="tx2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Vibrational motions</a:t>
            </a:r>
            <a:endParaRPr kumimoji="1" lang="ko-Kore-KR" altLang="en-US" sz="2800" b="1">
              <a:solidFill>
                <a:schemeClr val="tx2">
                  <a:lumMod val="90000"/>
                  <a:lumOff val="1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288C5F-2DAE-2027-EC39-693834900C1B}"/>
              </a:ext>
            </a:extLst>
          </p:cNvPr>
          <p:cNvSpPr txBox="1"/>
          <p:nvPr/>
        </p:nvSpPr>
        <p:spPr>
          <a:xfrm>
            <a:off x="175364" y="673532"/>
            <a:ext cx="4994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en-US" sz="2400" b="1">
                <a:cs typeface="Arial" panose="020B0604020202020204" pitchFamily="34" charset="0"/>
              </a:rPr>
              <a:t>Vibrational displacement</a:t>
            </a:r>
            <a:endParaRPr kumimoji="1" lang="ko-Kore-KR" altLang="en-US" sz="2400" b="1">
              <a:cs typeface="Arial" panose="020B0604020202020204" pitchFamily="34" charset="0"/>
            </a:endParaRPr>
          </a:p>
        </p:txBody>
      </p:sp>
      <p:cxnSp>
        <p:nvCxnSpPr>
          <p:cNvPr id="4" name="직선 연결선[R] 3">
            <a:extLst>
              <a:ext uri="{FF2B5EF4-FFF2-40B4-BE49-F238E27FC236}">
                <a16:creationId xmlns:a16="http://schemas.microsoft.com/office/drawing/2014/main" id="{FD84C6C9-B6EA-A87C-A0C4-4C03C4868398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텍스트, 폰트, 스크린샷, 라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D084401C-820E-1B23-C161-34A5EE5984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2354" y="1257395"/>
            <a:ext cx="3553646" cy="4975105"/>
          </a:xfrm>
          <a:prstGeom prst="rect">
            <a:avLst/>
          </a:prstGeom>
        </p:spPr>
      </p:pic>
      <p:pic>
        <p:nvPicPr>
          <p:cNvPr id="9" name="그림 8" descr="\documentclass{article}&#10;\usepackage{amsmath}&#10;\pagestyle{empty}&#10;\begin{document}&#10;\begin{align*}&#10;r_i(t) = \Delta\vec{R}(t)\cdot\hat\nu_i&#10;\end{align*}&#10;&#10;&#10;&#10;\end{document}" title="IguanaTex Picture Display">
            <a:extLst>
              <a:ext uri="{FF2B5EF4-FFF2-40B4-BE49-F238E27FC236}">
                <a16:creationId xmlns:a16="http://schemas.microsoft.com/office/drawing/2014/main" id="{F14B9F04-FE05-F642-E478-D27D64D3E30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18369" y="1503985"/>
            <a:ext cx="1881632" cy="308864"/>
          </a:xfrm>
          <a:prstGeom prst="rect">
            <a:avLst/>
          </a:prstGeom>
        </p:spPr>
      </p:pic>
      <p:pic>
        <p:nvPicPr>
          <p:cNvPr id="12" name="그림 11" descr="텍스트, 폰트, 스크린샷, 라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F19892E9-1600-C02C-6578-09F46763AF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3658" y="1280532"/>
            <a:ext cx="3553646" cy="4975104"/>
          </a:xfrm>
          <a:prstGeom prst="rect">
            <a:avLst/>
          </a:prstGeom>
        </p:spPr>
      </p:pic>
      <p:pic>
        <p:nvPicPr>
          <p:cNvPr id="17" name="그림 16" descr="\documentclass{article}&#10;\usepackage{amsmath}&#10;\pagestyle{empty}&#10;\begin{document}&#10;\begin{align*}&#10;p_i(t) = \Delta\vec{P}(t)\cdot\hat\nu_i&#10;\end{align*}&#10;&#10;&#10;&#10;\end{document}" title="IguanaTex Picture Display">
            <a:extLst>
              <a:ext uri="{FF2B5EF4-FFF2-40B4-BE49-F238E27FC236}">
                <a16:creationId xmlns:a16="http://schemas.microsoft.com/office/drawing/2014/main" id="{0AD44425-09C3-1A31-DE96-0D085367B89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203642" y="1559495"/>
            <a:ext cx="1912112" cy="3088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7C34921-8436-44C8-A934-36DDC0186EF4}"/>
              </a:ext>
            </a:extLst>
          </p:cNvPr>
          <p:cNvSpPr txBox="1"/>
          <p:nvPr/>
        </p:nvSpPr>
        <p:spPr>
          <a:xfrm>
            <a:off x="5660428" y="372366"/>
            <a:ext cx="6100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en-US" sz="2400">
                <a:cs typeface="Arial" panose="020B0604020202020204" pitchFamily="34" charset="0"/>
              </a:rPr>
              <a:t>- MD simulation     </a:t>
            </a:r>
            <a:r>
              <a:rPr kumimoji="1" lang="en-US" altLang="en-US" sz="2400">
                <a:solidFill>
                  <a:srgbClr val="FF0000"/>
                </a:solidFill>
                <a:cs typeface="Arial" panose="020B0604020202020204" pitchFamily="34" charset="0"/>
              </a:rPr>
              <a:t>- Reservoir computing</a:t>
            </a:r>
            <a:endParaRPr kumimoji="1" lang="ko-Kore-KR" altLang="en-US" sz="24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91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961DBC-16F0-E49E-352B-92FF4E3EF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0A6788-14F5-718F-55A7-F8674477D1CA}"/>
              </a:ext>
            </a:extLst>
          </p:cNvPr>
          <p:cNvSpPr txBox="1"/>
          <p:nvPr/>
        </p:nvSpPr>
        <p:spPr>
          <a:xfrm>
            <a:off x="175364" y="150312"/>
            <a:ext cx="1176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800" b="1">
                <a:solidFill>
                  <a:schemeClr val="tx2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Vibrational motions</a:t>
            </a:r>
            <a:endParaRPr kumimoji="1" lang="ko-Kore-KR" altLang="en-US" sz="2800" b="1">
              <a:solidFill>
                <a:schemeClr val="tx2">
                  <a:lumMod val="90000"/>
                  <a:lumOff val="1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46CA33-E727-5EE2-B0C2-6DC1C4ECA1EC}"/>
              </a:ext>
            </a:extLst>
          </p:cNvPr>
          <p:cNvSpPr txBox="1"/>
          <p:nvPr/>
        </p:nvSpPr>
        <p:spPr>
          <a:xfrm>
            <a:off x="175364" y="673532"/>
            <a:ext cx="1176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400" b="1">
                <a:cs typeface="Arial" panose="020B0604020202020204" pitchFamily="34" charset="0"/>
              </a:rPr>
              <a:t>Auto-correlation function</a:t>
            </a:r>
            <a:endParaRPr kumimoji="1" lang="ko-Kore-KR" altLang="en-US" sz="2400" b="1">
              <a:cs typeface="Arial" panose="020B0604020202020204" pitchFamily="34" charset="0"/>
            </a:endParaRPr>
          </a:p>
        </p:txBody>
      </p:sp>
      <p:cxnSp>
        <p:nvCxnSpPr>
          <p:cNvPr id="4" name="직선 연결선[R] 3">
            <a:extLst>
              <a:ext uri="{FF2B5EF4-FFF2-40B4-BE49-F238E27FC236}">
                <a16:creationId xmlns:a16="http://schemas.microsoft.com/office/drawing/2014/main" id="{D9F08029-E889-6EAC-9BED-18CB815177E4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그림 11" descr="\documentclass{article}&#10;\usepackage{amsmath}&#10;\pagestyle{empty}&#10;\begin{document}&#10;\begin{align*}&#10;C_i(t)=\left\langle r_i(\tau+t)\cdot r_i(\tau)\right\rangle_\tau&#10;\end{align*}&#10;&#10;&#10;&#10;\end{document}" title="IguanaTex Picture Display">
            <a:extLst>
              <a:ext uri="{FF2B5EF4-FFF2-40B4-BE49-F238E27FC236}">
                <a16:creationId xmlns:a16="http://schemas.microsoft.com/office/drawing/2014/main" id="{6A6F7352-CBBF-5ADF-B9CA-1C561A8E3F0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18369" y="1340985"/>
            <a:ext cx="2830576" cy="268224"/>
          </a:xfrm>
          <a:prstGeom prst="rect">
            <a:avLst/>
          </a:prstGeom>
        </p:spPr>
      </p:pic>
      <p:pic>
        <p:nvPicPr>
          <p:cNvPr id="16" name="그림 15" descr="텍스트, 폰트, 라인, 스크린샷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290028C3-ED3E-397E-78DC-AB6F4D0D28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7423" y="590480"/>
            <a:ext cx="3995705" cy="5593988"/>
          </a:xfrm>
          <a:prstGeom prst="rect">
            <a:avLst/>
          </a:prstGeom>
        </p:spPr>
      </p:pic>
      <p:pic>
        <p:nvPicPr>
          <p:cNvPr id="20" name="그림 19" descr="\documentclass{article}&#10;\usepackage{amsmath}&#10;\pagestyle{empty}&#10;\begin{document}&#10;&#10;&#10;\begin{align*}&#10;r_i(t)=r^o_i \sin (\omega_i t +\phi_i), &#10;\end{align*}&#10;&#10;\end{document}" title="IguanaTex Picture Display">
            <a:extLst>
              <a:ext uri="{FF2B5EF4-FFF2-40B4-BE49-F238E27FC236}">
                <a16:creationId xmlns:a16="http://schemas.microsoft.com/office/drawing/2014/main" id="{A10B598E-E229-208D-9F5F-D5802408C7F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72938" y="2354253"/>
            <a:ext cx="2529840" cy="254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A2DE384-2DF6-7B78-1559-3ABE84BCAEA2}"/>
              </a:ext>
            </a:extLst>
          </p:cNvPr>
          <p:cNvSpPr txBox="1"/>
          <p:nvPr/>
        </p:nvSpPr>
        <p:spPr>
          <a:xfrm>
            <a:off x="175364" y="1862062"/>
            <a:ext cx="5096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>
                <a:cs typeface="Arial" panose="020B0604020202020204" pitchFamily="34" charset="0"/>
              </a:rPr>
              <a:t>If If each vibrational mode is harmonic oscillator,</a:t>
            </a:r>
            <a:endParaRPr kumimoji="1" lang="ko-KR" altLang="en-US">
              <a:cs typeface="Arial" panose="020B0604020202020204" pitchFamily="34" charset="0"/>
            </a:endParaRPr>
          </a:p>
        </p:txBody>
      </p:sp>
      <p:pic>
        <p:nvPicPr>
          <p:cNvPr id="28" name="그림 27" descr="\documentclass{article}&#10;\usepackage{amsmath}&#10;\pagestyle{empty}&#10;\begin{document}&#10;&#10;&#10;\begin{align*}&#10;C_i(t)=\frac{1}{2}{r^o_i}^2\cos(\omega_i t)&#10;\end{align*}&#10;&#10;\end{document}" title="IguanaTex Bitmap Display">
            <a:extLst>
              <a:ext uri="{FF2B5EF4-FFF2-40B4-BE49-F238E27FC236}">
                <a16:creationId xmlns:a16="http://schemas.microsoft.com/office/drawing/2014/main" id="{FC90EA36-99B1-707B-BEA0-D492FCCE575A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72938" y="2844721"/>
            <a:ext cx="2311400" cy="533400"/>
          </a:xfrm>
          <a:prstGeom prst="rect">
            <a:avLst/>
          </a:prstGeom>
        </p:spPr>
      </p:pic>
      <p:grpSp>
        <p:nvGrpSpPr>
          <p:cNvPr id="30" name="그룹 29">
            <a:extLst>
              <a:ext uri="{FF2B5EF4-FFF2-40B4-BE49-F238E27FC236}">
                <a16:creationId xmlns:a16="http://schemas.microsoft.com/office/drawing/2014/main" id="{E28CE7AD-CCDE-E4B5-B08F-B5B526F60265}"/>
              </a:ext>
            </a:extLst>
          </p:cNvPr>
          <p:cNvGrpSpPr/>
          <p:nvPr/>
        </p:nvGrpSpPr>
        <p:grpSpPr>
          <a:xfrm>
            <a:off x="338542" y="4041339"/>
            <a:ext cx="6928213" cy="2215360"/>
            <a:chOff x="338542" y="4041339"/>
            <a:chExt cx="6928213" cy="2215360"/>
          </a:xfrm>
        </p:grpSpPr>
        <p:pic>
          <p:nvPicPr>
            <p:cNvPr id="6" name="그림 5" descr="라인, 폰트, 그래프, 스크린샷이(가) 표시된 사진&#10;&#10;AI가 생성한 콘텐츠는 부정확할 수 있습니다.">
              <a:extLst>
                <a:ext uri="{FF2B5EF4-FFF2-40B4-BE49-F238E27FC236}">
                  <a16:creationId xmlns:a16="http://schemas.microsoft.com/office/drawing/2014/main" id="{D01CD19B-FDDA-9758-5B79-DA47E0778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38542" y="4041339"/>
              <a:ext cx="5379459" cy="1749106"/>
            </a:xfrm>
            <a:prstGeom prst="rect">
              <a:avLst/>
            </a:prstGeom>
          </p:spPr>
        </p:pic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4ECE2966-4DCC-85E1-454D-A171C0E6D09A}"/>
                </a:ext>
              </a:extLst>
            </p:cNvPr>
            <p:cNvGrpSpPr/>
            <p:nvPr/>
          </p:nvGrpSpPr>
          <p:grpSpPr>
            <a:xfrm>
              <a:off x="454628" y="4087550"/>
              <a:ext cx="6812127" cy="2169149"/>
              <a:chOff x="454628" y="4087550"/>
              <a:chExt cx="6812127" cy="2169149"/>
            </a:xfrm>
          </p:grpSpPr>
          <p:sp>
            <p:nvSpPr>
              <p:cNvPr id="7" name="자유형 6">
                <a:extLst>
                  <a:ext uri="{FF2B5EF4-FFF2-40B4-BE49-F238E27FC236}">
                    <a16:creationId xmlns:a16="http://schemas.microsoft.com/office/drawing/2014/main" id="{1ABAC117-90D0-3C0F-457D-77113993226D}"/>
                  </a:ext>
                </a:extLst>
              </p:cNvPr>
              <p:cNvSpPr/>
              <p:nvPr/>
            </p:nvSpPr>
            <p:spPr>
              <a:xfrm>
                <a:off x="454628" y="4153331"/>
                <a:ext cx="5147285" cy="926511"/>
              </a:xfrm>
              <a:custGeom>
                <a:avLst/>
                <a:gdLst>
                  <a:gd name="connsiteX0" fmla="*/ 0 w 5147285"/>
                  <a:gd name="connsiteY0" fmla="*/ 0 h 926511"/>
                  <a:gd name="connsiteX1" fmla="*/ 387561 w 5147285"/>
                  <a:gd name="connsiteY1" fmla="*/ 466283 h 926511"/>
                  <a:gd name="connsiteX2" fmla="*/ 823566 w 5147285"/>
                  <a:gd name="connsiteY2" fmla="*/ 660063 h 926511"/>
                  <a:gd name="connsiteX3" fmla="*/ 2349584 w 5147285"/>
                  <a:gd name="connsiteY3" fmla="*/ 799343 h 926511"/>
                  <a:gd name="connsiteX4" fmla="*/ 5147285 w 5147285"/>
                  <a:gd name="connsiteY4" fmla="*/ 926511 h 926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7285" h="926511">
                    <a:moveTo>
                      <a:pt x="0" y="0"/>
                    </a:moveTo>
                    <a:cubicBezTo>
                      <a:pt x="125150" y="178136"/>
                      <a:pt x="250300" y="356273"/>
                      <a:pt x="387561" y="466283"/>
                    </a:cubicBezTo>
                    <a:cubicBezTo>
                      <a:pt x="524822" y="576294"/>
                      <a:pt x="496562" y="604553"/>
                      <a:pt x="823566" y="660063"/>
                    </a:cubicBezTo>
                    <a:cubicBezTo>
                      <a:pt x="1150570" y="715573"/>
                      <a:pt x="1628964" y="754935"/>
                      <a:pt x="2349584" y="799343"/>
                    </a:cubicBezTo>
                    <a:cubicBezTo>
                      <a:pt x="3070204" y="843751"/>
                      <a:pt x="4108744" y="885131"/>
                      <a:pt x="5147285" y="926511"/>
                    </a:cubicBezTo>
                  </a:path>
                </a:pathLst>
              </a:custGeom>
              <a:noFill/>
              <a:ln w="381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/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9A56EA1-14CA-D971-6D68-FC026F3C0DFD}"/>
                  </a:ext>
                </a:extLst>
              </p:cNvPr>
              <p:cNvSpPr txBox="1"/>
              <p:nvPr/>
            </p:nvSpPr>
            <p:spPr>
              <a:xfrm>
                <a:off x="1618872" y="4262335"/>
                <a:ext cx="195168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ko-KR" b="1">
                    <a:solidFill>
                      <a:schemeClr val="accent1"/>
                    </a:solidFill>
                    <a:cs typeface="Arial" panose="020B0604020202020204" pitchFamily="34" charset="0"/>
                  </a:rPr>
                  <a:t>Amplitude decay</a:t>
                </a:r>
                <a:endParaRPr kumimoji="1" lang="ko-KR" altLang="en-US" b="1">
                  <a:solidFill>
                    <a:schemeClr val="accent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6E72C67-9029-4C94-E4CE-08EBC48614DC}"/>
                  </a:ext>
                </a:extLst>
              </p:cNvPr>
              <p:cNvSpPr txBox="1"/>
              <p:nvPr/>
            </p:nvSpPr>
            <p:spPr>
              <a:xfrm>
                <a:off x="1788782" y="5887367"/>
                <a:ext cx="213449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ko-KR" b="1">
                    <a:solidFill>
                      <a:schemeClr val="accent2"/>
                    </a:solidFill>
                    <a:cs typeface="Arial" panose="020B0604020202020204" pitchFamily="34" charset="0"/>
                  </a:rPr>
                  <a:t>Abnormal features</a:t>
                </a:r>
                <a:endParaRPr kumimoji="1" lang="ko-KR" altLang="en-US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cxnSp>
            <p:nvCxnSpPr>
              <p:cNvPr id="11" name="직선 화살표 연결선 10">
                <a:extLst>
                  <a:ext uri="{FF2B5EF4-FFF2-40B4-BE49-F238E27FC236}">
                    <a16:creationId xmlns:a16="http://schemas.microsoft.com/office/drawing/2014/main" id="{02CE5477-D8F2-0C5A-0EE9-32ABB4A3C9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26511" y="5565123"/>
                <a:ext cx="807146" cy="439740"/>
              </a:xfrm>
              <a:prstGeom prst="straightConnector1">
                <a:avLst/>
              </a:prstGeom>
              <a:ln w="38100">
                <a:solidFill>
                  <a:srgbClr val="FFC000"/>
                </a:solidFill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직선 화살표 연결선 13">
                <a:extLst>
                  <a:ext uri="{FF2B5EF4-FFF2-40B4-BE49-F238E27FC236}">
                    <a16:creationId xmlns:a16="http://schemas.microsoft.com/office/drawing/2014/main" id="{BED74212-65A4-1A67-2439-24BF353007C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788782" y="5273209"/>
                <a:ext cx="324633" cy="560315"/>
              </a:xfrm>
              <a:prstGeom prst="straightConnector1">
                <a:avLst/>
              </a:prstGeom>
              <a:ln w="38100">
                <a:solidFill>
                  <a:srgbClr val="FFC000"/>
                </a:solidFill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직선 화살표 연결선 18">
                <a:extLst>
                  <a:ext uri="{FF2B5EF4-FFF2-40B4-BE49-F238E27FC236}">
                    <a16:creationId xmlns:a16="http://schemas.microsoft.com/office/drawing/2014/main" id="{AD821DD3-C1FC-F8BC-7E59-EACF2B418B7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19142" y="5273209"/>
                <a:ext cx="1177081" cy="614158"/>
              </a:xfrm>
              <a:prstGeom prst="straightConnector1">
                <a:avLst/>
              </a:prstGeom>
              <a:ln w="38100">
                <a:solidFill>
                  <a:srgbClr val="FFC000"/>
                </a:solidFill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직선 연결선[R] 23">
                <a:extLst>
                  <a:ext uri="{FF2B5EF4-FFF2-40B4-BE49-F238E27FC236}">
                    <a16:creationId xmlns:a16="http://schemas.microsoft.com/office/drawing/2014/main" id="{AC187871-5AB8-572A-B25A-9DA2831922E4}"/>
                  </a:ext>
                </a:extLst>
              </p:cNvPr>
              <p:cNvCxnSpPr/>
              <p:nvPr/>
            </p:nvCxnSpPr>
            <p:spPr>
              <a:xfrm>
                <a:off x="5649902" y="4087550"/>
                <a:ext cx="1616853" cy="70245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직선 연결선[R] 25">
                <a:extLst>
                  <a:ext uri="{FF2B5EF4-FFF2-40B4-BE49-F238E27FC236}">
                    <a16:creationId xmlns:a16="http://schemas.microsoft.com/office/drawing/2014/main" id="{F0910A04-2E71-53B5-8735-75E8F6D121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49902" y="5754453"/>
                <a:ext cx="1616853" cy="3054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621D1D6-6EBF-C1ED-18E4-8AE017F84C1B}"/>
              </a:ext>
            </a:extLst>
          </p:cNvPr>
          <p:cNvSpPr txBox="1"/>
          <p:nvPr/>
        </p:nvSpPr>
        <p:spPr>
          <a:xfrm>
            <a:off x="9482148" y="243632"/>
            <a:ext cx="1937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>
                <a:cs typeface="Arial" panose="020B0604020202020204" pitchFamily="34" charset="0"/>
              </a:rPr>
              <a:t>Error in frequency</a:t>
            </a:r>
            <a:endParaRPr kumimoji="1" lang="ko-KR" altLang="en-US"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217343-A308-0443-50D2-E79255172214}"/>
              </a:ext>
            </a:extLst>
          </p:cNvPr>
          <p:cNvSpPr txBox="1"/>
          <p:nvPr/>
        </p:nvSpPr>
        <p:spPr>
          <a:xfrm>
            <a:off x="4844813" y="3244334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>
                <a:cs typeface="Arial" panose="020B0604020202020204" pitchFamily="34" charset="0"/>
              </a:rPr>
              <a:t>Error in amplitude</a:t>
            </a:r>
            <a:endParaRPr kumimoji="1" lang="ko-KR" altLang="en-US"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DB0EC6-F952-A7FE-A31E-88019F3D7D54}"/>
              </a:ext>
            </a:extLst>
          </p:cNvPr>
          <p:cNvSpPr txBox="1"/>
          <p:nvPr/>
        </p:nvSpPr>
        <p:spPr>
          <a:xfrm>
            <a:off x="1618872" y="3672244"/>
            <a:ext cx="2028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b="1">
                <a:solidFill>
                  <a:schemeClr val="accent1"/>
                </a:solidFill>
                <a:cs typeface="Arial" panose="020B0604020202020204" pitchFamily="34" charset="0"/>
              </a:rPr>
              <a:t>Dephasing, Noise</a:t>
            </a:r>
            <a:endParaRPr kumimoji="1" lang="ko-KR" altLang="en-US" b="1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8ECB6AE-BFF0-0B6F-5F60-50AE5A537A30}"/>
              </a:ext>
            </a:extLst>
          </p:cNvPr>
          <p:cNvSpPr txBox="1"/>
          <p:nvPr/>
        </p:nvSpPr>
        <p:spPr>
          <a:xfrm>
            <a:off x="4197977" y="5903338"/>
            <a:ext cx="4818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b="1">
                <a:solidFill>
                  <a:schemeClr val="accent2"/>
                </a:solidFill>
                <a:cs typeface="Arial" panose="020B0604020202020204" pitchFamily="34" charset="0"/>
              </a:rPr>
              <a:t>Fluctuating frequency, mode-mode coupling</a:t>
            </a:r>
            <a:endParaRPr kumimoji="1" lang="ko-KR" altLang="en-US" b="1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423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3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614939-1E8B-7FED-D8CC-794A55274F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7C5A013-D07B-AA5B-0501-EC39FA6C77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306" y="410047"/>
            <a:ext cx="10382471" cy="3529903"/>
          </a:xfrm>
        </p:spPr>
        <p:txBody>
          <a:bodyPr>
            <a:normAutofit/>
          </a:bodyPr>
          <a:lstStyle/>
          <a:p>
            <a:pPr algn="l"/>
            <a:r>
              <a:rPr kumimoji="1" lang="en-US" altLang="ko-KR" b="1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  <a:cs typeface="Arial" panose="020B0604020202020204" pitchFamily="34" charset="0"/>
              </a:rPr>
              <a:t>Forecasting multi-dimensional and noisy time series with reservoir computing</a:t>
            </a:r>
            <a:endParaRPr kumimoji="1" lang="ko-Kore-KR" altLang="en-US" b="1">
              <a:solidFill>
                <a:schemeClr val="tx2">
                  <a:lumMod val="90000"/>
                  <a:lumOff val="1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2FC2EFE-848F-BF01-4A87-AD880CE8A0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8433" y="4747364"/>
            <a:ext cx="11695134" cy="1925876"/>
          </a:xfrm>
        </p:spPr>
        <p:txBody>
          <a:bodyPr>
            <a:normAutofit/>
          </a:bodyPr>
          <a:lstStyle/>
          <a:p>
            <a:pPr algn="r"/>
            <a:r>
              <a:rPr kumimoji="1" lang="en-US" altLang="ko-Kore-KR">
                <a:solidFill>
                  <a:schemeClr val="bg2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2025. 05. 29</a:t>
            </a:r>
          </a:p>
          <a:p>
            <a:pPr algn="r"/>
            <a:r>
              <a:rPr kumimoji="1" lang="en-US" altLang="ko-Kore-KR">
                <a:solidFill>
                  <a:schemeClr val="bg2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AI Center workshop</a:t>
            </a:r>
          </a:p>
          <a:p>
            <a:pPr algn="r"/>
            <a:r>
              <a:rPr kumimoji="1" lang="en-US" altLang="ko-Kore-KR">
                <a:solidFill>
                  <a:schemeClr val="bg2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Kwang Hyun Cho</a:t>
            </a:r>
            <a:endParaRPr kumimoji="1" lang="en-US" altLang="ko-Kore-KR" baseline="30000">
              <a:solidFill>
                <a:schemeClr val="bg2">
                  <a:lumMod val="7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pPr algn="r"/>
            <a:r>
              <a:rPr kumimoji="1" lang="en-US" altLang="ko-Kore-KR" sz="1600">
                <a:solidFill>
                  <a:schemeClr val="bg2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Center for AI and Natural Sciences</a:t>
            </a:r>
          </a:p>
        </p:txBody>
      </p:sp>
      <p:cxnSp>
        <p:nvCxnSpPr>
          <p:cNvPr id="5" name="직선 연결선[R] 4">
            <a:extLst>
              <a:ext uri="{FF2B5EF4-FFF2-40B4-BE49-F238E27FC236}">
                <a16:creationId xmlns:a16="http://schemas.microsoft.com/office/drawing/2014/main" id="{2B607972-8F5B-DDD1-A668-924ECBC3446B}"/>
              </a:ext>
            </a:extLst>
          </p:cNvPr>
          <p:cNvCxnSpPr>
            <a:cxnSpLocks/>
          </p:cNvCxnSpPr>
          <p:nvPr/>
        </p:nvCxnSpPr>
        <p:spPr>
          <a:xfrm>
            <a:off x="10922696" y="0"/>
            <a:ext cx="0" cy="2730674"/>
          </a:xfrm>
          <a:prstGeom prst="line">
            <a:avLst/>
          </a:prstGeom>
          <a:ln w="7620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5">
            <a:extLst>
              <a:ext uri="{FF2B5EF4-FFF2-40B4-BE49-F238E27FC236}">
                <a16:creationId xmlns:a16="http://schemas.microsoft.com/office/drawing/2014/main" id="{30E88BB0-9CEA-D338-FF55-72ADC336D2B1}"/>
              </a:ext>
            </a:extLst>
          </p:cNvPr>
          <p:cNvCxnSpPr>
            <a:cxnSpLocks/>
          </p:cNvCxnSpPr>
          <p:nvPr/>
        </p:nvCxnSpPr>
        <p:spPr>
          <a:xfrm>
            <a:off x="388306" y="4536509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02216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04A29E-072C-68E1-3660-5682EAC09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FE525D-9AC1-B540-A4D6-678008F275AC}"/>
              </a:ext>
            </a:extLst>
          </p:cNvPr>
          <p:cNvSpPr txBox="1"/>
          <p:nvPr/>
        </p:nvSpPr>
        <p:spPr>
          <a:xfrm>
            <a:off x="175364" y="150312"/>
            <a:ext cx="1176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800" b="1">
                <a:solidFill>
                  <a:schemeClr val="tx2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Vibrational motions</a:t>
            </a:r>
            <a:endParaRPr kumimoji="1" lang="ko-Kore-KR" altLang="en-US" sz="2800" b="1">
              <a:solidFill>
                <a:schemeClr val="tx2">
                  <a:lumMod val="90000"/>
                  <a:lumOff val="1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3AE0CC-4B7A-1F94-76E2-1D01786D80E1}"/>
              </a:ext>
            </a:extLst>
          </p:cNvPr>
          <p:cNvSpPr txBox="1"/>
          <p:nvPr/>
        </p:nvSpPr>
        <p:spPr>
          <a:xfrm>
            <a:off x="175364" y="673532"/>
            <a:ext cx="1176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400" b="1">
                <a:cs typeface="Arial" panose="020B0604020202020204" pitchFamily="34" charset="0"/>
              </a:rPr>
              <a:t>Cross-correlation function, mode-mode coupling</a:t>
            </a:r>
            <a:endParaRPr kumimoji="1" lang="ko-Kore-KR" altLang="en-US" sz="2400" b="1">
              <a:cs typeface="Arial" panose="020B0604020202020204" pitchFamily="34" charset="0"/>
            </a:endParaRPr>
          </a:p>
        </p:txBody>
      </p:sp>
      <p:cxnSp>
        <p:nvCxnSpPr>
          <p:cNvPr id="4" name="직선 연결선[R] 3">
            <a:extLst>
              <a:ext uri="{FF2B5EF4-FFF2-40B4-BE49-F238E27FC236}">
                <a16:creationId xmlns:a16="http://schemas.microsoft.com/office/drawing/2014/main" id="{DCEB1A91-394C-4C93-6F44-3F7746CA1350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그림 20" descr="\documentclass{article}&#10;\usepackage{amsmath}&#10;\pagestyle{empty}&#10;\begin{document}&#10;\begin{align*}&#10;C_{i,j}(t)=\left\langle r_i(\tau+t)\cdot r_j(\tau)\right\rangle_\tau&#10;\end{align*}&#10;&#10;&#10;&#10;\end{document}" title="IguanaTex Picture Display">
            <a:extLst>
              <a:ext uri="{FF2B5EF4-FFF2-40B4-BE49-F238E27FC236}">
                <a16:creationId xmlns:a16="http://schemas.microsoft.com/office/drawing/2014/main" id="{20D3DC63-29C0-BDF8-7BB4-B845C6C4F72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8369" y="1390192"/>
            <a:ext cx="3005328" cy="276352"/>
          </a:xfrm>
          <a:prstGeom prst="rect">
            <a:avLst/>
          </a:prstGeom>
        </p:spPr>
      </p:pic>
      <p:pic>
        <p:nvPicPr>
          <p:cNvPr id="23" name="그림 22" descr="텍스트, 스크린샷, 폰트, 라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32CAF708-0C27-7ECD-336B-FE9671E96A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214" y="3733884"/>
            <a:ext cx="4381500" cy="2260600"/>
          </a:xfrm>
          <a:prstGeom prst="rect">
            <a:avLst/>
          </a:prstGeom>
        </p:spPr>
      </p:pic>
      <p:pic>
        <p:nvPicPr>
          <p:cNvPr id="27" name="그림 26" descr="텍스트, 폰트, 스크린샷, 라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D7ED6FFE-8531-64C6-47C2-1C4E96CD42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3065" y="3733884"/>
            <a:ext cx="4381500" cy="2260600"/>
          </a:xfrm>
          <a:prstGeom prst="rect">
            <a:avLst/>
          </a:prstGeom>
        </p:spPr>
      </p:pic>
      <p:pic>
        <p:nvPicPr>
          <p:cNvPr id="46" name="그림 45" descr="예술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C0BE76DB-9DCF-FC1D-B4A4-DB77C5F65B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8269" y="1963174"/>
            <a:ext cx="1611500" cy="1793342"/>
          </a:xfrm>
          <a:prstGeom prst="rect">
            <a:avLst/>
          </a:prstGeom>
        </p:spPr>
      </p:pic>
      <p:pic>
        <p:nvPicPr>
          <p:cNvPr id="48" name="그림 47" descr="예술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C947D6BD-6323-FB1F-3A77-6604201F7B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94238" y="1963174"/>
            <a:ext cx="1611500" cy="1793342"/>
          </a:xfrm>
          <a:prstGeom prst="rect">
            <a:avLst/>
          </a:prstGeom>
        </p:spPr>
      </p:pic>
      <p:pic>
        <p:nvPicPr>
          <p:cNvPr id="50" name="그림 49" descr="예술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0BDB30B9-0DB4-F24A-8BAD-37221B865B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43272" y="1963174"/>
            <a:ext cx="1611500" cy="1793342"/>
          </a:xfrm>
          <a:prstGeom prst="rect">
            <a:avLst/>
          </a:prstGeom>
        </p:spPr>
      </p:pic>
      <p:pic>
        <p:nvPicPr>
          <p:cNvPr id="52" name="그림 51" descr="예술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8D8BB2EF-268E-E05D-4ED5-209DE04491E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74254" y="1963174"/>
            <a:ext cx="1611500" cy="1793342"/>
          </a:xfrm>
          <a:prstGeom prst="rect">
            <a:avLst/>
          </a:prstGeom>
        </p:spPr>
      </p:pic>
      <p:sp>
        <p:nvSpPr>
          <p:cNvPr id="53" name="타원 52">
            <a:extLst>
              <a:ext uri="{FF2B5EF4-FFF2-40B4-BE49-F238E27FC236}">
                <a16:creationId xmlns:a16="http://schemas.microsoft.com/office/drawing/2014/main" id="{8F5DFE2F-4B12-8EE4-97DA-D9BA11261126}"/>
              </a:ext>
            </a:extLst>
          </p:cNvPr>
          <p:cNvSpPr/>
          <p:nvPr/>
        </p:nvSpPr>
        <p:spPr>
          <a:xfrm>
            <a:off x="1802277" y="1971428"/>
            <a:ext cx="922756" cy="765586"/>
          </a:xfrm>
          <a:prstGeom prst="ellipse">
            <a:avLst/>
          </a:prstGeom>
          <a:solidFill>
            <a:srgbClr val="156082">
              <a:alpha val="5451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54" name="타원 53">
            <a:extLst>
              <a:ext uri="{FF2B5EF4-FFF2-40B4-BE49-F238E27FC236}">
                <a16:creationId xmlns:a16="http://schemas.microsoft.com/office/drawing/2014/main" id="{FDC69D16-5230-89CC-FCAC-D57881D7F3CC}"/>
              </a:ext>
            </a:extLst>
          </p:cNvPr>
          <p:cNvSpPr/>
          <p:nvPr/>
        </p:nvSpPr>
        <p:spPr>
          <a:xfrm>
            <a:off x="4385766" y="2653484"/>
            <a:ext cx="719971" cy="775516"/>
          </a:xfrm>
          <a:prstGeom prst="ellipse">
            <a:avLst/>
          </a:prstGeom>
          <a:solidFill>
            <a:srgbClr val="156082">
              <a:alpha val="5451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55" name="타원 54">
            <a:extLst>
              <a:ext uri="{FF2B5EF4-FFF2-40B4-BE49-F238E27FC236}">
                <a16:creationId xmlns:a16="http://schemas.microsoft.com/office/drawing/2014/main" id="{E34A8D65-C66A-6BE4-3D03-BF2072460A8F}"/>
              </a:ext>
            </a:extLst>
          </p:cNvPr>
          <p:cNvSpPr/>
          <p:nvPr/>
        </p:nvSpPr>
        <p:spPr>
          <a:xfrm rot="20154817">
            <a:off x="8047277" y="1884185"/>
            <a:ext cx="1081854" cy="1384321"/>
          </a:xfrm>
          <a:prstGeom prst="ellipse">
            <a:avLst/>
          </a:prstGeom>
          <a:solidFill>
            <a:srgbClr val="156082">
              <a:alpha val="5451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56" name="타원 55">
            <a:extLst>
              <a:ext uri="{FF2B5EF4-FFF2-40B4-BE49-F238E27FC236}">
                <a16:creationId xmlns:a16="http://schemas.microsoft.com/office/drawing/2014/main" id="{10B50DF0-22D6-C749-8BDF-ACBD0A14CE31}"/>
              </a:ext>
            </a:extLst>
          </p:cNvPr>
          <p:cNvSpPr/>
          <p:nvPr/>
        </p:nvSpPr>
        <p:spPr>
          <a:xfrm rot="2907747">
            <a:off x="9961253" y="2525934"/>
            <a:ext cx="1081854" cy="1384321"/>
          </a:xfrm>
          <a:prstGeom prst="ellipse">
            <a:avLst/>
          </a:prstGeom>
          <a:solidFill>
            <a:srgbClr val="156082">
              <a:alpha val="5451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57" name="타원 56">
            <a:extLst>
              <a:ext uri="{FF2B5EF4-FFF2-40B4-BE49-F238E27FC236}">
                <a16:creationId xmlns:a16="http://schemas.microsoft.com/office/drawing/2014/main" id="{6AF73398-905E-A439-0803-3420F80755E4}"/>
              </a:ext>
            </a:extLst>
          </p:cNvPr>
          <p:cNvSpPr/>
          <p:nvPr/>
        </p:nvSpPr>
        <p:spPr>
          <a:xfrm rot="20154817">
            <a:off x="8424033" y="2749211"/>
            <a:ext cx="699026" cy="516735"/>
          </a:xfrm>
          <a:prstGeom prst="ellipse">
            <a:avLst/>
          </a:prstGeom>
          <a:solidFill>
            <a:srgbClr val="C00000">
              <a:alpha val="5451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58" name="타원 57">
            <a:extLst>
              <a:ext uri="{FF2B5EF4-FFF2-40B4-BE49-F238E27FC236}">
                <a16:creationId xmlns:a16="http://schemas.microsoft.com/office/drawing/2014/main" id="{7D6F04CA-9639-19C5-98D3-B152AB4CA6F8}"/>
              </a:ext>
            </a:extLst>
          </p:cNvPr>
          <p:cNvSpPr/>
          <p:nvPr/>
        </p:nvSpPr>
        <p:spPr>
          <a:xfrm rot="20154817">
            <a:off x="10411717" y="2753198"/>
            <a:ext cx="699026" cy="516735"/>
          </a:xfrm>
          <a:prstGeom prst="ellipse">
            <a:avLst/>
          </a:prstGeom>
          <a:solidFill>
            <a:srgbClr val="C00000">
              <a:alpha val="5451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07901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0EFFFB-32E4-B207-DA00-66EFB5FDE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2B7C7F-D503-7C25-3F99-1FB8C68BAFB9}"/>
              </a:ext>
            </a:extLst>
          </p:cNvPr>
          <p:cNvSpPr txBox="1"/>
          <p:nvPr/>
        </p:nvSpPr>
        <p:spPr>
          <a:xfrm>
            <a:off x="175364" y="150312"/>
            <a:ext cx="1176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800" b="1">
                <a:solidFill>
                  <a:schemeClr val="tx2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Excitation energy</a:t>
            </a:r>
            <a:endParaRPr kumimoji="1" lang="ko-Kore-KR" altLang="en-US" sz="2800" b="1">
              <a:solidFill>
                <a:schemeClr val="tx2">
                  <a:lumMod val="90000"/>
                  <a:lumOff val="1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18F1AA-2C73-53C7-DC33-679618056ACA}"/>
              </a:ext>
            </a:extLst>
          </p:cNvPr>
          <p:cNvSpPr txBox="1"/>
          <p:nvPr/>
        </p:nvSpPr>
        <p:spPr>
          <a:xfrm>
            <a:off x="175364" y="673532"/>
            <a:ext cx="1176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400" b="1">
                <a:cs typeface="Arial" panose="020B0604020202020204" pitchFamily="34" charset="0"/>
              </a:rPr>
              <a:t>Auto-correlation function </a:t>
            </a:r>
            <a:r>
              <a:rPr kumimoji="1" lang="en-US" altLang="ko-Kore-KR" sz="2400">
                <a:cs typeface="Arial" panose="020B0604020202020204" pitchFamily="34" charset="0"/>
              </a:rPr>
              <a:t>and</a:t>
            </a:r>
            <a:r>
              <a:rPr kumimoji="1" lang="en-US" altLang="ko-Kore-KR" sz="2400" b="1">
                <a:cs typeface="Arial" panose="020B0604020202020204" pitchFamily="34" charset="0"/>
              </a:rPr>
              <a:t> Spectral density</a:t>
            </a:r>
            <a:endParaRPr kumimoji="1" lang="ko-Kore-KR" altLang="en-US" sz="2400" b="1">
              <a:cs typeface="Arial" panose="020B0604020202020204" pitchFamily="34" charset="0"/>
            </a:endParaRPr>
          </a:p>
        </p:txBody>
      </p:sp>
      <p:cxnSp>
        <p:nvCxnSpPr>
          <p:cNvPr id="4" name="직선 연결선[R] 3">
            <a:extLst>
              <a:ext uri="{FF2B5EF4-FFF2-40B4-BE49-F238E27FC236}">
                <a16:creationId xmlns:a16="http://schemas.microsoft.com/office/drawing/2014/main" id="{1B073F8C-50E7-4B97-750F-2C808BB1522C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그림 30" descr="\documentclass{article}&#10;\usepackage{amsmath}&#10;\pagestyle{empty}&#10;\begin{document}&#10;\begin{align*}&#10;\mathcal{E}=\mathcal{E}_o+c\cdot r \rightarrow \mathcal{E}(t)=\mathcal{E}_o + \sum_i c_i r_i(t)&#10;\end{align*}&#10;&#10;&#10;\end{document}" title="IguanaTex Bitmap Display">
            <a:extLst>
              <a:ext uri="{FF2B5EF4-FFF2-40B4-BE49-F238E27FC236}">
                <a16:creationId xmlns:a16="http://schemas.microsoft.com/office/drawing/2014/main" id="{C7B5569D-43DB-FB08-6930-4483454F411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18369" y="1304849"/>
            <a:ext cx="4267200" cy="558800"/>
          </a:xfrm>
          <a:prstGeom prst="rect">
            <a:avLst/>
          </a:prstGeom>
        </p:spPr>
      </p:pic>
      <p:pic>
        <p:nvPicPr>
          <p:cNvPr id="33" name="그림 32" descr="\documentclass{article}&#10;\usepackage{amsmath}&#10;\pagestyle{empty}&#10;\begin{document}&#10;\begin{align*}&#10;C(t)=\left\langle \mathcal{E}(t+\tau)\cdot\mathcal{E}(\tau)\right\rangle_\tau&#10;\end{align*}&#10;&#10;&#10;&#10;\end{document}" title="IguanaTex Bitmap Display">
            <a:extLst>
              <a:ext uri="{FF2B5EF4-FFF2-40B4-BE49-F238E27FC236}">
                <a16:creationId xmlns:a16="http://schemas.microsoft.com/office/drawing/2014/main" id="{90273C72-ED7E-1BAD-8D81-5E8F9293EC4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18369" y="1753901"/>
            <a:ext cx="2692400" cy="279400"/>
          </a:xfrm>
          <a:prstGeom prst="rect">
            <a:avLst/>
          </a:prstGeom>
        </p:spPr>
      </p:pic>
      <p:pic>
        <p:nvPicPr>
          <p:cNvPr id="36" name="그림 35" descr="\documentclass{article}&#10;\usepackage{amsmath}&#10;\pagestyle{empty}&#10;\begin{document}&#10;\begin{align*}&#10;J(\omega)=\frac{\beta\omega}{\pi}\int^\infty_0 dt C(t)\cos\omega t&#10;\end{align*}&#10;&#10;&#10;&#10;\end{document}" title="IguanaTex Bitmap Display">
            <a:extLst>
              <a:ext uri="{FF2B5EF4-FFF2-40B4-BE49-F238E27FC236}">
                <a16:creationId xmlns:a16="http://schemas.microsoft.com/office/drawing/2014/main" id="{AA85CE99-9A90-7A1A-0C85-DBDE69BE837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18369" y="2177553"/>
            <a:ext cx="3175000" cy="60960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69E1FA8B-46DD-D209-D9AC-BD809B16B43F}"/>
              </a:ext>
            </a:extLst>
          </p:cNvPr>
          <p:cNvSpPr txBox="1"/>
          <p:nvPr/>
        </p:nvSpPr>
        <p:spPr>
          <a:xfrm>
            <a:off x="5393540" y="1207638"/>
            <a:ext cx="4807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>
                <a:cs typeface="Arial" panose="020B0604020202020204" pitchFamily="34" charset="0"/>
              </a:rPr>
              <a:t>If each vibrational mode is harmonic oscillator,</a:t>
            </a:r>
            <a:endParaRPr kumimoji="1" lang="ko-KR" altLang="en-US">
              <a:cs typeface="Arial" panose="020B0604020202020204" pitchFamily="34" charset="0"/>
            </a:endParaRPr>
          </a:p>
        </p:txBody>
      </p:sp>
      <p:pic>
        <p:nvPicPr>
          <p:cNvPr id="41" name="그림 40" descr="\documentclass{article}&#10;\usepackage{amsmath}&#10;\pagestyle{empty}&#10;\begin{document}&#10;&#10;&#10;\begin{align*}&#10;C(t)=\sum_i \frac{1}{2}{r^o_i}^2 c^2_i \cos(\omega_i t)&#10;\end{align*}&#10;&#10;\end{document}" title="IguanaTex Bitmap Display">
            <a:extLst>
              <a:ext uri="{FF2B5EF4-FFF2-40B4-BE49-F238E27FC236}">
                <a16:creationId xmlns:a16="http://schemas.microsoft.com/office/drawing/2014/main" id="{6DD40600-C992-1D1F-4AAF-1E76ADEAC22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522610" y="1724702"/>
            <a:ext cx="2870200" cy="635000"/>
          </a:xfrm>
          <a:prstGeom prst="rect">
            <a:avLst/>
          </a:prstGeom>
        </p:spPr>
      </p:pic>
      <p:pic>
        <p:nvPicPr>
          <p:cNvPr id="43" name="그림 42" descr="\documentclass{article}&#10;\usepackage{amsmath}&#10;\pagestyle{empty}&#10;\begin{document}&#10;\begin{align*}&#10;J(\omega)=\sum_i J_i \delta(\omega-\omega_i)&#10;\end{align*}&#10;&#10;&#10;&#10;\end{document}" title="IguanaTex Bitmap Display">
            <a:extLst>
              <a:ext uri="{FF2B5EF4-FFF2-40B4-BE49-F238E27FC236}">
                <a16:creationId xmlns:a16="http://schemas.microsoft.com/office/drawing/2014/main" id="{B705C6F4-624E-FC64-A578-7FC96BACE303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926662" y="1796087"/>
            <a:ext cx="2489200" cy="558800"/>
          </a:xfrm>
          <a:prstGeom prst="rect">
            <a:avLst/>
          </a:prstGeom>
        </p:spPr>
      </p:pic>
      <p:pic>
        <p:nvPicPr>
          <p:cNvPr id="7" name="그림 6" descr="텍스트, 라인, 스크린샷, 그래프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D00FF138-88FE-95FE-BEF3-21F2A7B7D39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87829" y="2931404"/>
            <a:ext cx="4902528" cy="3268352"/>
          </a:xfrm>
          <a:prstGeom prst="rect">
            <a:avLst/>
          </a:prstGeom>
        </p:spPr>
      </p:pic>
      <p:pic>
        <p:nvPicPr>
          <p:cNvPr id="11" name="그림 10" descr="텍스트, 그래프, 스크린샷, 폰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FCD5C2FD-9015-CA09-335D-04C9EAAEEAD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95999" y="2845745"/>
            <a:ext cx="5096332" cy="3397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93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C39D2B-CAC1-E845-9ACB-4C7B29ADD0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54E5CE-6EF6-9EE9-158C-008AB95FEBD4}"/>
              </a:ext>
            </a:extLst>
          </p:cNvPr>
          <p:cNvSpPr txBox="1"/>
          <p:nvPr/>
        </p:nvSpPr>
        <p:spPr>
          <a:xfrm>
            <a:off x="175364" y="150312"/>
            <a:ext cx="1176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800" b="1">
                <a:solidFill>
                  <a:schemeClr val="tx2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Future works</a:t>
            </a:r>
            <a:endParaRPr kumimoji="1" lang="ko-Kore-KR" altLang="en-US" sz="2800" b="1">
              <a:solidFill>
                <a:schemeClr val="tx2">
                  <a:lumMod val="90000"/>
                  <a:lumOff val="1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0C04C2-85C3-B967-BB09-6379BF0536D8}"/>
              </a:ext>
            </a:extLst>
          </p:cNvPr>
          <p:cNvSpPr txBox="1"/>
          <p:nvPr/>
        </p:nvSpPr>
        <p:spPr>
          <a:xfrm>
            <a:off x="175364" y="673532"/>
            <a:ext cx="1176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400" b="1">
                <a:cs typeface="Arial" panose="020B0604020202020204" pitchFamily="34" charset="0"/>
              </a:rPr>
              <a:t>Current challenges</a:t>
            </a:r>
            <a:endParaRPr kumimoji="1" lang="ko-Kore-KR" altLang="en-US" sz="2400" b="1">
              <a:cs typeface="Arial" panose="020B0604020202020204" pitchFamily="34" charset="0"/>
            </a:endParaRPr>
          </a:p>
        </p:txBody>
      </p:sp>
      <p:cxnSp>
        <p:nvCxnSpPr>
          <p:cNvPr id="4" name="직선 연결선[R] 3">
            <a:extLst>
              <a:ext uri="{FF2B5EF4-FFF2-40B4-BE49-F238E27FC236}">
                <a16:creationId xmlns:a16="http://schemas.microsoft.com/office/drawing/2014/main" id="{7F74FCED-3680-7512-B5CC-BB344D6D94A0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그림 14" descr="텍스트, 도표, 원, 패턴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0E12B652-8CA3-78DC-1650-3F40E22BD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694" y="823794"/>
            <a:ext cx="7267427" cy="521041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93DDFF5-3276-37A6-A5CF-CE7E32B4A72E}"/>
              </a:ext>
            </a:extLst>
          </p:cNvPr>
          <p:cNvSpPr txBox="1"/>
          <p:nvPr/>
        </p:nvSpPr>
        <p:spPr>
          <a:xfrm>
            <a:off x="318369" y="6402822"/>
            <a:ext cx="16979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ko-KR" sz="1100"/>
              <a:t>Chaos 32, 103126 (2022)</a:t>
            </a:r>
            <a:endParaRPr kumimoji="1" lang="ko-KR" altLang="en-US" sz="1100"/>
          </a:p>
        </p:txBody>
      </p:sp>
      <p:pic>
        <p:nvPicPr>
          <p:cNvPr id="7" name="그림 6" descr="텍스트, 그래프, 스크린샷, 폰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8CFC8B60-3E37-E42F-7F9B-09FAF5859B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72" y="2668451"/>
            <a:ext cx="3264195" cy="2176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7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B7E54C-E974-000A-579F-CE2F265631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C86055-62DD-E0B6-37AD-B15DBC801EBE}"/>
              </a:ext>
            </a:extLst>
          </p:cNvPr>
          <p:cNvSpPr txBox="1"/>
          <p:nvPr/>
        </p:nvSpPr>
        <p:spPr>
          <a:xfrm>
            <a:off x="175364" y="150312"/>
            <a:ext cx="1176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800" b="1">
                <a:solidFill>
                  <a:schemeClr val="tx2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Future works</a:t>
            </a:r>
            <a:endParaRPr kumimoji="1" lang="ko-Kore-KR" altLang="en-US" sz="2800" b="1">
              <a:solidFill>
                <a:schemeClr val="tx2">
                  <a:lumMod val="90000"/>
                  <a:lumOff val="1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9B34A5-F54B-79F8-A062-F6B3E783BFA5}"/>
              </a:ext>
            </a:extLst>
          </p:cNvPr>
          <p:cNvSpPr txBox="1"/>
          <p:nvPr/>
        </p:nvSpPr>
        <p:spPr>
          <a:xfrm>
            <a:off x="175364" y="673532"/>
            <a:ext cx="1176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400" b="1">
                <a:cs typeface="Arial" panose="020B0604020202020204" pitchFamily="34" charset="0"/>
              </a:rPr>
              <a:t>Current challenges</a:t>
            </a:r>
            <a:endParaRPr kumimoji="1" lang="ko-Kore-KR" altLang="en-US" sz="2400" b="1">
              <a:cs typeface="Arial" panose="020B0604020202020204" pitchFamily="34" charset="0"/>
            </a:endParaRPr>
          </a:p>
        </p:txBody>
      </p:sp>
      <p:cxnSp>
        <p:nvCxnSpPr>
          <p:cNvPr id="4" name="직선 연결선[R] 3">
            <a:extLst>
              <a:ext uri="{FF2B5EF4-FFF2-40B4-BE49-F238E27FC236}">
                <a16:creationId xmlns:a16="http://schemas.microsoft.com/office/drawing/2014/main" id="{3A46A8E4-FD0D-AC2A-B400-F9AA5588F916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9667A7A-ADDD-DDE1-3771-61B67C808F4E}"/>
              </a:ext>
            </a:extLst>
          </p:cNvPr>
          <p:cNvSpPr txBox="1"/>
          <p:nvPr/>
        </p:nvSpPr>
        <p:spPr>
          <a:xfrm>
            <a:off x="318369" y="6402822"/>
            <a:ext cx="16979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ko-KR" sz="1100"/>
              <a:t>Chaos 32, 103126 (2022)</a:t>
            </a:r>
            <a:endParaRPr kumimoji="1" lang="ko-KR" altLang="en-US" sz="1100"/>
          </a:p>
        </p:txBody>
      </p:sp>
      <p:pic>
        <p:nvPicPr>
          <p:cNvPr id="19" name="그림 18" descr="라인, 그래프, 폰트, 스크린샷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8739E2F-4D60-0C89-1738-CC24340557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693" y="1196752"/>
            <a:ext cx="7349233" cy="2027375"/>
          </a:xfrm>
          <a:prstGeom prst="rect">
            <a:avLst/>
          </a:prstGeom>
        </p:spPr>
      </p:pic>
      <p:pic>
        <p:nvPicPr>
          <p:cNvPr id="21" name="그림 20" descr="라인, 그래프, 텍스트, 폰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4FF67A21-6537-1047-2EDB-65CE25352E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6270" y="4007832"/>
            <a:ext cx="7438656" cy="2044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5289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A6906-337A-7BA4-9EFB-EFEA15189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3189A5-152C-3D43-13F6-969A52966FC1}"/>
              </a:ext>
            </a:extLst>
          </p:cNvPr>
          <p:cNvSpPr txBox="1"/>
          <p:nvPr/>
        </p:nvSpPr>
        <p:spPr>
          <a:xfrm>
            <a:off x="175364" y="150312"/>
            <a:ext cx="1176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800" b="1">
                <a:solidFill>
                  <a:schemeClr val="tx2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Future works</a:t>
            </a:r>
            <a:endParaRPr kumimoji="1" lang="ko-Kore-KR" altLang="en-US" sz="2800" b="1">
              <a:solidFill>
                <a:schemeClr val="tx2">
                  <a:lumMod val="90000"/>
                  <a:lumOff val="1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40D160-B99C-9C8A-DCC6-95A70D2E7FFA}"/>
              </a:ext>
            </a:extLst>
          </p:cNvPr>
          <p:cNvSpPr txBox="1"/>
          <p:nvPr/>
        </p:nvSpPr>
        <p:spPr>
          <a:xfrm>
            <a:off x="175364" y="673532"/>
            <a:ext cx="1176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400" b="1">
                <a:cs typeface="Arial" panose="020B0604020202020204" pitchFamily="34" charset="0"/>
              </a:rPr>
              <a:t>Current challenges</a:t>
            </a:r>
            <a:endParaRPr kumimoji="1" lang="ko-Kore-KR" altLang="en-US" sz="2400" b="1">
              <a:cs typeface="Arial" panose="020B0604020202020204" pitchFamily="34" charset="0"/>
            </a:endParaRPr>
          </a:p>
        </p:txBody>
      </p:sp>
      <p:cxnSp>
        <p:nvCxnSpPr>
          <p:cNvPr id="4" name="직선 연결선[R] 3">
            <a:extLst>
              <a:ext uri="{FF2B5EF4-FFF2-40B4-BE49-F238E27FC236}">
                <a16:creationId xmlns:a16="http://schemas.microsoft.com/office/drawing/2014/main" id="{4C19BBCD-6ED5-62C3-F40B-5E81F747700C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라인, 도표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94831FE9-31C2-E1E2-1E86-B1443B3E29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369" y="1998021"/>
            <a:ext cx="5164770" cy="3227981"/>
          </a:xfrm>
          <a:prstGeom prst="rect">
            <a:avLst/>
          </a:prstGeom>
        </p:spPr>
      </p:pic>
      <p:cxnSp>
        <p:nvCxnSpPr>
          <p:cNvPr id="8" name="직선 연결선[R] 7">
            <a:extLst>
              <a:ext uri="{FF2B5EF4-FFF2-40B4-BE49-F238E27FC236}">
                <a16:creationId xmlns:a16="http://schemas.microsoft.com/office/drawing/2014/main" id="{B744B563-D194-4DFB-E66A-993FBBB05D6E}"/>
              </a:ext>
            </a:extLst>
          </p:cNvPr>
          <p:cNvCxnSpPr>
            <a:cxnSpLocks/>
          </p:cNvCxnSpPr>
          <p:nvPr/>
        </p:nvCxnSpPr>
        <p:spPr>
          <a:xfrm>
            <a:off x="6406855" y="2827979"/>
            <a:ext cx="0" cy="1874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9">
            <a:extLst>
              <a:ext uri="{FF2B5EF4-FFF2-40B4-BE49-F238E27FC236}">
                <a16:creationId xmlns:a16="http://schemas.microsoft.com/office/drawing/2014/main" id="{59C72A40-FC09-0021-27A0-DE680479C86B}"/>
              </a:ext>
            </a:extLst>
          </p:cNvPr>
          <p:cNvCxnSpPr/>
          <p:nvPr/>
        </p:nvCxnSpPr>
        <p:spPr>
          <a:xfrm>
            <a:off x="6406855" y="3324540"/>
            <a:ext cx="204680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[R] 10">
            <a:extLst>
              <a:ext uri="{FF2B5EF4-FFF2-40B4-BE49-F238E27FC236}">
                <a16:creationId xmlns:a16="http://schemas.microsoft.com/office/drawing/2014/main" id="{9F99FB2B-4DC8-88AA-595F-F86325F9CD89}"/>
              </a:ext>
            </a:extLst>
          </p:cNvPr>
          <p:cNvCxnSpPr/>
          <p:nvPr/>
        </p:nvCxnSpPr>
        <p:spPr>
          <a:xfrm>
            <a:off x="6406854" y="4424646"/>
            <a:ext cx="2046803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1">
            <a:extLst>
              <a:ext uri="{FF2B5EF4-FFF2-40B4-BE49-F238E27FC236}">
                <a16:creationId xmlns:a16="http://schemas.microsoft.com/office/drawing/2014/main" id="{A5D7A7C8-9533-DCC7-2207-F792F338F8B9}"/>
              </a:ext>
            </a:extLst>
          </p:cNvPr>
          <p:cNvCxnSpPr/>
          <p:nvPr/>
        </p:nvCxnSpPr>
        <p:spPr>
          <a:xfrm>
            <a:off x="6406854" y="3986118"/>
            <a:ext cx="204680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659EFDC6-B3AC-1812-63F3-C8B06BB28471}"/>
              </a:ext>
            </a:extLst>
          </p:cNvPr>
          <p:cNvCxnSpPr>
            <a:cxnSpLocks/>
          </p:cNvCxnSpPr>
          <p:nvPr/>
        </p:nvCxnSpPr>
        <p:spPr>
          <a:xfrm>
            <a:off x="8453657" y="3986118"/>
            <a:ext cx="144729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[R] 17">
            <a:extLst>
              <a:ext uri="{FF2B5EF4-FFF2-40B4-BE49-F238E27FC236}">
                <a16:creationId xmlns:a16="http://schemas.microsoft.com/office/drawing/2014/main" id="{39F7715C-39CE-F358-648F-C9F4E12A52A7}"/>
              </a:ext>
            </a:extLst>
          </p:cNvPr>
          <p:cNvCxnSpPr>
            <a:cxnSpLocks/>
          </p:cNvCxnSpPr>
          <p:nvPr/>
        </p:nvCxnSpPr>
        <p:spPr>
          <a:xfrm>
            <a:off x="3001573" y="1998021"/>
            <a:ext cx="0" cy="31432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[R] 23">
            <a:extLst>
              <a:ext uri="{FF2B5EF4-FFF2-40B4-BE49-F238E27FC236}">
                <a16:creationId xmlns:a16="http://schemas.microsoft.com/office/drawing/2014/main" id="{E1282C71-64E6-4A67-15F3-49C6E5072445}"/>
              </a:ext>
            </a:extLst>
          </p:cNvPr>
          <p:cNvCxnSpPr>
            <a:cxnSpLocks/>
          </p:cNvCxnSpPr>
          <p:nvPr/>
        </p:nvCxnSpPr>
        <p:spPr>
          <a:xfrm flipV="1">
            <a:off x="8453656" y="3731464"/>
            <a:ext cx="0" cy="695706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[R] 28">
            <a:extLst>
              <a:ext uri="{FF2B5EF4-FFF2-40B4-BE49-F238E27FC236}">
                <a16:creationId xmlns:a16="http://schemas.microsoft.com/office/drawing/2014/main" id="{60634D8E-804A-9949-6E1F-87A18BB8B171}"/>
              </a:ext>
            </a:extLst>
          </p:cNvPr>
          <p:cNvCxnSpPr>
            <a:cxnSpLocks/>
          </p:cNvCxnSpPr>
          <p:nvPr/>
        </p:nvCxnSpPr>
        <p:spPr>
          <a:xfrm flipH="1">
            <a:off x="8444570" y="3731464"/>
            <a:ext cx="1447298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[R] 31">
            <a:extLst>
              <a:ext uri="{FF2B5EF4-FFF2-40B4-BE49-F238E27FC236}">
                <a16:creationId xmlns:a16="http://schemas.microsoft.com/office/drawing/2014/main" id="{6FF4BB1D-65D9-5F5A-E711-CAA4977616D9}"/>
              </a:ext>
            </a:extLst>
          </p:cNvPr>
          <p:cNvCxnSpPr>
            <a:cxnSpLocks/>
          </p:cNvCxnSpPr>
          <p:nvPr/>
        </p:nvCxnSpPr>
        <p:spPr>
          <a:xfrm flipV="1">
            <a:off x="8444570" y="2624294"/>
            <a:ext cx="0" cy="6957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[R] 32">
            <a:extLst>
              <a:ext uri="{FF2B5EF4-FFF2-40B4-BE49-F238E27FC236}">
                <a16:creationId xmlns:a16="http://schemas.microsoft.com/office/drawing/2014/main" id="{BFA33F19-F295-9A06-DCCF-A3D200470797}"/>
              </a:ext>
            </a:extLst>
          </p:cNvPr>
          <p:cNvCxnSpPr>
            <a:cxnSpLocks/>
          </p:cNvCxnSpPr>
          <p:nvPr/>
        </p:nvCxnSpPr>
        <p:spPr>
          <a:xfrm flipH="1">
            <a:off x="8435484" y="2624294"/>
            <a:ext cx="14472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직선 화살표 연결선 34">
            <a:extLst>
              <a:ext uri="{FF2B5EF4-FFF2-40B4-BE49-F238E27FC236}">
                <a16:creationId xmlns:a16="http://schemas.microsoft.com/office/drawing/2014/main" id="{DFCE4B99-B0D2-1830-3D9E-CC429C2BF272}"/>
              </a:ext>
            </a:extLst>
          </p:cNvPr>
          <p:cNvCxnSpPr/>
          <p:nvPr/>
        </p:nvCxnSpPr>
        <p:spPr>
          <a:xfrm>
            <a:off x="6119563" y="4596223"/>
            <a:ext cx="466818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496B48EB-588C-282D-5F0F-91B6649E99E5}"/>
              </a:ext>
            </a:extLst>
          </p:cNvPr>
          <p:cNvSpPr txBox="1"/>
          <p:nvPr/>
        </p:nvSpPr>
        <p:spPr>
          <a:xfrm>
            <a:off x="10154241" y="4580611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/>
              <a:t>time</a:t>
            </a:r>
            <a:endParaRPr kumimoji="1" lang="ko-KR" alt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32041F9-BC6B-109F-F45D-CD56FECA461A}"/>
              </a:ext>
            </a:extLst>
          </p:cNvPr>
          <p:cNvSpPr txBox="1"/>
          <p:nvPr/>
        </p:nvSpPr>
        <p:spPr>
          <a:xfrm>
            <a:off x="9948494" y="2429668"/>
            <a:ext cx="136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/>
              <a:t>Total energy</a:t>
            </a:r>
            <a:endParaRPr kumimoji="1" lang="ko-KR" alt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D00641-C8B7-B53F-C63C-83018ED621E1}"/>
              </a:ext>
            </a:extLst>
          </p:cNvPr>
          <p:cNvSpPr txBox="1"/>
          <p:nvPr/>
        </p:nvSpPr>
        <p:spPr>
          <a:xfrm>
            <a:off x="9948494" y="3507531"/>
            <a:ext cx="1579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>
                <a:solidFill>
                  <a:srgbClr val="0070C0"/>
                </a:solidFill>
              </a:rPr>
              <a:t>Kinetic energy</a:t>
            </a:r>
            <a:endParaRPr kumimoji="1" lang="ko-KR" altLang="en-US">
              <a:solidFill>
                <a:srgbClr val="0070C0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974240D-F545-91D1-31AE-C288F361D515}"/>
              </a:ext>
            </a:extLst>
          </p:cNvPr>
          <p:cNvSpPr txBox="1"/>
          <p:nvPr/>
        </p:nvSpPr>
        <p:spPr>
          <a:xfrm>
            <a:off x="9948494" y="3820029"/>
            <a:ext cx="1779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>
                <a:solidFill>
                  <a:srgbClr val="FF0000"/>
                </a:solidFill>
              </a:rPr>
              <a:t>Potential energy</a:t>
            </a:r>
            <a:endParaRPr kumimoji="1" lang="ko-KR" altLang="en-US">
              <a:solidFill>
                <a:srgbClr val="FF0000"/>
              </a:solidFill>
            </a:endParaRPr>
          </a:p>
        </p:txBody>
      </p:sp>
      <p:sp>
        <p:nvSpPr>
          <p:cNvPr id="40" name="자유형 39">
            <a:extLst>
              <a:ext uri="{FF2B5EF4-FFF2-40B4-BE49-F238E27FC236}">
                <a16:creationId xmlns:a16="http://schemas.microsoft.com/office/drawing/2014/main" id="{BC60054E-690D-6FA7-1E36-20E3FCD893EB}"/>
              </a:ext>
            </a:extLst>
          </p:cNvPr>
          <p:cNvSpPr/>
          <p:nvPr/>
        </p:nvSpPr>
        <p:spPr>
          <a:xfrm>
            <a:off x="8459714" y="3730268"/>
            <a:ext cx="1483629" cy="678231"/>
          </a:xfrm>
          <a:custGeom>
            <a:avLst/>
            <a:gdLst>
              <a:gd name="connsiteX0" fmla="*/ 0 w 1483629"/>
              <a:gd name="connsiteY0" fmla="*/ 0 h 678231"/>
              <a:gd name="connsiteX1" fmla="*/ 139279 w 1483629"/>
              <a:gd name="connsiteY1" fmla="*/ 284615 h 678231"/>
              <a:gd name="connsiteX2" fmla="*/ 345171 w 1483629"/>
              <a:gd name="connsiteY2" fmla="*/ 538951 h 678231"/>
              <a:gd name="connsiteX3" fmla="*/ 660063 w 1483629"/>
              <a:gd name="connsiteY3" fmla="*/ 647953 h 678231"/>
              <a:gd name="connsiteX4" fmla="*/ 1483629 w 1483629"/>
              <a:gd name="connsiteY4" fmla="*/ 678231 h 678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3629" h="678231">
                <a:moveTo>
                  <a:pt x="0" y="0"/>
                </a:moveTo>
                <a:cubicBezTo>
                  <a:pt x="40875" y="97395"/>
                  <a:pt x="81751" y="194790"/>
                  <a:pt x="139279" y="284615"/>
                </a:cubicBezTo>
                <a:cubicBezTo>
                  <a:pt x="196807" y="374440"/>
                  <a:pt x="258374" y="478395"/>
                  <a:pt x="345171" y="538951"/>
                </a:cubicBezTo>
                <a:cubicBezTo>
                  <a:pt x="431968" y="599507"/>
                  <a:pt x="470320" y="624740"/>
                  <a:pt x="660063" y="647953"/>
                </a:cubicBezTo>
                <a:cubicBezTo>
                  <a:pt x="849806" y="671166"/>
                  <a:pt x="1166717" y="674698"/>
                  <a:pt x="1483629" y="678231"/>
                </a:cubicBezTo>
              </a:path>
            </a:pathLst>
          </a:custGeom>
          <a:noFill/>
          <a:ln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41" name="자유형 40">
            <a:extLst>
              <a:ext uri="{FF2B5EF4-FFF2-40B4-BE49-F238E27FC236}">
                <a16:creationId xmlns:a16="http://schemas.microsoft.com/office/drawing/2014/main" id="{A272A3FC-B9F6-7861-15AF-51D9A46570CA}"/>
              </a:ext>
            </a:extLst>
          </p:cNvPr>
          <p:cNvSpPr/>
          <p:nvPr/>
        </p:nvSpPr>
        <p:spPr>
          <a:xfrm>
            <a:off x="8465770" y="3990660"/>
            <a:ext cx="1453351" cy="420786"/>
          </a:xfrm>
          <a:custGeom>
            <a:avLst/>
            <a:gdLst>
              <a:gd name="connsiteX0" fmla="*/ 0 w 1453351"/>
              <a:gd name="connsiteY0" fmla="*/ 0 h 420786"/>
              <a:gd name="connsiteX1" fmla="*/ 151390 w 1453351"/>
              <a:gd name="connsiteY1" fmla="*/ 260392 h 420786"/>
              <a:gd name="connsiteX2" fmla="*/ 454172 w 1453351"/>
              <a:gd name="connsiteY2" fmla="*/ 399671 h 420786"/>
              <a:gd name="connsiteX3" fmla="*/ 1453351 w 1453351"/>
              <a:gd name="connsiteY3" fmla="*/ 417838 h 420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3351" h="420786">
                <a:moveTo>
                  <a:pt x="0" y="0"/>
                </a:moveTo>
                <a:cubicBezTo>
                  <a:pt x="37847" y="96890"/>
                  <a:pt x="75695" y="193780"/>
                  <a:pt x="151390" y="260392"/>
                </a:cubicBezTo>
                <a:cubicBezTo>
                  <a:pt x="227085" y="327004"/>
                  <a:pt x="237179" y="373430"/>
                  <a:pt x="454172" y="399671"/>
                </a:cubicBezTo>
                <a:cubicBezTo>
                  <a:pt x="671166" y="425912"/>
                  <a:pt x="1062258" y="421875"/>
                  <a:pt x="1453351" y="417838"/>
                </a:cubicBezTo>
              </a:path>
            </a:pathLst>
          </a:cu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55604D6-CE0E-43CF-07B5-B528A3303D90}"/>
              </a:ext>
            </a:extLst>
          </p:cNvPr>
          <p:cNvSpPr txBox="1"/>
          <p:nvPr/>
        </p:nvSpPr>
        <p:spPr>
          <a:xfrm>
            <a:off x="7578239" y="4883298"/>
            <a:ext cx="1994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/>
              <a:t>Energy relaxation?</a:t>
            </a:r>
            <a:endParaRPr kumimoji="1" lang="ko-KR" altLang="en-US"/>
          </a:p>
        </p:txBody>
      </p:sp>
      <p:sp>
        <p:nvSpPr>
          <p:cNvPr id="43" name="줄무늬가 있는 오른쪽 화살표[S] 42">
            <a:extLst>
              <a:ext uri="{FF2B5EF4-FFF2-40B4-BE49-F238E27FC236}">
                <a16:creationId xmlns:a16="http://schemas.microsoft.com/office/drawing/2014/main" id="{18D70751-EDB9-369A-B35E-200791253A3E}"/>
              </a:ext>
            </a:extLst>
          </p:cNvPr>
          <p:cNvSpPr/>
          <p:nvPr/>
        </p:nvSpPr>
        <p:spPr>
          <a:xfrm rot="5400000">
            <a:off x="3572929" y="3407142"/>
            <a:ext cx="466283" cy="1810633"/>
          </a:xfrm>
          <a:prstGeom prst="stripedRightArrow">
            <a:avLst>
              <a:gd name="adj1" fmla="val 6806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9" name="자유형 8">
            <a:extLst>
              <a:ext uri="{FF2B5EF4-FFF2-40B4-BE49-F238E27FC236}">
                <a16:creationId xmlns:a16="http://schemas.microsoft.com/office/drawing/2014/main" id="{D7D22643-C778-200C-C1E0-A5E82A231C06}"/>
              </a:ext>
            </a:extLst>
          </p:cNvPr>
          <p:cNvSpPr/>
          <p:nvPr/>
        </p:nvSpPr>
        <p:spPr>
          <a:xfrm>
            <a:off x="8447603" y="2622087"/>
            <a:ext cx="1435184" cy="837425"/>
          </a:xfrm>
          <a:custGeom>
            <a:avLst/>
            <a:gdLst>
              <a:gd name="connsiteX0" fmla="*/ 0 w 1435184"/>
              <a:gd name="connsiteY0" fmla="*/ 0 h 837425"/>
              <a:gd name="connsiteX1" fmla="*/ 36333 w 1435184"/>
              <a:gd name="connsiteY1" fmla="*/ 169558 h 837425"/>
              <a:gd name="connsiteX2" fmla="*/ 133223 w 1435184"/>
              <a:gd name="connsiteY2" fmla="*/ 387561 h 837425"/>
              <a:gd name="connsiteX3" fmla="*/ 272503 w 1435184"/>
              <a:gd name="connsiteY3" fmla="*/ 575285 h 837425"/>
              <a:gd name="connsiteX4" fmla="*/ 496561 w 1435184"/>
              <a:gd name="connsiteY4" fmla="*/ 714565 h 837425"/>
              <a:gd name="connsiteX5" fmla="*/ 690341 w 1435184"/>
              <a:gd name="connsiteY5" fmla="*/ 775121 h 837425"/>
              <a:gd name="connsiteX6" fmla="*/ 920455 w 1435184"/>
              <a:gd name="connsiteY6" fmla="*/ 817510 h 837425"/>
              <a:gd name="connsiteX7" fmla="*/ 1174792 w 1435184"/>
              <a:gd name="connsiteY7" fmla="*/ 835677 h 837425"/>
              <a:gd name="connsiteX8" fmla="*/ 1435184 w 1435184"/>
              <a:gd name="connsiteY8" fmla="*/ 835677 h 83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5184" h="837425">
                <a:moveTo>
                  <a:pt x="0" y="0"/>
                </a:moveTo>
                <a:cubicBezTo>
                  <a:pt x="7064" y="52482"/>
                  <a:pt x="14129" y="104965"/>
                  <a:pt x="36333" y="169558"/>
                </a:cubicBezTo>
                <a:cubicBezTo>
                  <a:pt x="58537" y="234151"/>
                  <a:pt x="93861" y="319940"/>
                  <a:pt x="133223" y="387561"/>
                </a:cubicBezTo>
                <a:cubicBezTo>
                  <a:pt x="172585" y="455182"/>
                  <a:pt x="211947" y="520784"/>
                  <a:pt x="272503" y="575285"/>
                </a:cubicBezTo>
                <a:cubicBezTo>
                  <a:pt x="333059" y="629786"/>
                  <a:pt x="426922" y="681259"/>
                  <a:pt x="496561" y="714565"/>
                </a:cubicBezTo>
                <a:cubicBezTo>
                  <a:pt x="566200" y="747871"/>
                  <a:pt x="619692" y="757963"/>
                  <a:pt x="690341" y="775121"/>
                </a:cubicBezTo>
                <a:cubicBezTo>
                  <a:pt x="760990" y="792279"/>
                  <a:pt x="839713" y="807417"/>
                  <a:pt x="920455" y="817510"/>
                </a:cubicBezTo>
                <a:cubicBezTo>
                  <a:pt x="1001197" y="827603"/>
                  <a:pt x="1089004" y="832649"/>
                  <a:pt x="1174792" y="835677"/>
                </a:cubicBezTo>
                <a:cubicBezTo>
                  <a:pt x="1260580" y="838705"/>
                  <a:pt x="1347882" y="837191"/>
                  <a:pt x="1435184" y="835677"/>
                </a:cubicBez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5" name="아래쪽 화살표[D] 4">
            <a:extLst>
              <a:ext uri="{FF2B5EF4-FFF2-40B4-BE49-F238E27FC236}">
                <a16:creationId xmlns:a16="http://schemas.microsoft.com/office/drawing/2014/main" id="{AB350E57-4B93-933E-A8C8-320544E47875}"/>
              </a:ext>
            </a:extLst>
          </p:cNvPr>
          <p:cNvSpPr/>
          <p:nvPr/>
        </p:nvSpPr>
        <p:spPr>
          <a:xfrm>
            <a:off x="8328530" y="822308"/>
            <a:ext cx="213908" cy="1663803"/>
          </a:xfrm>
          <a:prstGeom prst="downArrow">
            <a:avLst>
              <a:gd name="adj1" fmla="val 8715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C96DA3-B442-22F3-6375-58A4579A92CE}"/>
              </a:ext>
            </a:extLst>
          </p:cNvPr>
          <p:cNvSpPr txBox="1"/>
          <p:nvPr/>
        </p:nvSpPr>
        <p:spPr>
          <a:xfrm>
            <a:off x="7769172" y="424042"/>
            <a:ext cx="1698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/>
              <a:t>State transition</a:t>
            </a:r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00317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86AF17-EC19-BBEA-941D-BCF77A7072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A69FF4-C59C-0373-3679-DB0EBA162776}"/>
              </a:ext>
            </a:extLst>
          </p:cNvPr>
          <p:cNvSpPr txBox="1"/>
          <p:nvPr/>
        </p:nvSpPr>
        <p:spPr>
          <a:xfrm>
            <a:off x="175364" y="150312"/>
            <a:ext cx="1176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800" b="1">
                <a:solidFill>
                  <a:schemeClr val="tx2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Future works</a:t>
            </a:r>
            <a:endParaRPr kumimoji="1" lang="ko-Kore-KR" altLang="en-US" sz="2800" b="1">
              <a:solidFill>
                <a:schemeClr val="tx2">
                  <a:lumMod val="90000"/>
                  <a:lumOff val="1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FCC6C0-58A4-26CB-6145-A681EC714A7D}"/>
              </a:ext>
            </a:extLst>
          </p:cNvPr>
          <p:cNvSpPr txBox="1"/>
          <p:nvPr/>
        </p:nvSpPr>
        <p:spPr>
          <a:xfrm>
            <a:off x="175364" y="673532"/>
            <a:ext cx="1176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400" b="1">
                <a:cs typeface="Arial" panose="020B0604020202020204" pitchFamily="34" charset="0"/>
              </a:rPr>
              <a:t>Current challenges</a:t>
            </a:r>
            <a:endParaRPr kumimoji="1" lang="ko-Kore-KR" altLang="en-US" sz="2400" b="1">
              <a:cs typeface="Arial" panose="020B0604020202020204" pitchFamily="34" charset="0"/>
            </a:endParaRPr>
          </a:p>
        </p:txBody>
      </p:sp>
      <p:cxnSp>
        <p:nvCxnSpPr>
          <p:cNvPr id="4" name="직선 연결선[R] 3">
            <a:extLst>
              <a:ext uri="{FF2B5EF4-FFF2-40B4-BE49-F238E27FC236}">
                <a16:creationId xmlns:a16="http://schemas.microsoft.com/office/drawing/2014/main" id="{4ED2F498-8015-53A6-323E-78C92E24F82F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그림 14" descr="텍스트, 원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879AAE3A-39DF-C3BD-DEE4-B17335815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687" y="1658417"/>
            <a:ext cx="4146713" cy="405331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D5D0641-34B2-8CD2-B907-9730412DD173}"/>
              </a:ext>
            </a:extLst>
          </p:cNvPr>
          <p:cNvSpPr txBox="1"/>
          <p:nvPr/>
        </p:nvSpPr>
        <p:spPr>
          <a:xfrm>
            <a:off x="318369" y="6377835"/>
            <a:ext cx="27494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altLang="ko-KR" sz="1100" b="0" i="1" u="none" strike="noStrike">
                <a:solidFill>
                  <a:srgbClr val="000000"/>
                </a:solidFill>
                <a:effectLst/>
              </a:rPr>
              <a:t>J. Phys. Chem. A</a:t>
            </a:r>
            <a:r>
              <a:rPr lang="en" altLang="ko-KR" sz="1100" b="0" i="0" u="none" strike="noStrike">
                <a:solidFill>
                  <a:srgbClr val="000000"/>
                </a:solidFill>
                <a:effectLst/>
              </a:rPr>
              <a:t> 2022, 126, 19, 3006-3014</a:t>
            </a:r>
            <a:endParaRPr kumimoji="1" lang="ko-KR" altLang="en-US" sz="1100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4E0D105-F222-73B1-DE47-C4442E44E9E8}"/>
              </a:ext>
            </a:extLst>
          </p:cNvPr>
          <p:cNvSpPr/>
          <p:nvPr/>
        </p:nvSpPr>
        <p:spPr>
          <a:xfrm>
            <a:off x="1071846" y="1580519"/>
            <a:ext cx="793288" cy="514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879628-D49F-D98E-634F-732A75E60165}"/>
              </a:ext>
            </a:extLst>
          </p:cNvPr>
          <p:cNvSpPr txBox="1"/>
          <p:nvPr/>
        </p:nvSpPr>
        <p:spPr>
          <a:xfrm>
            <a:off x="175364" y="1118854"/>
            <a:ext cx="4840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/>
              <a:t>Intramolecular vibrational energy redistribution</a:t>
            </a:r>
            <a:endParaRPr kumimoji="1" lang="ko-KR" altLang="en-US"/>
          </a:p>
        </p:txBody>
      </p:sp>
      <p:cxnSp>
        <p:nvCxnSpPr>
          <p:cNvPr id="20" name="직선 연결선[R] 19">
            <a:extLst>
              <a:ext uri="{FF2B5EF4-FFF2-40B4-BE49-F238E27FC236}">
                <a16:creationId xmlns:a16="http://schemas.microsoft.com/office/drawing/2014/main" id="{2823DDBC-1D5B-DE53-C384-543B21A11B7C}"/>
              </a:ext>
            </a:extLst>
          </p:cNvPr>
          <p:cNvCxnSpPr>
            <a:cxnSpLocks/>
          </p:cNvCxnSpPr>
          <p:nvPr/>
        </p:nvCxnSpPr>
        <p:spPr>
          <a:xfrm>
            <a:off x="6725947" y="1517165"/>
            <a:ext cx="0" cy="1874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[R] 20">
            <a:extLst>
              <a:ext uri="{FF2B5EF4-FFF2-40B4-BE49-F238E27FC236}">
                <a16:creationId xmlns:a16="http://schemas.microsoft.com/office/drawing/2014/main" id="{9ABDD13E-2357-AA9C-BBFC-C2959279805B}"/>
              </a:ext>
            </a:extLst>
          </p:cNvPr>
          <p:cNvCxnSpPr/>
          <p:nvPr/>
        </p:nvCxnSpPr>
        <p:spPr>
          <a:xfrm>
            <a:off x="6725947" y="2013726"/>
            <a:ext cx="204680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[R] 21">
            <a:extLst>
              <a:ext uri="{FF2B5EF4-FFF2-40B4-BE49-F238E27FC236}">
                <a16:creationId xmlns:a16="http://schemas.microsoft.com/office/drawing/2014/main" id="{6F88FEC9-84F1-8D1D-A91E-BFE445E273BC}"/>
              </a:ext>
            </a:extLst>
          </p:cNvPr>
          <p:cNvCxnSpPr/>
          <p:nvPr/>
        </p:nvCxnSpPr>
        <p:spPr>
          <a:xfrm>
            <a:off x="6725946" y="3113832"/>
            <a:ext cx="2046803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[R] 22">
            <a:extLst>
              <a:ext uri="{FF2B5EF4-FFF2-40B4-BE49-F238E27FC236}">
                <a16:creationId xmlns:a16="http://schemas.microsoft.com/office/drawing/2014/main" id="{09333CAD-6085-A0FF-9F0F-AB1A5520081B}"/>
              </a:ext>
            </a:extLst>
          </p:cNvPr>
          <p:cNvCxnSpPr/>
          <p:nvPr/>
        </p:nvCxnSpPr>
        <p:spPr>
          <a:xfrm>
            <a:off x="6725946" y="2675304"/>
            <a:ext cx="204680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[R] 24">
            <a:extLst>
              <a:ext uri="{FF2B5EF4-FFF2-40B4-BE49-F238E27FC236}">
                <a16:creationId xmlns:a16="http://schemas.microsoft.com/office/drawing/2014/main" id="{9F218FAD-CE67-3D1F-9371-4834758E6941}"/>
              </a:ext>
            </a:extLst>
          </p:cNvPr>
          <p:cNvCxnSpPr>
            <a:cxnSpLocks/>
          </p:cNvCxnSpPr>
          <p:nvPr/>
        </p:nvCxnSpPr>
        <p:spPr>
          <a:xfrm>
            <a:off x="8772749" y="2675304"/>
            <a:ext cx="144729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[R] 25">
            <a:extLst>
              <a:ext uri="{FF2B5EF4-FFF2-40B4-BE49-F238E27FC236}">
                <a16:creationId xmlns:a16="http://schemas.microsoft.com/office/drawing/2014/main" id="{81BDFC62-ED44-6C8C-F5DC-2EFC3ED074A6}"/>
              </a:ext>
            </a:extLst>
          </p:cNvPr>
          <p:cNvCxnSpPr>
            <a:cxnSpLocks/>
          </p:cNvCxnSpPr>
          <p:nvPr/>
        </p:nvCxnSpPr>
        <p:spPr>
          <a:xfrm flipV="1">
            <a:off x="8772748" y="2420650"/>
            <a:ext cx="0" cy="695706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[R] 26">
            <a:extLst>
              <a:ext uri="{FF2B5EF4-FFF2-40B4-BE49-F238E27FC236}">
                <a16:creationId xmlns:a16="http://schemas.microsoft.com/office/drawing/2014/main" id="{30191AF5-3FD1-8444-31ED-3D41779AE9CF}"/>
              </a:ext>
            </a:extLst>
          </p:cNvPr>
          <p:cNvCxnSpPr>
            <a:cxnSpLocks/>
          </p:cNvCxnSpPr>
          <p:nvPr/>
        </p:nvCxnSpPr>
        <p:spPr>
          <a:xfrm flipH="1">
            <a:off x="8763662" y="2420650"/>
            <a:ext cx="1447298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[R] 27">
            <a:extLst>
              <a:ext uri="{FF2B5EF4-FFF2-40B4-BE49-F238E27FC236}">
                <a16:creationId xmlns:a16="http://schemas.microsoft.com/office/drawing/2014/main" id="{02796BA4-B9C8-2AF3-7E7E-CEC93E027CE0}"/>
              </a:ext>
            </a:extLst>
          </p:cNvPr>
          <p:cNvCxnSpPr>
            <a:cxnSpLocks/>
          </p:cNvCxnSpPr>
          <p:nvPr/>
        </p:nvCxnSpPr>
        <p:spPr>
          <a:xfrm flipV="1">
            <a:off x="8763662" y="1313480"/>
            <a:ext cx="0" cy="6957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[R] 29">
            <a:extLst>
              <a:ext uri="{FF2B5EF4-FFF2-40B4-BE49-F238E27FC236}">
                <a16:creationId xmlns:a16="http://schemas.microsoft.com/office/drawing/2014/main" id="{630AE836-5F0B-5655-1534-62AD9AA5A71C}"/>
              </a:ext>
            </a:extLst>
          </p:cNvPr>
          <p:cNvCxnSpPr>
            <a:cxnSpLocks/>
          </p:cNvCxnSpPr>
          <p:nvPr/>
        </p:nvCxnSpPr>
        <p:spPr>
          <a:xfrm flipH="1">
            <a:off x="8754576" y="1313480"/>
            <a:ext cx="14472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>
            <a:extLst>
              <a:ext uri="{FF2B5EF4-FFF2-40B4-BE49-F238E27FC236}">
                <a16:creationId xmlns:a16="http://schemas.microsoft.com/office/drawing/2014/main" id="{2D94AF45-32F3-9BD1-EA3D-2B16DFB70AFB}"/>
              </a:ext>
            </a:extLst>
          </p:cNvPr>
          <p:cNvCxnSpPr/>
          <p:nvPr/>
        </p:nvCxnSpPr>
        <p:spPr>
          <a:xfrm>
            <a:off x="6438655" y="3285409"/>
            <a:ext cx="466818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6FC56E79-B987-BFA7-5051-774982F88C7F}"/>
              </a:ext>
            </a:extLst>
          </p:cNvPr>
          <p:cNvSpPr txBox="1"/>
          <p:nvPr/>
        </p:nvSpPr>
        <p:spPr>
          <a:xfrm>
            <a:off x="10473333" y="3269797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/>
              <a:t>time</a:t>
            </a:r>
            <a:endParaRPr kumimoji="1" lang="ko-KR" alt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856487F-B789-C7AE-D193-B18ECBE8FFF1}"/>
              </a:ext>
            </a:extLst>
          </p:cNvPr>
          <p:cNvSpPr txBox="1"/>
          <p:nvPr/>
        </p:nvSpPr>
        <p:spPr>
          <a:xfrm>
            <a:off x="10267586" y="1118854"/>
            <a:ext cx="136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/>
              <a:t>Total energy</a:t>
            </a:r>
            <a:endParaRPr kumimoji="1" lang="ko-KR" alt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CD289A5-FBDC-D952-D288-97A33641BD8B}"/>
              </a:ext>
            </a:extLst>
          </p:cNvPr>
          <p:cNvSpPr txBox="1"/>
          <p:nvPr/>
        </p:nvSpPr>
        <p:spPr>
          <a:xfrm>
            <a:off x="10267586" y="2196717"/>
            <a:ext cx="1579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>
                <a:solidFill>
                  <a:srgbClr val="0070C0"/>
                </a:solidFill>
              </a:rPr>
              <a:t>Kinetic energy</a:t>
            </a:r>
            <a:endParaRPr kumimoji="1" lang="ko-KR" altLang="en-US">
              <a:solidFill>
                <a:srgbClr val="0070C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0E4F439-FB53-D0D4-85E4-35ACF8AAF5E4}"/>
              </a:ext>
            </a:extLst>
          </p:cNvPr>
          <p:cNvSpPr txBox="1"/>
          <p:nvPr/>
        </p:nvSpPr>
        <p:spPr>
          <a:xfrm>
            <a:off x="10267586" y="2509215"/>
            <a:ext cx="1779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>
                <a:solidFill>
                  <a:srgbClr val="FF0000"/>
                </a:solidFill>
              </a:rPr>
              <a:t>Potential energy</a:t>
            </a:r>
            <a:endParaRPr kumimoji="1" lang="ko-KR" altLang="en-US">
              <a:solidFill>
                <a:srgbClr val="FF0000"/>
              </a:solidFill>
            </a:endParaRPr>
          </a:p>
        </p:txBody>
      </p:sp>
      <p:sp>
        <p:nvSpPr>
          <p:cNvPr id="47" name="자유형 46">
            <a:extLst>
              <a:ext uri="{FF2B5EF4-FFF2-40B4-BE49-F238E27FC236}">
                <a16:creationId xmlns:a16="http://schemas.microsoft.com/office/drawing/2014/main" id="{2920F2A2-DE5B-FA60-2523-2B7D57023FCB}"/>
              </a:ext>
            </a:extLst>
          </p:cNvPr>
          <p:cNvSpPr/>
          <p:nvPr/>
        </p:nvSpPr>
        <p:spPr>
          <a:xfrm>
            <a:off x="8778806" y="2419454"/>
            <a:ext cx="1483629" cy="678231"/>
          </a:xfrm>
          <a:custGeom>
            <a:avLst/>
            <a:gdLst>
              <a:gd name="connsiteX0" fmla="*/ 0 w 1483629"/>
              <a:gd name="connsiteY0" fmla="*/ 0 h 678231"/>
              <a:gd name="connsiteX1" fmla="*/ 139279 w 1483629"/>
              <a:gd name="connsiteY1" fmla="*/ 284615 h 678231"/>
              <a:gd name="connsiteX2" fmla="*/ 345171 w 1483629"/>
              <a:gd name="connsiteY2" fmla="*/ 538951 h 678231"/>
              <a:gd name="connsiteX3" fmla="*/ 660063 w 1483629"/>
              <a:gd name="connsiteY3" fmla="*/ 647953 h 678231"/>
              <a:gd name="connsiteX4" fmla="*/ 1483629 w 1483629"/>
              <a:gd name="connsiteY4" fmla="*/ 678231 h 678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3629" h="678231">
                <a:moveTo>
                  <a:pt x="0" y="0"/>
                </a:moveTo>
                <a:cubicBezTo>
                  <a:pt x="40875" y="97395"/>
                  <a:pt x="81751" y="194790"/>
                  <a:pt x="139279" y="284615"/>
                </a:cubicBezTo>
                <a:cubicBezTo>
                  <a:pt x="196807" y="374440"/>
                  <a:pt x="258374" y="478395"/>
                  <a:pt x="345171" y="538951"/>
                </a:cubicBezTo>
                <a:cubicBezTo>
                  <a:pt x="431968" y="599507"/>
                  <a:pt x="470320" y="624740"/>
                  <a:pt x="660063" y="647953"/>
                </a:cubicBezTo>
                <a:cubicBezTo>
                  <a:pt x="849806" y="671166"/>
                  <a:pt x="1166717" y="674698"/>
                  <a:pt x="1483629" y="678231"/>
                </a:cubicBezTo>
              </a:path>
            </a:pathLst>
          </a:custGeom>
          <a:noFill/>
          <a:ln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48" name="자유형 47">
            <a:extLst>
              <a:ext uri="{FF2B5EF4-FFF2-40B4-BE49-F238E27FC236}">
                <a16:creationId xmlns:a16="http://schemas.microsoft.com/office/drawing/2014/main" id="{89150A66-5F6F-CDB2-A102-35E890304E6E}"/>
              </a:ext>
            </a:extLst>
          </p:cNvPr>
          <p:cNvSpPr/>
          <p:nvPr/>
        </p:nvSpPr>
        <p:spPr>
          <a:xfrm>
            <a:off x="8784862" y="2679846"/>
            <a:ext cx="1453351" cy="420786"/>
          </a:xfrm>
          <a:custGeom>
            <a:avLst/>
            <a:gdLst>
              <a:gd name="connsiteX0" fmla="*/ 0 w 1453351"/>
              <a:gd name="connsiteY0" fmla="*/ 0 h 420786"/>
              <a:gd name="connsiteX1" fmla="*/ 151390 w 1453351"/>
              <a:gd name="connsiteY1" fmla="*/ 260392 h 420786"/>
              <a:gd name="connsiteX2" fmla="*/ 454172 w 1453351"/>
              <a:gd name="connsiteY2" fmla="*/ 399671 h 420786"/>
              <a:gd name="connsiteX3" fmla="*/ 1453351 w 1453351"/>
              <a:gd name="connsiteY3" fmla="*/ 417838 h 420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3351" h="420786">
                <a:moveTo>
                  <a:pt x="0" y="0"/>
                </a:moveTo>
                <a:cubicBezTo>
                  <a:pt x="37847" y="96890"/>
                  <a:pt x="75695" y="193780"/>
                  <a:pt x="151390" y="260392"/>
                </a:cubicBezTo>
                <a:cubicBezTo>
                  <a:pt x="227085" y="327004"/>
                  <a:pt x="237179" y="373430"/>
                  <a:pt x="454172" y="399671"/>
                </a:cubicBezTo>
                <a:cubicBezTo>
                  <a:pt x="671166" y="425912"/>
                  <a:pt x="1062258" y="421875"/>
                  <a:pt x="1453351" y="417838"/>
                </a:cubicBezTo>
              </a:path>
            </a:pathLst>
          </a:cu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49" name="자유형 48">
            <a:extLst>
              <a:ext uri="{FF2B5EF4-FFF2-40B4-BE49-F238E27FC236}">
                <a16:creationId xmlns:a16="http://schemas.microsoft.com/office/drawing/2014/main" id="{74973869-D3C5-1C3E-BDD2-58D55242D828}"/>
              </a:ext>
            </a:extLst>
          </p:cNvPr>
          <p:cNvSpPr/>
          <p:nvPr/>
        </p:nvSpPr>
        <p:spPr>
          <a:xfrm>
            <a:off x="8766695" y="1311273"/>
            <a:ext cx="1435184" cy="837425"/>
          </a:xfrm>
          <a:custGeom>
            <a:avLst/>
            <a:gdLst>
              <a:gd name="connsiteX0" fmla="*/ 0 w 1435184"/>
              <a:gd name="connsiteY0" fmla="*/ 0 h 837425"/>
              <a:gd name="connsiteX1" fmla="*/ 36333 w 1435184"/>
              <a:gd name="connsiteY1" fmla="*/ 169558 h 837425"/>
              <a:gd name="connsiteX2" fmla="*/ 133223 w 1435184"/>
              <a:gd name="connsiteY2" fmla="*/ 387561 h 837425"/>
              <a:gd name="connsiteX3" fmla="*/ 272503 w 1435184"/>
              <a:gd name="connsiteY3" fmla="*/ 575285 h 837425"/>
              <a:gd name="connsiteX4" fmla="*/ 496561 w 1435184"/>
              <a:gd name="connsiteY4" fmla="*/ 714565 h 837425"/>
              <a:gd name="connsiteX5" fmla="*/ 690341 w 1435184"/>
              <a:gd name="connsiteY5" fmla="*/ 775121 h 837425"/>
              <a:gd name="connsiteX6" fmla="*/ 920455 w 1435184"/>
              <a:gd name="connsiteY6" fmla="*/ 817510 h 837425"/>
              <a:gd name="connsiteX7" fmla="*/ 1174792 w 1435184"/>
              <a:gd name="connsiteY7" fmla="*/ 835677 h 837425"/>
              <a:gd name="connsiteX8" fmla="*/ 1435184 w 1435184"/>
              <a:gd name="connsiteY8" fmla="*/ 835677 h 83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5184" h="837425">
                <a:moveTo>
                  <a:pt x="0" y="0"/>
                </a:moveTo>
                <a:cubicBezTo>
                  <a:pt x="7064" y="52482"/>
                  <a:pt x="14129" y="104965"/>
                  <a:pt x="36333" y="169558"/>
                </a:cubicBezTo>
                <a:cubicBezTo>
                  <a:pt x="58537" y="234151"/>
                  <a:pt x="93861" y="319940"/>
                  <a:pt x="133223" y="387561"/>
                </a:cubicBezTo>
                <a:cubicBezTo>
                  <a:pt x="172585" y="455182"/>
                  <a:pt x="211947" y="520784"/>
                  <a:pt x="272503" y="575285"/>
                </a:cubicBezTo>
                <a:cubicBezTo>
                  <a:pt x="333059" y="629786"/>
                  <a:pt x="426922" y="681259"/>
                  <a:pt x="496561" y="714565"/>
                </a:cubicBezTo>
                <a:cubicBezTo>
                  <a:pt x="566200" y="747871"/>
                  <a:pt x="619692" y="757963"/>
                  <a:pt x="690341" y="775121"/>
                </a:cubicBezTo>
                <a:cubicBezTo>
                  <a:pt x="760990" y="792279"/>
                  <a:pt x="839713" y="807417"/>
                  <a:pt x="920455" y="817510"/>
                </a:cubicBezTo>
                <a:cubicBezTo>
                  <a:pt x="1001197" y="827603"/>
                  <a:pt x="1089004" y="832649"/>
                  <a:pt x="1174792" y="835677"/>
                </a:cubicBezTo>
                <a:cubicBezTo>
                  <a:pt x="1260580" y="838705"/>
                  <a:pt x="1347882" y="837191"/>
                  <a:pt x="1435184" y="835677"/>
                </a:cubicBez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pic>
        <p:nvPicPr>
          <p:cNvPr id="50" name="그림 49" descr="텍스트, 폰트, 스크린샷, 라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626D1F7C-8034-5D9D-3FB8-C480E56F38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701" y="4067454"/>
            <a:ext cx="3935246" cy="2030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5410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9022C7-478F-7C68-AE84-AE818BFF9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[R] 3">
            <a:extLst>
              <a:ext uri="{FF2B5EF4-FFF2-40B4-BE49-F238E27FC236}">
                <a16:creationId xmlns:a16="http://schemas.microsoft.com/office/drawing/2014/main" id="{A378346D-C883-94E5-9395-188BC0BCB5BE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직사각형 6">
            <a:extLst>
              <a:ext uri="{FF2B5EF4-FFF2-40B4-BE49-F238E27FC236}">
                <a16:creationId xmlns:a16="http://schemas.microsoft.com/office/drawing/2014/main" id="{EBD7DB5C-FEFA-86DA-BB5D-8D2872B34DD7}"/>
              </a:ext>
            </a:extLst>
          </p:cNvPr>
          <p:cNvSpPr/>
          <p:nvPr/>
        </p:nvSpPr>
        <p:spPr>
          <a:xfrm>
            <a:off x="9827046" y="1196752"/>
            <a:ext cx="275422" cy="588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8811DA-421F-53CE-DDB3-D1E6BA6630E3}"/>
              </a:ext>
            </a:extLst>
          </p:cNvPr>
          <p:cNvSpPr txBox="1"/>
          <p:nvPr/>
        </p:nvSpPr>
        <p:spPr>
          <a:xfrm>
            <a:off x="524161" y="1920975"/>
            <a:ext cx="109741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R" sz="960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Thank you!</a:t>
            </a:r>
            <a:endParaRPr kumimoji="1" lang="ko-KR" altLang="en-US" sz="9600">
              <a:solidFill>
                <a:schemeClr val="accent1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175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514D5EC-CCA0-C625-4F45-AD08AC3937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781" y="951978"/>
            <a:ext cx="10978019" cy="5224985"/>
          </a:xfrm>
        </p:spPr>
        <p:txBody>
          <a:bodyPr/>
          <a:lstStyle/>
          <a:p>
            <a:endParaRPr kumimoji="1" lang="en-US" altLang="ko-Kore-KR">
              <a:latin typeface="+mn-lt"/>
              <a:cs typeface="Arial" panose="020B0604020202020204" pitchFamily="34" charset="0"/>
            </a:endParaRPr>
          </a:p>
          <a:p>
            <a:endParaRPr kumimoji="1" lang="en-US" altLang="ko-Kore-KR">
              <a:latin typeface="+mn-lt"/>
              <a:cs typeface="Arial" panose="020B0604020202020204" pitchFamily="34" charset="0"/>
            </a:endParaRPr>
          </a:p>
          <a:p>
            <a:r>
              <a:rPr kumimoji="1" lang="en-US" altLang="ko-Kore-KR">
                <a:latin typeface="+mn-lt"/>
                <a:cs typeface="Arial" panose="020B0604020202020204" pitchFamily="34" charset="0"/>
              </a:rPr>
              <a:t>Introduction</a:t>
            </a:r>
          </a:p>
          <a:p>
            <a:pPr lvl="1"/>
            <a:r>
              <a:rPr kumimoji="1" lang="en-US" altLang="ko-Kore-KR">
                <a:latin typeface="+mn-lt"/>
              </a:rPr>
              <a:t>Vibronic system</a:t>
            </a:r>
          </a:p>
          <a:p>
            <a:pPr lvl="1"/>
            <a:r>
              <a:rPr kumimoji="1" lang="en-US" altLang="ko-Kore-KR">
                <a:latin typeface="+mn-lt"/>
                <a:cs typeface="Arial" panose="020B0604020202020204" pitchFamily="34" charset="0"/>
              </a:rPr>
              <a:t>Reservoir computing</a:t>
            </a:r>
          </a:p>
          <a:p>
            <a:pPr lvl="1"/>
            <a:r>
              <a:rPr kumimoji="1" lang="en-US" altLang="ko-Kore-KR">
                <a:latin typeface="+mn-lt"/>
              </a:rPr>
              <a:t>Model system: Light harvesting 2 complex</a:t>
            </a:r>
            <a:endParaRPr kumimoji="1" lang="en-US" altLang="ko-Kore-KR">
              <a:latin typeface="+mn-lt"/>
              <a:cs typeface="Arial" panose="020B0604020202020204" pitchFamily="34" charset="0"/>
            </a:endParaRPr>
          </a:p>
          <a:p>
            <a:endParaRPr kumimoji="1" lang="en-US" altLang="ko-Kore-KR">
              <a:latin typeface="+mn-lt"/>
              <a:cs typeface="Arial" panose="020B0604020202020204" pitchFamily="34" charset="0"/>
            </a:endParaRPr>
          </a:p>
          <a:p>
            <a:r>
              <a:rPr kumimoji="1" lang="en-US" altLang="ko-Kore-KR">
                <a:latin typeface="+mn-lt"/>
                <a:cs typeface="Arial" panose="020B0604020202020204" pitchFamily="34" charset="0"/>
              </a:rPr>
              <a:t>Result and Discussions</a:t>
            </a:r>
          </a:p>
          <a:p>
            <a:pPr marL="0" indent="0">
              <a:buNone/>
            </a:pPr>
            <a:endParaRPr kumimoji="1" lang="en-US" altLang="ko-Kore-KR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D4054C-7493-0E71-69E7-980A586F6C48}"/>
              </a:ext>
            </a:extLst>
          </p:cNvPr>
          <p:cNvSpPr txBox="1"/>
          <p:nvPr/>
        </p:nvSpPr>
        <p:spPr>
          <a:xfrm>
            <a:off x="175364" y="150312"/>
            <a:ext cx="1176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800" b="1">
                <a:solidFill>
                  <a:schemeClr val="tx2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Contents</a:t>
            </a:r>
            <a:endParaRPr kumimoji="1" lang="ko-Kore-KR" altLang="en-US" sz="2800" b="1">
              <a:solidFill>
                <a:schemeClr val="tx2">
                  <a:lumMod val="90000"/>
                  <a:lumOff val="10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5" name="직선 연결선[R] 4">
            <a:extLst>
              <a:ext uri="{FF2B5EF4-FFF2-40B4-BE49-F238E27FC236}">
                <a16:creationId xmlns:a16="http://schemas.microsoft.com/office/drawing/2014/main" id="{CAE693FF-8715-14EE-5C30-DB767230BE22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5">
            <a:extLst>
              <a:ext uri="{FF2B5EF4-FFF2-40B4-BE49-F238E27FC236}">
                <a16:creationId xmlns:a16="http://schemas.microsoft.com/office/drawing/2014/main" id="{0B282C9F-8F5B-BD4E-E50B-F3299971F8AA}"/>
              </a:ext>
            </a:extLst>
          </p:cNvPr>
          <p:cNvCxnSpPr>
            <a:cxnSpLocks/>
          </p:cNvCxnSpPr>
          <p:nvPr/>
        </p:nvCxnSpPr>
        <p:spPr>
          <a:xfrm>
            <a:off x="10922696" y="0"/>
            <a:ext cx="0" cy="2730674"/>
          </a:xfrm>
          <a:prstGeom prst="line">
            <a:avLst/>
          </a:prstGeom>
          <a:ln w="7620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319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43B0AB-B822-149E-06DF-A113151E47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933904-7974-31DE-4EE5-4D7B79A4A1C0}"/>
              </a:ext>
            </a:extLst>
          </p:cNvPr>
          <p:cNvSpPr txBox="1"/>
          <p:nvPr/>
        </p:nvSpPr>
        <p:spPr>
          <a:xfrm>
            <a:off x="734163" y="1680230"/>
            <a:ext cx="84479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8000" b="1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  <a:cs typeface="Arial" panose="020B0604020202020204" pitchFamily="34" charset="0"/>
              </a:rPr>
              <a:t>Introduction</a:t>
            </a:r>
            <a:endParaRPr kumimoji="1" lang="ko-Kore-KR" altLang="en-US" sz="8000" b="1">
              <a:solidFill>
                <a:schemeClr val="tx2">
                  <a:lumMod val="90000"/>
                  <a:lumOff val="1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5" name="직선 연결선[R] 4">
            <a:extLst>
              <a:ext uri="{FF2B5EF4-FFF2-40B4-BE49-F238E27FC236}">
                <a16:creationId xmlns:a16="http://schemas.microsoft.com/office/drawing/2014/main" id="{FFD9C4A5-F843-6540-09BE-E1A3EA912495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5">
            <a:extLst>
              <a:ext uri="{FF2B5EF4-FFF2-40B4-BE49-F238E27FC236}">
                <a16:creationId xmlns:a16="http://schemas.microsoft.com/office/drawing/2014/main" id="{1BF9724E-FE4C-F4C6-8270-7142C0B324FD}"/>
              </a:ext>
            </a:extLst>
          </p:cNvPr>
          <p:cNvCxnSpPr>
            <a:cxnSpLocks/>
          </p:cNvCxnSpPr>
          <p:nvPr/>
        </p:nvCxnSpPr>
        <p:spPr>
          <a:xfrm>
            <a:off x="10922696" y="0"/>
            <a:ext cx="0" cy="2730674"/>
          </a:xfrm>
          <a:prstGeom prst="line">
            <a:avLst/>
          </a:prstGeom>
          <a:ln w="7620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835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모서리가 둥근 직사각형 83">
            <a:extLst>
              <a:ext uri="{FF2B5EF4-FFF2-40B4-BE49-F238E27FC236}">
                <a16:creationId xmlns:a16="http://schemas.microsoft.com/office/drawing/2014/main" id="{88A06B83-6A35-695E-9084-2968C69B676E}"/>
              </a:ext>
            </a:extLst>
          </p:cNvPr>
          <p:cNvSpPr/>
          <p:nvPr/>
        </p:nvSpPr>
        <p:spPr>
          <a:xfrm>
            <a:off x="8096023" y="1368393"/>
            <a:ext cx="3762152" cy="4553833"/>
          </a:xfrm>
          <a:prstGeom prst="roundRect">
            <a:avLst>
              <a:gd name="adj" fmla="val 2390"/>
            </a:avLst>
          </a:prstGeom>
          <a:solidFill>
            <a:schemeClr val="bg1"/>
          </a:solidFill>
          <a:ln>
            <a:noFill/>
          </a:ln>
          <a:effectLst>
            <a:glow rad="63500">
              <a:srgbClr val="153E63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82" name="모서리가 둥근 직사각형 81">
            <a:extLst>
              <a:ext uri="{FF2B5EF4-FFF2-40B4-BE49-F238E27FC236}">
                <a16:creationId xmlns:a16="http://schemas.microsoft.com/office/drawing/2014/main" id="{2DD885E5-A008-68A6-ADCD-F145A0E02E76}"/>
              </a:ext>
            </a:extLst>
          </p:cNvPr>
          <p:cNvSpPr/>
          <p:nvPr/>
        </p:nvSpPr>
        <p:spPr>
          <a:xfrm>
            <a:off x="303517" y="1362337"/>
            <a:ext cx="7448855" cy="4553833"/>
          </a:xfrm>
          <a:prstGeom prst="roundRect">
            <a:avLst>
              <a:gd name="adj" fmla="val 2438"/>
            </a:avLst>
          </a:prstGeom>
          <a:solidFill>
            <a:schemeClr val="bg1"/>
          </a:solidFill>
          <a:ln>
            <a:noFill/>
          </a:ln>
          <a:effectLst>
            <a:glow rad="63500">
              <a:srgbClr val="153E63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408EEF-1DD4-DFE7-F93C-F9EE1DFB25BB}"/>
              </a:ext>
            </a:extLst>
          </p:cNvPr>
          <p:cNvSpPr txBox="1"/>
          <p:nvPr/>
        </p:nvSpPr>
        <p:spPr>
          <a:xfrm>
            <a:off x="175364" y="150312"/>
            <a:ext cx="1176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800" b="1">
                <a:solidFill>
                  <a:schemeClr val="tx2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Electronic – Nuclear coupled system</a:t>
            </a:r>
            <a:endParaRPr kumimoji="1" lang="ko-Kore-KR" altLang="en-US" sz="2800" b="1">
              <a:solidFill>
                <a:schemeClr val="tx2">
                  <a:lumMod val="90000"/>
                  <a:lumOff val="1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03A99D-F747-0891-32D8-8FE99DFE8A88}"/>
              </a:ext>
            </a:extLst>
          </p:cNvPr>
          <p:cNvSpPr txBox="1"/>
          <p:nvPr/>
        </p:nvSpPr>
        <p:spPr>
          <a:xfrm>
            <a:off x="175364" y="673532"/>
            <a:ext cx="1176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400" b="1">
                <a:cs typeface="Arial" panose="020B0604020202020204" pitchFamily="34" charset="0"/>
              </a:rPr>
              <a:t>Vibronic model, example of diatomic molecule</a:t>
            </a:r>
            <a:endParaRPr kumimoji="1" lang="ko-Kore-KR" altLang="en-US" sz="2400" b="1">
              <a:cs typeface="Arial" panose="020B0604020202020204" pitchFamily="34" charset="0"/>
            </a:endParaRPr>
          </a:p>
        </p:txBody>
      </p:sp>
      <p:cxnSp>
        <p:nvCxnSpPr>
          <p:cNvPr id="4" name="직선 연결선[R] 3">
            <a:extLst>
              <a:ext uri="{FF2B5EF4-FFF2-40B4-BE49-F238E27FC236}">
                <a16:creationId xmlns:a16="http://schemas.microsoft.com/office/drawing/2014/main" id="{BBEF3B42-5E98-5A8A-8591-01053D4FDD93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FD19BF1D-EECB-E01F-8B97-1936EFCEB2CC}"/>
              </a:ext>
            </a:extLst>
          </p:cNvPr>
          <p:cNvSpPr txBox="1"/>
          <p:nvPr/>
        </p:nvSpPr>
        <p:spPr>
          <a:xfrm>
            <a:off x="303517" y="6420300"/>
            <a:ext cx="1155526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" altLang="ko-Kore-KR" sz="1100">
              <a:cs typeface="Arial" panose="020B0604020202020204" pitchFamily="34" charset="0"/>
            </a:endParaRPr>
          </a:p>
          <a:p>
            <a:endParaRPr lang="ko-KR" altLang="en-US" sz="1100">
              <a:cs typeface="Arial" panose="020B0604020202020204" pitchFamily="34" charset="0"/>
            </a:endParaRPr>
          </a:p>
        </p:txBody>
      </p:sp>
      <p:grpSp>
        <p:nvGrpSpPr>
          <p:cNvPr id="54" name="그룹 53">
            <a:extLst>
              <a:ext uri="{FF2B5EF4-FFF2-40B4-BE49-F238E27FC236}">
                <a16:creationId xmlns:a16="http://schemas.microsoft.com/office/drawing/2014/main" id="{1F682763-21A7-0885-93EA-E88667866298}"/>
              </a:ext>
            </a:extLst>
          </p:cNvPr>
          <p:cNvGrpSpPr/>
          <p:nvPr/>
        </p:nvGrpSpPr>
        <p:grpSpPr>
          <a:xfrm>
            <a:off x="303517" y="2314945"/>
            <a:ext cx="3841439" cy="2826203"/>
            <a:chOff x="74903" y="2386412"/>
            <a:chExt cx="4991007" cy="3682828"/>
          </a:xfrm>
        </p:grpSpPr>
        <p:cxnSp>
          <p:nvCxnSpPr>
            <p:cNvPr id="10" name="직선 연결선[R] 9">
              <a:extLst>
                <a:ext uri="{FF2B5EF4-FFF2-40B4-BE49-F238E27FC236}">
                  <a16:creationId xmlns:a16="http://schemas.microsoft.com/office/drawing/2014/main" id="{7D65C098-CC94-B5FE-23EC-40BD995A2DFE}"/>
                </a:ext>
              </a:extLst>
            </p:cNvPr>
            <p:cNvCxnSpPr>
              <a:cxnSpLocks/>
            </p:cNvCxnSpPr>
            <p:nvPr/>
          </p:nvCxnSpPr>
          <p:spPr>
            <a:xfrm>
              <a:off x="1640153" y="5445367"/>
              <a:ext cx="841733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[R] 10">
              <a:extLst>
                <a:ext uri="{FF2B5EF4-FFF2-40B4-BE49-F238E27FC236}">
                  <a16:creationId xmlns:a16="http://schemas.microsoft.com/office/drawing/2014/main" id="{7115E557-A7C1-CF50-7CA8-9A916421AEF0}"/>
                </a:ext>
              </a:extLst>
            </p:cNvPr>
            <p:cNvCxnSpPr>
              <a:cxnSpLocks/>
            </p:cNvCxnSpPr>
            <p:nvPr/>
          </p:nvCxnSpPr>
          <p:spPr>
            <a:xfrm>
              <a:off x="1640153" y="2939346"/>
              <a:ext cx="841733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화살표 연결선 12">
              <a:extLst>
                <a:ext uri="{FF2B5EF4-FFF2-40B4-BE49-F238E27FC236}">
                  <a16:creationId xmlns:a16="http://schemas.microsoft.com/office/drawing/2014/main" id="{A92012BD-68CE-7356-7F33-059F76B4546C}"/>
                </a:ext>
              </a:extLst>
            </p:cNvPr>
            <p:cNvCxnSpPr/>
            <p:nvPr/>
          </p:nvCxnSpPr>
          <p:spPr>
            <a:xfrm flipV="1">
              <a:off x="1839990" y="2995724"/>
              <a:ext cx="0" cy="2398029"/>
            </a:xfrm>
            <a:prstGeom prst="straightConnector1">
              <a:avLst/>
            </a:prstGeom>
            <a:ln w="76200">
              <a:solidFill>
                <a:schemeClr val="accent2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화살표 연결선 13">
              <a:extLst>
                <a:ext uri="{FF2B5EF4-FFF2-40B4-BE49-F238E27FC236}">
                  <a16:creationId xmlns:a16="http://schemas.microsoft.com/office/drawing/2014/main" id="{F41FF460-E282-0C2A-90F4-170F8D6C2428}"/>
                </a:ext>
              </a:extLst>
            </p:cNvPr>
            <p:cNvCxnSpPr>
              <a:cxnSpLocks/>
            </p:cNvCxnSpPr>
            <p:nvPr/>
          </p:nvCxnSpPr>
          <p:spPr>
            <a:xfrm>
              <a:off x="2264894" y="2995724"/>
              <a:ext cx="0" cy="2398029"/>
            </a:xfrm>
            <a:prstGeom prst="straightConnector1">
              <a:avLst/>
            </a:prstGeom>
            <a:ln w="28575">
              <a:solidFill>
                <a:srgbClr val="153E63"/>
              </a:solidFill>
              <a:prstDash val="dash"/>
              <a:headEnd w="lg" len="lg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화살표 연결선 17">
              <a:extLst>
                <a:ext uri="{FF2B5EF4-FFF2-40B4-BE49-F238E27FC236}">
                  <a16:creationId xmlns:a16="http://schemas.microsoft.com/office/drawing/2014/main" id="{A30CE53F-187B-7AF4-A45D-0B407B984220}"/>
                </a:ext>
              </a:extLst>
            </p:cNvPr>
            <p:cNvCxnSpPr>
              <a:cxnSpLocks/>
            </p:cNvCxnSpPr>
            <p:nvPr/>
          </p:nvCxnSpPr>
          <p:spPr>
            <a:xfrm>
              <a:off x="247361" y="4156527"/>
              <a:ext cx="1519960" cy="0"/>
            </a:xfrm>
            <a:prstGeom prst="straightConnector1">
              <a:avLst/>
            </a:prstGeom>
            <a:ln w="76200">
              <a:solidFill>
                <a:srgbClr val="C0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화살표 연결선 25">
              <a:extLst>
                <a:ext uri="{FF2B5EF4-FFF2-40B4-BE49-F238E27FC236}">
                  <a16:creationId xmlns:a16="http://schemas.microsoft.com/office/drawing/2014/main" id="{BCD809C9-C5A0-9FC4-80B1-9D01DC41C5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67839" y="3171501"/>
              <a:ext cx="804389" cy="543417"/>
            </a:xfrm>
            <a:prstGeom prst="straightConnector1">
              <a:avLst/>
            </a:prstGeom>
            <a:ln w="76200">
              <a:solidFill>
                <a:srgbClr val="0070C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화살표 연결선 28">
              <a:extLst>
                <a:ext uri="{FF2B5EF4-FFF2-40B4-BE49-F238E27FC236}">
                  <a16:creationId xmlns:a16="http://schemas.microsoft.com/office/drawing/2014/main" id="{FB805574-1E99-2A6F-FA5B-3B34F241E0F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67839" y="3757382"/>
              <a:ext cx="1014156" cy="229244"/>
            </a:xfrm>
            <a:prstGeom prst="straightConnector1">
              <a:avLst/>
            </a:prstGeom>
            <a:ln w="76200">
              <a:solidFill>
                <a:srgbClr val="0070C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화살표 연결선 30">
              <a:extLst>
                <a:ext uri="{FF2B5EF4-FFF2-40B4-BE49-F238E27FC236}">
                  <a16:creationId xmlns:a16="http://schemas.microsoft.com/office/drawing/2014/main" id="{F0AF8CC7-1BF2-F07F-B00C-741E10CA47B3}"/>
                </a:ext>
              </a:extLst>
            </p:cNvPr>
            <p:cNvCxnSpPr>
              <a:cxnSpLocks/>
            </p:cNvCxnSpPr>
            <p:nvPr/>
          </p:nvCxnSpPr>
          <p:spPr>
            <a:xfrm>
              <a:off x="2367839" y="4238558"/>
              <a:ext cx="1014156" cy="159530"/>
            </a:xfrm>
            <a:prstGeom prst="straightConnector1">
              <a:avLst/>
            </a:prstGeom>
            <a:ln w="76200">
              <a:solidFill>
                <a:srgbClr val="0070C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화살표 연결선 32">
              <a:extLst>
                <a:ext uri="{FF2B5EF4-FFF2-40B4-BE49-F238E27FC236}">
                  <a16:creationId xmlns:a16="http://schemas.microsoft.com/office/drawing/2014/main" id="{A3C487F4-51C5-72AA-EE7E-5913825F4153}"/>
                </a:ext>
              </a:extLst>
            </p:cNvPr>
            <p:cNvCxnSpPr>
              <a:cxnSpLocks/>
            </p:cNvCxnSpPr>
            <p:nvPr/>
          </p:nvCxnSpPr>
          <p:spPr>
            <a:xfrm>
              <a:off x="2367839" y="4510265"/>
              <a:ext cx="804389" cy="480930"/>
            </a:xfrm>
            <a:prstGeom prst="straightConnector1">
              <a:avLst/>
            </a:prstGeom>
            <a:ln w="76200">
              <a:solidFill>
                <a:srgbClr val="0070C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35B98FC-6780-2721-D563-4E99558E52DD}"/>
                </a:ext>
              </a:extLst>
            </p:cNvPr>
            <p:cNvSpPr txBox="1"/>
            <p:nvPr/>
          </p:nvSpPr>
          <p:spPr>
            <a:xfrm>
              <a:off x="924782" y="5587963"/>
              <a:ext cx="2112407" cy="481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R">
                  <a:cs typeface="Arial" panose="020B0604020202020204" pitchFamily="34" charset="0"/>
                </a:rPr>
                <a:t>Ground state</a:t>
              </a:r>
              <a:endParaRPr kumimoji="1" lang="ko-KR" altLang="en-US">
                <a:cs typeface="Arial" panose="020B0604020202020204" pitchFamily="34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5C8C853-F281-BFE4-3633-454E90CBCABD}"/>
                </a:ext>
              </a:extLst>
            </p:cNvPr>
            <p:cNvSpPr txBox="1"/>
            <p:nvPr/>
          </p:nvSpPr>
          <p:spPr>
            <a:xfrm>
              <a:off x="1040140" y="2386412"/>
              <a:ext cx="2132088" cy="481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R">
                  <a:cs typeface="Arial" panose="020B0604020202020204" pitchFamily="34" charset="0"/>
                </a:rPr>
                <a:t>Excited state</a:t>
              </a:r>
              <a:endParaRPr kumimoji="1" lang="ko-KR" altLang="en-US">
                <a:cs typeface="Arial" panose="020B0604020202020204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1D31741-08B5-632D-6C0C-0B623D0FC881}"/>
                </a:ext>
              </a:extLst>
            </p:cNvPr>
            <p:cNvSpPr txBox="1"/>
            <p:nvPr/>
          </p:nvSpPr>
          <p:spPr>
            <a:xfrm>
              <a:off x="74903" y="3167835"/>
              <a:ext cx="1692618" cy="842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R">
                  <a:solidFill>
                    <a:schemeClr val="accent2"/>
                  </a:solidFill>
                  <a:cs typeface="Arial" panose="020B0604020202020204" pitchFamily="34" charset="0"/>
                </a:rPr>
                <a:t>Electronic </a:t>
              </a:r>
            </a:p>
            <a:p>
              <a:pPr algn="ctr"/>
              <a:r>
                <a:rPr kumimoji="1" lang="en-US" altLang="ko-KR">
                  <a:solidFill>
                    <a:schemeClr val="accent2"/>
                  </a:solidFill>
                  <a:cs typeface="Arial" panose="020B0604020202020204" pitchFamily="34" charset="0"/>
                </a:rPr>
                <a:t>excitation</a:t>
              </a:r>
              <a:endParaRPr kumimoji="1" lang="ko-KR" altLang="en-US">
                <a:solidFill>
                  <a:schemeClr val="accent2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CF708DB-D524-A7D3-2457-35700703BBB8}"/>
                </a:ext>
              </a:extLst>
            </p:cNvPr>
            <p:cNvSpPr txBox="1"/>
            <p:nvPr/>
          </p:nvSpPr>
          <p:spPr>
            <a:xfrm>
              <a:off x="3350708" y="3837045"/>
              <a:ext cx="1715202" cy="481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R">
                  <a:solidFill>
                    <a:srgbClr val="0070C0"/>
                  </a:solidFill>
                  <a:cs typeface="Arial" panose="020B0604020202020204" pitchFamily="34" charset="0"/>
                </a:rPr>
                <a:t>Relaxation</a:t>
              </a:r>
              <a:endParaRPr kumimoji="1" lang="ko-KR" altLang="en-US">
                <a:solidFill>
                  <a:srgbClr val="0070C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AF8A323C-1FAF-4E95-5E38-9FCACD36974D}"/>
              </a:ext>
            </a:extLst>
          </p:cNvPr>
          <p:cNvSpPr txBox="1"/>
          <p:nvPr/>
        </p:nvSpPr>
        <p:spPr>
          <a:xfrm>
            <a:off x="993027" y="1406432"/>
            <a:ext cx="26420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R" sz="2800">
                <a:cs typeface="Arial" panose="020B0604020202020204" pitchFamily="34" charset="0"/>
              </a:rPr>
              <a:t>Electronic state</a:t>
            </a:r>
            <a:endParaRPr kumimoji="1" lang="ko-KR" altLang="en-US" sz="2800"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B1F0861-D13C-69FC-18A5-06B74C68EBD4}"/>
              </a:ext>
            </a:extLst>
          </p:cNvPr>
          <p:cNvSpPr txBox="1"/>
          <p:nvPr/>
        </p:nvSpPr>
        <p:spPr>
          <a:xfrm>
            <a:off x="4803603" y="1406432"/>
            <a:ext cx="27574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R" sz="2800">
                <a:cs typeface="Arial" panose="020B0604020202020204" pitchFamily="34" charset="0"/>
              </a:rPr>
              <a:t>Vibrational state</a:t>
            </a:r>
            <a:endParaRPr kumimoji="1" lang="ko-KR" altLang="en-US" sz="2800">
              <a:cs typeface="Arial" panose="020B0604020202020204" pitchFamily="34" charset="0"/>
            </a:endParaRPr>
          </a:p>
        </p:txBody>
      </p: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567FD4CB-25C0-D4D1-B77E-84E5E0E03017}"/>
              </a:ext>
            </a:extLst>
          </p:cNvPr>
          <p:cNvGrpSpPr/>
          <p:nvPr/>
        </p:nvGrpSpPr>
        <p:grpSpPr>
          <a:xfrm>
            <a:off x="4738364" y="2823784"/>
            <a:ext cx="2357485" cy="1937715"/>
            <a:chOff x="4949144" y="2819546"/>
            <a:chExt cx="3768298" cy="3097321"/>
          </a:xfrm>
        </p:grpSpPr>
        <p:pic>
          <p:nvPicPr>
            <p:cNvPr id="6" name="그림 5" descr="스케치, 화이트, 디자인이(가) 표시된 사진&#10;&#10;AI가 생성한 콘텐츠는 부정확할 수 있습니다.">
              <a:extLst>
                <a:ext uri="{FF2B5EF4-FFF2-40B4-BE49-F238E27FC236}">
                  <a16:creationId xmlns:a16="http://schemas.microsoft.com/office/drawing/2014/main" id="{8F19EABE-A884-B9F7-9AF1-DB18F32F01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77070" y="2819546"/>
              <a:ext cx="2940372" cy="2468084"/>
            </a:xfrm>
            <a:prstGeom prst="rect">
              <a:avLst/>
            </a:prstGeom>
          </p:spPr>
        </p:pic>
        <p:pic>
          <p:nvPicPr>
            <p:cNvPr id="8" name="그림 7" descr="나사, 디자인이(가) 표시된 사진&#10;&#10;AI가 생성한 콘텐츠는 부정확할 수 있습니다.">
              <a:extLst>
                <a:ext uri="{FF2B5EF4-FFF2-40B4-BE49-F238E27FC236}">
                  <a16:creationId xmlns:a16="http://schemas.microsoft.com/office/drawing/2014/main" id="{16E45A96-53FC-1A95-00FF-1677C5E613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22319" t="44262" r="29766" b="44934"/>
            <a:stretch/>
          </p:blipFill>
          <p:spPr>
            <a:xfrm>
              <a:off x="4949144" y="5287089"/>
              <a:ext cx="3724212" cy="629778"/>
            </a:xfrm>
            <a:prstGeom prst="rect">
              <a:avLst/>
            </a:prstGeom>
          </p:spPr>
        </p:pic>
        <p:cxnSp>
          <p:nvCxnSpPr>
            <p:cNvPr id="42" name="직선 연결선[R] 41">
              <a:extLst>
                <a:ext uri="{FF2B5EF4-FFF2-40B4-BE49-F238E27FC236}">
                  <a16:creationId xmlns:a16="http://schemas.microsoft.com/office/drawing/2014/main" id="{0B956855-2D7A-26E4-F4CC-BF8D316B7206}"/>
                </a:ext>
              </a:extLst>
            </p:cNvPr>
            <p:cNvCxnSpPr>
              <a:cxnSpLocks/>
            </p:cNvCxnSpPr>
            <p:nvPr/>
          </p:nvCxnSpPr>
          <p:spPr>
            <a:xfrm>
              <a:off x="6702761" y="4890303"/>
              <a:ext cx="1028431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직선 연결선[R] 43">
              <a:extLst>
                <a:ext uri="{FF2B5EF4-FFF2-40B4-BE49-F238E27FC236}">
                  <a16:creationId xmlns:a16="http://schemas.microsoft.com/office/drawing/2014/main" id="{00DA7CA5-BEF9-6F74-92B7-3726D21FECD4}"/>
                </a:ext>
              </a:extLst>
            </p:cNvPr>
            <p:cNvCxnSpPr>
              <a:cxnSpLocks/>
            </p:cNvCxnSpPr>
            <p:nvPr/>
          </p:nvCxnSpPr>
          <p:spPr>
            <a:xfrm>
              <a:off x="6271888" y="4086996"/>
              <a:ext cx="1890177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[R] 45">
              <a:extLst>
                <a:ext uri="{FF2B5EF4-FFF2-40B4-BE49-F238E27FC236}">
                  <a16:creationId xmlns:a16="http://schemas.microsoft.com/office/drawing/2014/main" id="{FE1BF144-E6D1-CDEE-D1CE-131FDC71A4C9}"/>
                </a:ext>
              </a:extLst>
            </p:cNvPr>
            <p:cNvCxnSpPr>
              <a:cxnSpLocks/>
            </p:cNvCxnSpPr>
            <p:nvPr/>
          </p:nvCxnSpPr>
          <p:spPr>
            <a:xfrm>
              <a:off x="5994030" y="3283690"/>
              <a:ext cx="2445893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826D8C84-0CD2-25F2-8D61-0BA9023E2014}"/>
              </a:ext>
            </a:extLst>
          </p:cNvPr>
          <p:cNvGrpSpPr/>
          <p:nvPr/>
        </p:nvGrpSpPr>
        <p:grpSpPr>
          <a:xfrm>
            <a:off x="9200507" y="2206211"/>
            <a:ext cx="1314073" cy="1039223"/>
            <a:chOff x="7399978" y="2501242"/>
            <a:chExt cx="2940372" cy="2468084"/>
          </a:xfrm>
        </p:grpSpPr>
        <p:pic>
          <p:nvPicPr>
            <p:cNvPr id="56" name="그림 55" descr="스케치, 화이트, 디자인이(가) 표시된 사진&#10;&#10;AI가 생성한 콘텐츠는 부정확할 수 있습니다.">
              <a:extLst>
                <a:ext uri="{FF2B5EF4-FFF2-40B4-BE49-F238E27FC236}">
                  <a16:creationId xmlns:a16="http://schemas.microsoft.com/office/drawing/2014/main" id="{70AD854B-4189-20EE-9314-100AE494A0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99978" y="2501242"/>
              <a:ext cx="2940372" cy="2468084"/>
            </a:xfrm>
            <a:prstGeom prst="rect">
              <a:avLst/>
            </a:prstGeom>
          </p:spPr>
        </p:pic>
        <p:cxnSp>
          <p:nvCxnSpPr>
            <p:cNvPr id="57" name="직선 연결선[R] 56">
              <a:extLst>
                <a:ext uri="{FF2B5EF4-FFF2-40B4-BE49-F238E27FC236}">
                  <a16:creationId xmlns:a16="http://schemas.microsoft.com/office/drawing/2014/main" id="{AA9A4A3F-D5EF-1938-5C45-47EC33373370}"/>
                </a:ext>
              </a:extLst>
            </p:cNvPr>
            <p:cNvCxnSpPr>
              <a:cxnSpLocks/>
            </p:cNvCxnSpPr>
            <p:nvPr/>
          </p:nvCxnSpPr>
          <p:spPr>
            <a:xfrm>
              <a:off x="8325669" y="4571999"/>
              <a:ext cx="1028431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직선 연결선[R] 57">
              <a:extLst>
                <a:ext uri="{FF2B5EF4-FFF2-40B4-BE49-F238E27FC236}">
                  <a16:creationId xmlns:a16="http://schemas.microsoft.com/office/drawing/2014/main" id="{635390BF-55E0-C9D4-92D6-DCFE578B86EF}"/>
                </a:ext>
              </a:extLst>
            </p:cNvPr>
            <p:cNvCxnSpPr>
              <a:cxnSpLocks/>
            </p:cNvCxnSpPr>
            <p:nvPr/>
          </p:nvCxnSpPr>
          <p:spPr>
            <a:xfrm>
              <a:off x="7894796" y="3768692"/>
              <a:ext cx="1890177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직선 연결선[R] 58">
              <a:extLst>
                <a:ext uri="{FF2B5EF4-FFF2-40B4-BE49-F238E27FC236}">
                  <a16:creationId xmlns:a16="http://schemas.microsoft.com/office/drawing/2014/main" id="{0C935B09-6398-7C7E-4119-5F387BA8FEA9}"/>
                </a:ext>
              </a:extLst>
            </p:cNvPr>
            <p:cNvCxnSpPr>
              <a:cxnSpLocks/>
            </p:cNvCxnSpPr>
            <p:nvPr/>
          </p:nvCxnSpPr>
          <p:spPr>
            <a:xfrm>
              <a:off x="7616938" y="2965386"/>
              <a:ext cx="2445893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C742ED0F-092A-3641-0FE6-0E9999CCEC5E}"/>
              </a:ext>
            </a:extLst>
          </p:cNvPr>
          <p:cNvGrpSpPr/>
          <p:nvPr/>
        </p:nvGrpSpPr>
        <p:grpSpPr>
          <a:xfrm>
            <a:off x="8846251" y="4130662"/>
            <a:ext cx="1314073" cy="1039223"/>
            <a:chOff x="7399978" y="2501242"/>
            <a:chExt cx="2940372" cy="2468084"/>
          </a:xfrm>
        </p:grpSpPr>
        <p:pic>
          <p:nvPicPr>
            <p:cNvPr id="61" name="그림 60" descr="스케치, 화이트, 디자인이(가) 표시된 사진&#10;&#10;AI가 생성한 콘텐츠는 부정확할 수 있습니다.">
              <a:extLst>
                <a:ext uri="{FF2B5EF4-FFF2-40B4-BE49-F238E27FC236}">
                  <a16:creationId xmlns:a16="http://schemas.microsoft.com/office/drawing/2014/main" id="{05C987E6-B721-3F3D-302A-8C3F32E10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99978" y="2501242"/>
              <a:ext cx="2940372" cy="2468084"/>
            </a:xfrm>
            <a:prstGeom prst="rect">
              <a:avLst/>
            </a:prstGeom>
          </p:spPr>
        </p:pic>
        <p:cxnSp>
          <p:nvCxnSpPr>
            <p:cNvPr id="62" name="직선 연결선[R] 61">
              <a:extLst>
                <a:ext uri="{FF2B5EF4-FFF2-40B4-BE49-F238E27FC236}">
                  <a16:creationId xmlns:a16="http://schemas.microsoft.com/office/drawing/2014/main" id="{C9187C05-461F-FB7C-BF15-81CABCB80E0E}"/>
                </a:ext>
              </a:extLst>
            </p:cNvPr>
            <p:cNvCxnSpPr>
              <a:cxnSpLocks/>
            </p:cNvCxnSpPr>
            <p:nvPr/>
          </p:nvCxnSpPr>
          <p:spPr>
            <a:xfrm>
              <a:off x="8325669" y="4571999"/>
              <a:ext cx="1028431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직선 연결선[R] 62">
              <a:extLst>
                <a:ext uri="{FF2B5EF4-FFF2-40B4-BE49-F238E27FC236}">
                  <a16:creationId xmlns:a16="http://schemas.microsoft.com/office/drawing/2014/main" id="{DA3A6CD4-26AD-44AD-D16F-ACD48721B094}"/>
                </a:ext>
              </a:extLst>
            </p:cNvPr>
            <p:cNvCxnSpPr>
              <a:cxnSpLocks/>
            </p:cNvCxnSpPr>
            <p:nvPr/>
          </p:nvCxnSpPr>
          <p:spPr>
            <a:xfrm>
              <a:off x="7894796" y="3768692"/>
              <a:ext cx="1890177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연결선[R] 63">
              <a:extLst>
                <a:ext uri="{FF2B5EF4-FFF2-40B4-BE49-F238E27FC236}">
                  <a16:creationId xmlns:a16="http://schemas.microsoft.com/office/drawing/2014/main" id="{54B2A1AE-DD3C-BE49-0F80-BF40F4566B5C}"/>
                </a:ext>
              </a:extLst>
            </p:cNvPr>
            <p:cNvCxnSpPr>
              <a:cxnSpLocks/>
            </p:cNvCxnSpPr>
            <p:nvPr/>
          </p:nvCxnSpPr>
          <p:spPr>
            <a:xfrm>
              <a:off x="7616938" y="2965386"/>
              <a:ext cx="2445893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5" name="직선 화살표 연결선 64">
            <a:extLst>
              <a:ext uri="{FF2B5EF4-FFF2-40B4-BE49-F238E27FC236}">
                <a16:creationId xmlns:a16="http://schemas.microsoft.com/office/drawing/2014/main" id="{B024C3BA-2C45-07AC-849F-0D2F057AD603}"/>
              </a:ext>
            </a:extLst>
          </p:cNvPr>
          <p:cNvCxnSpPr>
            <a:cxnSpLocks/>
          </p:cNvCxnSpPr>
          <p:nvPr/>
        </p:nvCxnSpPr>
        <p:spPr>
          <a:xfrm flipH="1" flipV="1">
            <a:off x="9489755" y="2401646"/>
            <a:ext cx="13535" cy="2600939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직선 화살표 연결선 65">
            <a:extLst>
              <a:ext uri="{FF2B5EF4-FFF2-40B4-BE49-F238E27FC236}">
                <a16:creationId xmlns:a16="http://schemas.microsoft.com/office/drawing/2014/main" id="{7CD0DFC5-16A9-07F2-F0D4-873732D17739}"/>
              </a:ext>
            </a:extLst>
          </p:cNvPr>
          <p:cNvCxnSpPr>
            <a:cxnSpLocks/>
          </p:cNvCxnSpPr>
          <p:nvPr/>
        </p:nvCxnSpPr>
        <p:spPr>
          <a:xfrm>
            <a:off x="9842590" y="3078134"/>
            <a:ext cx="0" cy="1572139"/>
          </a:xfrm>
          <a:prstGeom prst="straightConnector1">
            <a:avLst/>
          </a:prstGeom>
          <a:ln w="19050">
            <a:solidFill>
              <a:srgbClr val="153E63"/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직선 화살표 연결선 66">
            <a:extLst>
              <a:ext uri="{FF2B5EF4-FFF2-40B4-BE49-F238E27FC236}">
                <a16:creationId xmlns:a16="http://schemas.microsoft.com/office/drawing/2014/main" id="{36F72847-67EF-7936-D0D9-F67D113E2B51}"/>
              </a:ext>
            </a:extLst>
          </p:cNvPr>
          <p:cNvCxnSpPr>
            <a:cxnSpLocks/>
          </p:cNvCxnSpPr>
          <p:nvPr/>
        </p:nvCxnSpPr>
        <p:spPr>
          <a:xfrm>
            <a:off x="8474140" y="3754172"/>
            <a:ext cx="889974" cy="0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8" name="그룹 67">
            <a:extLst>
              <a:ext uri="{FF2B5EF4-FFF2-40B4-BE49-F238E27FC236}">
                <a16:creationId xmlns:a16="http://schemas.microsoft.com/office/drawing/2014/main" id="{2134D388-258F-06F3-C97E-154396C096F6}"/>
              </a:ext>
            </a:extLst>
          </p:cNvPr>
          <p:cNvGrpSpPr/>
          <p:nvPr/>
        </p:nvGrpSpPr>
        <p:grpSpPr>
          <a:xfrm>
            <a:off x="10054447" y="3507122"/>
            <a:ext cx="602510" cy="689044"/>
            <a:chOff x="4488781" y="3832740"/>
            <a:chExt cx="1014156" cy="1233813"/>
          </a:xfrm>
        </p:grpSpPr>
        <p:cxnSp>
          <p:nvCxnSpPr>
            <p:cNvPr id="70" name="직선 화살표 연결선 69">
              <a:extLst>
                <a:ext uri="{FF2B5EF4-FFF2-40B4-BE49-F238E27FC236}">
                  <a16:creationId xmlns:a16="http://schemas.microsoft.com/office/drawing/2014/main" id="{AADDEE4A-8C20-6C36-A9AF-30F7E9E1975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88781" y="3832740"/>
              <a:ext cx="1014156" cy="229244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화살표 연결선 70">
              <a:extLst>
                <a:ext uri="{FF2B5EF4-FFF2-40B4-BE49-F238E27FC236}">
                  <a16:creationId xmlns:a16="http://schemas.microsoft.com/office/drawing/2014/main" id="{4FD07F03-8004-C31D-E823-1522AA40C4F6}"/>
                </a:ext>
              </a:extLst>
            </p:cNvPr>
            <p:cNvCxnSpPr>
              <a:cxnSpLocks/>
            </p:cNvCxnSpPr>
            <p:nvPr/>
          </p:nvCxnSpPr>
          <p:spPr>
            <a:xfrm>
              <a:off x="4488781" y="4313916"/>
              <a:ext cx="1014156" cy="159530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화살표 연결선 71">
              <a:extLst>
                <a:ext uri="{FF2B5EF4-FFF2-40B4-BE49-F238E27FC236}">
                  <a16:creationId xmlns:a16="http://schemas.microsoft.com/office/drawing/2014/main" id="{7082D037-8569-7CC8-7AEB-7DB2B53EC3AD}"/>
                </a:ext>
              </a:extLst>
            </p:cNvPr>
            <p:cNvCxnSpPr>
              <a:cxnSpLocks/>
            </p:cNvCxnSpPr>
            <p:nvPr/>
          </p:nvCxnSpPr>
          <p:spPr>
            <a:xfrm>
              <a:off x="4488781" y="4585623"/>
              <a:ext cx="804389" cy="480930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86C7E899-AA93-A4A0-363C-97F9222C92A3}"/>
              </a:ext>
            </a:extLst>
          </p:cNvPr>
          <p:cNvSpPr txBox="1"/>
          <p:nvPr/>
        </p:nvSpPr>
        <p:spPr>
          <a:xfrm>
            <a:off x="8555222" y="1394320"/>
            <a:ext cx="23566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R" sz="2800">
                <a:cs typeface="Arial" panose="020B0604020202020204" pitchFamily="34" charset="0"/>
              </a:rPr>
              <a:t>Vibronic state</a:t>
            </a:r>
            <a:endParaRPr kumimoji="1" lang="ko-KR" altLang="en-US" sz="2800">
              <a:cs typeface="Arial" panose="020B0604020202020204" pitchFamily="34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147F21D-2389-C99F-1611-AB99795D2B40}"/>
              </a:ext>
            </a:extLst>
          </p:cNvPr>
          <p:cNvSpPr txBox="1"/>
          <p:nvPr/>
        </p:nvSpPr>
        <p:spPr>
          <a:xfrm>
            <a:off x="8236088" y="3006156"/>
            <a:ext cx="13027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R">
                <a:solidFill>
                  <a:schemeClr val="accent2"/>
                </a:solidFill>
                <a:cs typeface="Arial" panose="020B0604020202020204" pitchFamily="34" charset="0"/>
              </a:rPr>
              <a:t>Electronic </a:t>
            </a:r>
          </a:p>
          <a:p>
            <a:pPr algn="ctr"/>
            <a:r>
              <a:rPr kumimoji="1" lang="en-US" altLang="ko-KR">
                <a:solidFill>
                  <a:schemeClr val="accent2"/>
                </a:solidFill>
                <a:cs typeface="Arial" panose="020B0604020202020204" pitchFamily="34" charset="0"/>
              </a:rPr>
              <a:t>excitation</a:t>
            </a:r>
            <a:endParaRPr kumimoji="1" lang="ko-KR" altLang="en-US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C59D4E7-388B-9DB6-F52B-E203E0241BCA}"/>
              </a:ext>
            </a:extLst>
          </p:cNvPr>
          <p:cNvSpPr txBox="1"/>
          <p:nvPr/>
        </p:nvSpPr>
        <p:spPr>
          <a:xfrm>
            <a:off x="10201370" y="4300984"/>
            <a:ext cx="1320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R">
                <a:solidFill>
                  <a:srgbClr val="0070C0"/>
                </a:solidFill>
                <a:cs typeface="Arial" panose="020B0604020202020204" pitchFamily="34" charset="0"/>
              </a:rPr>
              <a:t>Relaxation</a:t>
            </a:r>
            <a:endParaRPr kumimoji="1" lang="ko-KR" altLang="en-US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4F1EFE6-0FBB-A0A1-BB6A-7139363C3751}"/>
              </a:ext>
            </a:extLst>
          </p:cNvPr>
          <p:cNvSpPr txBox="1"/>
          <p:nvPr/>
        </p:nvSpPr>
        <p:spPr>
          <a:xfrm>
            <a:off x="10349231" y="2575173"/>
            <a:ext cx="1320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R">
                <a:solidFill>
                  <a:schemeClr val="accent3"/>
                </a:solidFill>
                <a:cs typeface="Arial" panose="020B0604020202020204" pitchFamily="34" charset="0"/>
              </a:rPr>
              <a:t>Vibrational</a:t>
            </a:r>
          </a:p>
          <a:p>
            <a:pPr algn="ctr"/>
            <a:r>
              <a:rPr kumimoji="1" lang="en-US" altLang="ko-KR">
                <a:solidFill>
                  <a:schemeClr val="accent3"/>
                </a:solidFill>
                <a:cs typeface="Arial" panose="020B0604020202020204" pitchFamily="34" charset="0"/>
              </a:rPr>
              <a:t>relaxation</a:t>
            </a:r>
            <a:endParaRPr kumimoji="1" lang="ko-KR" altLang="en-US">
              <a:solidFill>
                <a:schemeClr val="accent3"/>
              </a:solidFill>
              <a:cs typeface="Arial" panose="020B0604020202020204" pitchFamily="34" charset="0"/>
            </a:endParaRPr>
          </a:p>
        </p:txBody>
      </p:sp>
      <p:cxnSp>
        <p:nvCxnSpPr>
          <p:cNvPr id="78" name="직선 화살표 연결선 77">
            <a:extLst>
              <a:ext uri="{FF2B5EF4-FFF2-40B4-BE49-F238E27FC236}">
                <a16:creationId xmlns:a16="http://schemas.microsoft.com/office/drawing/2014/main" id="{E0BD2EBF-3209-11FF-2D3F-D23E6F7B1060}"/>
              </a:ext>
            </a:extLst>
          </p:cNvPr>
          <p:cNvCxnSpPr>
            <a:cxnSpLocks/>
          </p:cNvCxnSpPr>
          <p:nvPr/>
        </p:nvCxnSpPr>
        <p:spPr>
          <a:xfrm>
            <a:off x="9583733" y="2412068"/>
            <a:ext cx="257602" cy="650314"/>
          </a:xfrm>
          <a:prstGeom prst="straightConnector1">
            <a:avLst/>
          </a:prstGeom>
          <a:ln w="38100">
            <a:solidFill>
              <a:schemeClr val="accent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DADAACDD-3AAE-65D6-A2CE-745309A2B632}"/>
              </a:ext>
            </a:extLst>
          </p:cNvPr>
          <p:cNvSpPr txBox="1"/>
          <p:nvPr/>
        </p:nvSpPr>
        <p:spPr>
          <a:xfrm>
            <a:off x="8565602" y="5123045"/>
            <a:ext cx="1625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R">
                <a:cs typeface="Arial" panose="020B0604020202020204" pitchFamily="34" charset="0"/>
              </a:rPr>
              <a:t>Ground state</a:t>
            </a:r>
            <a:endParaRPr kumimoji="1" lang="ko-KR" altLang="en-US">
              <a:cs typeface="Arial" panose="020B0604020202020204" pitchFamily="34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0B05293-19B1-0709-4549-49C93253B2C2}"/>
              </a:ext>
            </a:extLst>
          </p:cNvPr>
          <p:cNvSpPr txBox="1"/>
          <p:nvPr/>
        </p:nvSpPr>
        <p:spPr>
          <a:xfrm>
            <a:off x="9156594" y="1890329"/>
            <a:ext cx="1641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R">
                <a:cs typeface="Arial" panose="020B0604020202020204" pitchFamily="34" charset="0"/>
              </a:rPr>
              <a:t>Excited state</a:t>
            </a:r>
            <a:endParaRPr kumimoji="1" lang="ko-KR" altLang="en-US">
              <a:cs typeface="Arial" panose="020B0604020202020204" pitchFamily="34" charset="0"/>
            </a:endParaRPr>
          </a:p>
        </p:txBody>
      </p:sp>
      <p:pic>
        <p:nvPicPr>
          <p:cNvPr id="30" name="그림 29" descr="\documentclass{article}&#10;\usepackage{amsmath}&#10;\pagestyle{empty}&#10;\begin{document}&#10;\begin{align*}&#10;\mathcal{E}_o&#10;\end{align*}&#10;&#10;&#10;\end{document}" title="IguanaTex Picture Display">
            <a:extLst>
              <a:ext uri="{FF2B5EF4-FFF2-40B4-BE49-F238E27FC236}">
                <a16:creationId xmlns:a16="http://schemas.microsoft.com/office/drawing/2014/main" id="{41005D02-82A2-59B9-2E2C-2AD7BAA31DB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890742" y="5451568"/>
            <a:ext cx="221488" cy="217424"/>
          </a:xfrm>
          <a:prstGeom prst="rect">
            <a:avLst/>
          </a:prstGeom>
        </p:spPr>
      </p:pic>
      <p:pic>
        <p:nvPicPr>
          <p:cNvPr id="7" name="그림 6" descr="\documentclass{article}&#10;\usepackage{amsmath}&#10;\pagestyle{empty}&#10;\begin{document}&#10;\begin{align*}&#10;\mathcal{E}=\mathcal{E}_o+c\cdot r&#10;\end{align*}&#10;&#10;&#10;\end{document}" title="IguanaTex Bitmap Display">
            <a:extLst>
              <a:ext uri="{FF2B5EF4-FFF2-40B4-BE49-F238E27FC236}">
                <a16:creationId xmlns:a16="http://schemas.microsoft.com/office/drawing/2014/main" id="{1268EDFB-9523-D1F5-B242-25EB0E120CB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206334" y="5648499"/>
            <a:ext cx="1447800" cy="22860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D6E5816A-CA21-49CE-2346-7EF49ED9FB95}"/>
              </a:ext>
            </a:extLst>
          </p:cNvPr>
          <p:cNvSpPr txBox="1"/>
          <p:nvPr/>
        </p:nvSpPr>
        <p:spPr>
          <a:xfrm>
            <a:off x="793469" y="5339974"/>
            <a:ext cx="2146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R">
                <a:cs typeface="Arial" panose="020B0604020202020204" pitchFamily="34" charset="0"/>
              </a:rPr>
              <a:t>Excitation energy:</a:t>
            </a:r>
            <a:endParaRPr kumimoji="1" lang="ko-KR" altLang="en-US"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40DC547-A2B9-4687-0B77-5C46C9BC204E}"/>
              </a:ext>
            </a:extLst>
          </p:cNvPr>
          <p:cNvSpPr txBox="1"/>
          <p:nvPr/>
        </p:nvSpPr>
        <p:spPr>
          <a:xfrm>
            <a:off x="8146454" y="5540907"/>
            <a:ext cx="2146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R">
                <a:cs typeface="Arial" panose="020B0604020202020204" pitchFamily="34" charset="0"/>
              </a:rPr>
              <a:t>Excitation energy:</a:t>
            </a:r>
            <a:endParaRPr kumimoji="1" lang="ko-KR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337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01A39-4A0F-BD94-C279-FFFC61BEF0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모서리가 둥근 직사각형 76">
            <a:extLst>
              <a:ext uri="{FF2B5EF4-FFF2-40B4-BE49-F238E27FC236}">
                <a16:creationId xmlns:a16="http://schemas.microsoft.com/office/drawing/2014/main" id="{33DD1D42-2F88-6857-42D2-6F003B76E543}"/>
              </a:ext>
            </a:extLst>
          </p:cNvPr>
          <p:cNvSpPr/>
          <p:nvPr/>
        </p:nvSpPr>
        <p:spPr>
          <a:xfrm>
            <a:off x="3910928" y="1291224"/>
            <a:ext cx="4182825" cy="4530027"/>
          </a:xfrm>
          <a:prstGeom prst="roundRect">
            <a:avLst>
              <a:gd name="adj" fmla="val 2438"/>
            </a:avLst>
          </a:prstGeom>
          <a:solidFill>
            <a:schemeClr val="bg1"/>
          </a:solidFill>
          <a:ln>
            <a:noFill/>
          </a:ln>
          <a:effectLst>
            <a:glow rad="63500">
              <a:srgbClr val="153E63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73" name="모서리가 둥근 직사각형 72">
            <a:extLst>
              <a:ext uri="{FF2B5EF4-FFF2-40B4-BE49-F238E27FC236}">
                <a16:creationId xmlns:a16="http://schemas.microsoft.com/office/drawing/2014/main" id="{341C8769-AC8D-4E8C-55E2-EE769543278C}"/>
              </a:ext>
            </a:extLst>
          </p:cNvPr>
          <p:cNvSpPr/>
          <p:nvPr/>
        </p:nvSpPr>
        <p:spPr>
          <a:xfrm>
            <a:off x="369531" y="1291224"/>
            <a:ext cx="3163374" cy="4530027"/>
          </a:xfrm>
          <a:prstGeom prst="roundRect">
            <a:avLst>
              <a:gd name="adj" fmla="val 2438"/>
            </a:avLst>
          </a:prstGeom>
          <a:solidFill>
            <a:schemeClr val="bg1"/>
          </a:solidFill>
          <a:ln>
            <a:noFill/>
          </a:ln>
          <a:effectLst>
            <a:glow rad="63500">
              <a:srgbClr val="153E63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9675A6-16E2-367B-0CE2-D2AA1E12D7EC}"/>
              </a:ext>
            </a:extLst>
          </p:cNvPr>
          <p:cNvSpPr txBox="1"/>
          <p:nvPr/>
        </p:nvSpPr>
        <p:spPr>
          <a:xfrm>
            <a:off x="175364" y="150312"/>
            <a:ext cx="1176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800" b="1">
                <a:solidFill>
                  <a:schemeClr val="tx2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Electronic – Nuclear coupled system</a:t>
            </a:r>
            <a:endParaRPr kumimoji="1" lang="ko-Kore-KR" altLang="en-US" sz="2800" b="1">
              <a:solidFill>
                <a:schemeClr val="tx2">
                  <a:lumMod val="90000"/>
                  <a:lumOff val="1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EA5B2A-EBB4-C11C-1E37-E91C2947A32E}"/>
              </a:ext>
            </a:extLst>
          </p:cNvPr>
          <p:cNvSpPr txBox="1"/>
          <p:nvPr/>
        </p:nvSpPr>
        <p:spPr>
          <a:xfrm>
            <a:off x="175364" y="673532"/>
            <a:ext cx="1176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400" b="1">
                <a:cs typeface="Arial" panose="020B0604020202020204" pitchFamily="34" charset="0"/>
              </a:rPr>
              <a:t>Motivation: Why electronic – nuclear coupling matters</a:t>
            </a:r>
            <a:endParaRPr kumimoji="1" lang="ko-Kore-KR" altLang="en-US" sz="2400" b="1">
              <a:cs typeface="Arial" panose="020B0604020202020204" pitchFamily="34" charset="0"/>
            </a:endParaRPr>
          </a:p>
        </p:txBody>
      </p:sp>
      <p:cxnSp>
        <p:nvCxnSpPr>
          <p:cNvPr id="4" name="직선 연결선[R] 3">
            <a:extLst>
              <a:ext uri="{FF2B5EF4-FFF2-40B4-BE49-F238E27FC236}">
                <a16:creationId xmlns:a16="http://schemas.microsoft.com/office/drawing/2014/main" id="{FF56B306-58F8-72C5-C832-7D2E077ABCC2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그룹 6">
            <a:extLst>
              <a:ext uri="{FF2B5EF4-FFF2-40B4-BE49-F238E27FC236}">
                <a16:creationId xmlns:a16="http://schemas.microsoft.com/office/drawing/2014/main" id="{7A1EE504-F3DB-238A-885C-797A87D75B94}"/>
              </a:ext>
            </a:extLst>
          </p:cNvPr>
          <p:cNvGrpSpPr/>
          <p:nvPr/>
        </p:nvGrpSpPr>
        <p:grpSpPr>
          <a:xfrm>
            <a:off x="6653860" y="2838522"/>
            <a:ext cx="1314073" cy="1039223"/>
            <a:chOff x="7399978" y="2501242"/>
            <a:chExt cx="2940372" cy="2468084"/>
          </a:xfrm>
        </p:grpSpPr>
        <p:pic>
          <p:nvPicPr>
            <p:cNvPr id="9" name="그림 8" descr="스케치, 화이트, 디자인이(가) 표시된 사진&#10;&#10;AI가 생성한 콘텐츠는 부정확할 수 있습니다.">
              <a:extLst>
                <a:ext uri="{FF2B5EF4-FFF2-40B4-BE49-F238E27FC236}">
                  <a16:creationId xmlns:a16="http://schemas.microsoft.com/office/drawing/2014/main" id="{A7CD43D7-A054-EB3E-4070-EE2C731D50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99978" y="2501242"/>
              <a:ext cx="2940372" cy="2468084"/>
            </a:xfrm>
            <a:prstGeom prst="rect">
              <a:avLst/>
            </a:prstGeom>
          </p:spPr>
        </p:pic>
        <p:cxnSp>
          <p:nvCxnSpPr>
            <p:cNvPr id="13" name="직선 연결선[R] 12">
              <a:extLst>
                <a:ext uri="{FF2B5EF4-FFF2-40B4-BE49-F238E27FC236}">
                  <a16:creationId xmlns:a16="http://schemas.microsoft.com/office/drawing/2014/main" id="{9DFBE210-48F9-5BC9-DBAF-0A928E64274E}"/>
                </a:ext>
              </a:extLst>
            </p:cNvPr>
            <p:cNvCxnSpPr>
              <a:cxnSpLocks/>
            </p:cNvCxnSpPr>
            <p:nvPr/>
          </p:nvCxnSpPr>
          <p:spPr>
            <a:xfrm>
              <a:off x="8325669" y="4571999"/>
              <a:ext cx="1028431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13">
              <a:extLst>
                <a:ext uri="{FF2B5EF4-FFF2-40B4-BE49-F238E27FC236}">
                  <a16:creationId xmlns:a16="http://schemas.microsoft.com/office/drawing/2014/main" id="{C2316C11-1A7C-7569-7A9E-DE6C444DFB9A}"/>
                </a:ext>
              </a:extLst>
            </p:cNvPr>
            <p:cNvCxnSpPr>
              <a:cxnSpLocks/>
            </p:cNvCxnSpPr>
            <p:nvPr/>
          </p:nvCxnSpPr>
          <p:spPr>
            <a:xfrm>
              <a:off x="7894796" y="3768692"/>
              <a:ext cx="1890177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4">
              <a:extLst>
                <a:ext uri="{FF2B5EF4-FFF2-40B4-BE49-F238E27FC236}">
                  <a16:creationId xmlns:a16="http://schemas.microsoft.com/office/drawing/2014/main" id="{AB7FC464-3092-AE52-C4CA-AC8B5DD38FB0}"/>
                </a:ext>
              </a:extLst>
            </p:cNvPr>
            <p:cNvCxnSpPr>
              <a:cxnSpLocks/>
            </p:cNvCxnSpPr>
            <p:nvPr/>
          </p:nvCxnSpPr>
          <p:spPr>
            <a:xfrm>
              <a:off x="7616938" y="2965386"/>
              <a:ext cx="2445893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C0169FDE-C5CF-5839-53E5-0932C06C2CF6}"/>
              </a:ext>
            </a:extLst>
          </p:cNvPr>
          <p:cNvGrpSpPr/>
          <p:nvPr/>
        </p:nvGrpSpPr>
        <p:grpSpPr>
          <a:xfrm>
            <a:off x="6299604" y="3990236"/>
            <a:ext cx="1314073" cy="1039223"/>
            <a:chOff x="7399978" y="2501242"/>
            <a:chExt cx="2940372" cy="2468084"/>
          </a:xfrm>
        </p:grpSpPr>
        <p:pic>
          <p:nvPicPr>
            <p:cNvPr id="17" name="그림 16" descr="스케치, 화이트, 디자인이(가) 표시된 사진&#10;&#10;AI가 생성한 콘텐츠는 부정확할 수 있습니다.">
              <a:extLst>
                <a:ext uri="{FF2B5EF4-FFF2-40B4-BE49-F238E27FC236}">
                  <a16:creationId xmlns:a16="http://schemas.microsoft.com/office/drawing/2014/main" id="{BB513C96-D352-FD9A-89F5-5F223BF8B0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99978" y="2501242"/>
              <a:ext cx="2940372" cy="2468084"/>
            </a:xfrm>
            <a:prstGeom prst="rect">
              <a:avLst/>
            </a:prstGeom>
          </p:spPr>
        </p:pic>
        <p:cxnSp>
          <p:nvCxnSpPr>
            <p:cNvPr id="18" name="직선 연결선[R] 17">
              <a:extLst>
                <a:ext uri="{FF2B5EF4-FFF2-40B4-BE49-F238E27FC236}">
                  <a16:creationId xmlns:a16="http://schemas.microsoft.com/office/drawing/2014/main" id="{ADBAFD2B-8E9B-2049-A3C8-B3C5F0CD492E}"/>
                </a:ext>
              </a:extLst>
            </p:cNvPr>
            <p:cNvCxnSpPr>
              <a:cxnSpLocks/>
            </p:cNvCxnSpPr>
            <p:nvPr/>
          </p:nvCxnSpPr>
          <p:spPr>
            <a:xfrm>
              <a:off x="8325669" y="4571999"/>
              <a:ext cx="1028431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[R] 18">
              <a:extLst>
                <a:ext uri="{FF2B5EF4-FFF2-40B4-BE49-F238E27FC236}">
                  <a16:creationId xmlns:a16="http://schemas.microsoft.com/office/drawing/2014/main" id="{E047DFD9-F3C0-BDBB-0A85-A32DA693DE9B}"/>
                </a:ext>
              </a:extLst>
            </p:cNvPr>
            <p:cNvCxnSpPr>
              <a:cxnSpLocks/>
            </p:cNvCxnSpPr>
            <p:nvPr/>
          </p:nvCxnSpPr>
          <p:spPr>
            <a:xfrm>
              <a:off x="7894796" y="3768692"/>
              <a:ext cx="1890177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[R] 19">
              <a:extLst>
                <a:ext uri="{FF2B5EF4-FFF2-40B4-BE49-F238E27FC236}">
                  <a16:creationId xmlns:a16="http://schemas.microsoft.com/office/drawing/2014/main" id="{37A5BA5D-24B7-5577-0D58-FCF89AB9FE5A}"/>
                </a:ext>
              </a:extLst>
            </p:cNvPr>
            <p:cNvCxnSpPr>
              <a:cxnSpLocks/>
            </p:cNvCxnSpPr>
            <p:nvPr/>
          </p:nvCxnSpPr>
          <p:spPr>
            <a:xfrm>
              <a:off x="7616938" y="2965386"/>
              <a:ext cx="2445893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7B5E5E66-9181-71B1-05CD-28C54A6C8529}"/>
              </a:ext>
            </a:extLst>
          </p:cNvPr>
          <p:cNvGrpSpPr/>
          <p:nvPr/>
        </p:nvGrpSpPr>
        <p:grpSpPr>
          <a:xfrm>
            <a:off x="4417943" y="2161429"/>
            <a:ext cx="1314073" cy="1039223"/>
            <a:chOff x="7399978" y="2501242"/>
            <a:chExt cx="2940372" cy="2468084"/>
          </a:xfrm>
        </p:grpSpPr>
        <p:pic>
          <p:nvPicPr>
            <p:cNvPr id="27" name="그림 26" descr="스케치, 화이트, 디자인이(가) 표시된 사진&#10;&#10;AI가 생성한 콘텐츠는 부정확할 수 있습니다.">
              <a:extLst>
                <a:ext uri="{FF2B5EF4-FFF2-40B4-BE49-F238E27FC236}">
                  <a16:creationId xmlns:a16="http://schemas.microsoft.com/office/drawing/2014/main" id="{96027591-C58D-C742-962A-0C3D674EA1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99978" y="2501242"/>
              <a:ext cx="2940372" cy="2468084"/>
            </a:xfrm>
            <a:prstGeom prst="rect">
              <a:avLst/>
            </a:prstGeom>
          </p:spPr>
        </p:pic>
        <p:cxnSp>
          <p:nvCxnSpPr>
            <p:cNvPr id="29" name="직선 연결선[R] 28">
              <a:extLst>
                <a:ext uri="{FF2B5EF4-FFF2-40B4-BE49-F238E27FC236}">
                  <a16:creationId xmlns:a16="http://schemas.microsoft.com/office/drawing/2014/main" id="{44AF4894-4D15-ACFC-BC9F-FACCECC79C84}"/>
                </a:ext>
              </a:extLst>
            </p:cNvPr>
            <p:cNvCxnSpPr>
              <a:cxnSpLocks/>
            </p:cNvCxnSpPr>
            <p:nvPr/>
          </p:nvCxnSpPr>
          <p:spPr>
            <a:xfrm>
              <a:off x="8325669" y="4571999"/>
              <a:ext cx="1028431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[R] 32">
              <a:extLst>
                <a:ext uri="{FF2B5EF4-FFF2-40B4-BE49-F238E27FC236}">
                  <a16:creationId xmlns:a16="http://schemas.microsoft.com/office/drawing/2014/main" id="{8AAE40C0-DB1A-CFFC-9F20-D8A8072007BC}"/>
                </a:ext>
              </a:extLst>
            </p:cNvPr>
            <p:cNvCxnSpPr>
              <a:cxnSpLocks/>
            </p:cNvCxnSpPr>
            <p:nvPr/>
          </p:nvCxnSpPr>
          <p:spPr>
            <a:xfrm>
              <a:off x="7894796" y="3768692"/>
              <a:ext cx="1890177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[R] 34">
              <a:extLst>
                <a:ext uri="{FF2B5EF4-FFF2-40B4-BE49-F238E27FC236}">
                  <a16:creationId xmlns:a16="http://schemas.microsoft.com/office/drawing/2014/main" id="{A9882099-6CED-7AAC-E6CE-5796DCF85874}"/>
                </a:ext>
              </a:extLst>
            </p:cNvPr>
            <p:cNvCxnSpPr>
              <a:cxnSpLocks/>
            </p:cNvCxnSpPr>
            <p:nvPr/>
          </p:nvCxnSpPr>
          <p:spPr>
            <a:xfrm>
              <a:off x="7616938" y="2965386"/>
              <a:ext cx="2445893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E0F348E2-FB4B-A017-A0A7-E104733E6C4C}"/>
              </a:ext>
            </a:extLst>
          </p:cNvPr>
          <p:cNvGrpSpPr/>
          <p:nvPr/>
        </p:nvGrpSpPr>
        <p:grpSpPr>
          <a:xfrm>
            <a:off x="4082920" y="3972045"/>
            <a:ext cx="1314073" cy="1039223"/>
            <a:chOff x="7399978" y="2501242"/>
            <a:chExt cx="2940372" cy="2468084"/>
          </a:xfrm>
        </p:grpSpPr>
        <p:pic>
          <p:nvPicPr>
            <p:cNvPr id="38" name="그림 37" descr="스케치, 화이트, 디자인이(가) 표시된 사진&#10;&#10;AI가 생성한 콘텐츠는 부정확할 수 있습니다.">
              <a:extLst>
                <a:ext uri="{FF2B5EF4-FFF2-40B4-BE49-F238E27FC236}">
                  <a16:creationId xmlns:a16="http://schemas.microsoft.com/office/drawing/2014/main" id="{654B467C-AAAB-0A57-786A-0A4525E292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99978" y="2501242"/>
              <a:ext cx="2940372" cy="2468084"/>
            </a:xfrm>
            <a:prstGeom prst="rect">
              <a:avLst/>
            </a:prstGeom>
          </p:spPr>
        </p:pic>
        <p:cxnSp>
          <p:nvCxnSpPr>
            <p:cNvPr id="39" name="직선 연결선[R] 38">
              <a:extLst>
                <a:ext uri="{FF2B5EF4-FFF2-40B4-BE49-F238E27FC236}">
                  <a16:creationId xmlns:a16="http://schemas.microsoft.com/office/drawing/2014/main" id="{CC0202F6-529F-2158-5975-09FE985A6BE8}"/>
                </a:ext>
              </a:extLst>
            </p:cNvPr>
            <p:cNvCxnSpPr>
              <a:cxnSpLocks/>
            </p:cNvCxnSpPr>
            <p:nvPr/>
          </p:nvCxnSpPr>
          <p:spPr>
            <a:xfrm>
              <a:off x="8325669" y="4571999"/>
              <a:ext cx="1028431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연결선[R] 39">
              <a:extLst>
                <a:ext uri="{FF2B5EF4-FFF2-40B4-BE49-F238E27FC236}">
                  <a16:creationId xmlns:a16="http://schemas.microsoft.com/office/drawing/2014/main" id="{7CA3F741-C4F9-FB0E-B0FF-B0C9AD4E5800}"/>
                </a:ext>
              </a:extLst>
            </p:cNvPr>
            <p:cNvCxnSpPr>
              <a:cxnSpLocks/>
            </p:cNvCxnSpPr>
            <p:nvPr/>
          </p:nvCxnSpPr>
          <p:spPr>
            <a:xfrm>
              <a:off x="7894796" y="3768692"/>
              <a:ext cx="1890177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연결선[R] 40">
              <a:extLst>
                <a:ext uri="{FF2B5EF4-FFF2-40B4-BE49-F238E27FC236}">
                  <a16:creationId xmlns:a16="http://schemas.microsoft.com/office/drawing/2014/main" id="{9EA44D24-C317-EE34-5E7B-279C682E5392}"/>
                </a:ext>
              </a:extLst>
            </p:cNvPr>
            <p:cNvCxnSpPr>
              <a:cxnSpLocks/>
            </p:cNvCxnSpPr>
            <p:nvPr/>
          </p:nvCxnSpPr>
          <p:spPr>
            <a:xfrm>
              <a:off x="7616938" y="2965386"/>
              <a:ext cx="2445893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2" name="직선 화살표 연결선 41">
            <a:extLst>
              <a:ext uri="{FF2B5EF4-FFF2-40B4-BE49-F238E27FC236}">
                <a16:creationId xmlns:a16="http://schemas.microsoft.com/office/drawing/2014/main" id="{C2C602B7-A05E-D4A6-B371-617337938128}"/>
              </a:ext>
            </a:extLst>
          </p:cNvPr>
          <p:cNvCxnSpPr>
            <a:cxnSpLocks/>
          </p:cNvCxnSpPr>
          <p:nvPr/>
        </p:nvCxnSpPr>
        <p:spPr>
          <a:xfrm flipV="1">
            <a:off x="4739959" y="2356864"/>
            <a:ext cx="0" cy="2505295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직선 화살표 연결선 43">
            <a:extLst>
              <a:ext uri="{FF2B5EF4-FFF2-40B4-BE49-F238E27FC236}">
                <a16:creationId xmlns:a16="http://schemas.microsoft.com/office/drawing/2014/main" id="{A38A3F56-5FE6-0792-5CFB-1B0AD2A9E320}"/>
              </a:ext>
            </a:extLst>
          </p:cNvPr>
          <p:cNvCxnSpPr>
            <a:cxnSpLocks/>
          </p:cNvCxnSpPr>
          <p:nvPr/>
        </p:nvCxnSpPr>
        <p:spPr>
          <a:xfrm>
            <a:off x="4799455" y="2380083"/>
            <a:ext cx="261992" cy="653269"/>
          </a:xfrm>
          <a:prstGeom prst="straightConnector1">
            <a:avLst/>
          </a:prstGeom>
          <a:ln w="38100">
            <a:solidFill>
              <a:schemeClr val="accent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직선 연결선[R] 48">
            <a:extLst>
              <a:ext uri="{FF2B5EF4-FFF2-40B4-BE49-F238E27FC236}">
                <a16:creationId xmlns:a16="http://schemas.microsoft.com/office/drawing/2014/main" id="{5B37DCDF-BBBF-CAEB-A22B-165588897512}"/>
              </a:ext>
            </a:extLst>
          </p:cNvPr>
          <p:cNvCxnSpPr>
            <a:cxnSpLocks/>
          </p:cNvCxnSpPr>
          <p:nvPr/>
        </p:nvCxnSpPr>
        <p:spPr>
          <a:xfrm>
            <a:off x="658240" y="4678082"/>
            <a:ext cx="64785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직선 화살표 연결선 49">
            <a:extLst>
              <a:ext uri="{FF2B5EF4-FFF2-40B4-BE49-F238E27FC236}">
                <a16:creationId xmlns:a16="http://schemas.microsoft.com/office/drawing/2014/main" id="{0482623C-320F-B8E2-DD9C-C5FCFD247151}"/>
              </a:ext>
            </a:extLst>
          </p:cNvPr>
          <p:cNvCxnSpPr>
            <a:cxnSpLocks/>
          </p:cNvCxnSpPr>
          <p:nvPr/>
        </p:nvCxnSpPr>
        <p:spPr>
          <a:xfrm flipV="1">
            <a:off x="812049" y="2795620"/>
            <a:ext cx="0" cy="1882462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[R] 51">
            <a:extLst>
              <a:ext uri="{FF2B5EF4-FFF2-40B4-BE49-F238E27FC236}">
                <a16:creationId xmlns:a16="http://schemas.microsoft.com/office/drawing/2014/main" id="{93BAA122-87A0-58DF-9AB2-48E2D1C46FCC}"/>
              </a:ext>
            </a:extLst>
          </p:cNvPr>
          <p:cNvCxnSpPr>
            <a:cxnSpLocks/>
          </p:cNvCxnSpPr>
          <p:nvPr/>
        </p:nvCxnSpPr>
        <p:spPr>
          <a:xfrm>
            <a:off x="658240" y="2795620"/>
            <a:ext cx="64785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직선 화살표 연결선 53">
            <a:extLst>
              <a:ext uri="{FF2B5EF4-FFF2-40B4-BE49-F238E27FC236}">
                <a16:creationId xmlns:a16="http://schemas.microsoft.com/office/drawing/2014/main" id="{A4AEEF0D-4176-02A9-54D6-7608C26E9034}"/>
              </a:ext>
            </a:extLst>
          </p:cNvPr>
          <p:cNvCxnSpPr>
            <a:cxnSpLocks/>
          </p:cNvCxnSpPr>
          <p:nvPr/>
        </p:nvCxnSpPr>
        <p:spPr>
          <a:xfrm>
            <a:off x="1434964" y="2795620"/>
            <a:ext cx="958311" cy="0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직선 연결선[R] 54">
            <a:extLst>
              <a:ext uri="{FF2B5EF4-FFF2-40B4-BE49-F238E27FC236}">
                <a16:creationId xmlns:a16="http://schemas.microsoft.com/office/drawing/2014/main" id="{F7A2B6FA-EAC8-D9CA-7575-AF0AF9DFF42E}"/>
              </a:ext>
            </a:extLst>
          </p:cNvPr>
          <p:cNvCxnSpPr>
            <a:cxnSpLocks/>
          </p:cNvCxnSpPr>
          <p:nvPr/>
        </p:nvCxnSpPr>
        <p:spPr>
          <a:xfrm>
            <a:off x="2393275" y="3322841"/>
            <a:ext cx="64785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직선 연결선[R] 56">
            <a:extLst>
              <a:ext uri="{FF2B5EF4-FFF2-40B4-BE49-F238E27FC236}">
                <a16:creationId xmlns:a16="http://schemas.microsoft.com/office/drawing/2014/main" id="{F26593EA-1D1D-14D4-5EAE-6420DAE9FBB7}"/>
              </a:ext>
            </a:extLst>
          </p:cNvPr>
          <p:cNvCxnSpPr>
            <a:cxnSpLocks/>
          </p:cNvCxnSpPr>
          <p:nvPr/>
        </p:nvCxnSpPr>
        <p:spPr>
          <a:xfrm>
            <a:off x="2393275" y="4678082"/>
            <a:ext cx="64785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D7AC57E4-C8C0-D60A-0947-A7E8B53F8627}"/>
              </a:ext>
            </a:extLst>
          </p:cNvPr>
          <p:cNvSpPr txBox="1"/>
          <p:nvPr/>
        </p:nvSpPr>
        <p:spPr>
          <a:xfrm>
            <a:off x="531449" y="5020848"/>
            <a:ext cx="852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>
                <a:cs typeface="Arial" panose="020B0604020202020204" pitchFamily="34" charset="0"/>
              </a:rPr>
              <a:t>Energy</a:t>
            </a:r>
          </a:p>
          <a:p>
            <a:pPr algn="ctr"/>
            <a:r>
              <a:rPr kumimoji="1" lang="en-US" altLang="ko-KR">
                <a:cs typeface="Arial" panose="020B0604020202020204" pitchFamily="34" charset="0"/>
              </a:rPr>
              <a:t>donor</a:t>
            </a:r>
            <a:endParaRPr kumimoji="1" lang="ko-KR" altLang="en-US">
              <a:cs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C01CC62-0710-4686-6A39-FB928D7B9D21}"/>
              </a:ext>
            </a:extLst>
          </p:cNvPr>
          <p:cNvSpPr txBox="1"/>
          <p:nvPr/>
        </p:nvSpPr>
        <p:spPr>
          <a:xfrm>
            <a:off x="2152350" y="5020849"/>
            <a:ext cx="10811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R">
                <a:cs typeface="Arial" panose="020B0604020202020204" pitchFamily="34" charset="0"/>
              </a:rPr>
              <a:t>Energy</a:t>
            </a:r>
          </a:p>
          <a:p>
            <a:pPr algn="ctr"/>
            <a:r>
              <a:rPr kumimoji="1" lang="en-US" altLang="ko-KR">
                <a:cs typeface="Arial" panose="020B0604020202020204" pitchFamily="34" charset="0"/>
              </a:rPr>
              <a:t>acceptor</a:t>
            </a:r>
            <a:endParaRPr kumimoji="1" lang="ko-KR" altLang="en-US">
              <a:cs typeface="Arial" panose="020B0604020202020204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446FF47-D129-6F07-705D-1873CEE06F68}"/>
              </a:ext>
            </a:extLst>
          </p:cNvPr>
          <p:cNvSpPr txBox="1"/>
          <p:nvPr/>
        </p:nvSpPr>
        <p:spPr>
          <a:xfrm>
            <a:off x="4288780" y="5026344"/>
            <a:ext cx="852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>
                <a:cs typeface="Arial" panose="020B0604020202020204" pitchFamily="34" charset="0"/>
              </a:rPr>
              <a:t>Energy</a:t>
            </a:r>
          </a:p>
          <a:p>
            <a:pPr algn="ctr"/>
            <a:r>
              <a:rPr kumimoji="1" lang="en-US" altLang="ko-KR">
                <a:cs typeface="Arial" panose="020B0604020202020204" pitchFamily="34" charset="0"/>
              </a:rPr>
              <a:t>donor</a:t>
            </a:r>
            <a:endParaRPr kumimoji="1" lang="ko-KR" altLang="en-US"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B67516A-97AD-6553-CBA8-25E64942EFDC}"/>
              </a:ext>
            </a:extLst>
          </p:cNvPr>
          <p:cNvSpPr txBox="1"/>
          <p:nvPr/>
        </p:nvSpPr>
        <p:spPr>
          <a:xfrm>
            <a:off x="6408459" y="5026344"/>
            <a:ext cx="10811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R">
                <a:cs typeface="Arial" panose="020B0604020202020204" pitchFamily="34" charset="0"/>
              </a:rPr>
              <a:t>Energy</a:t>
            </a:r>
          </a:p>
          <a:p>
            <a:pPr algn="ctr"/>
            <a:r>
              <a:rPr kumimoji="1" lang="en-US" altLang="ko-KR">
                <a:cs typeface="Arial" panose="020B0604020202020204" pitchFamily="34" charset="0"/>
              </a:rPr>
              <a:t>acceptor</a:t>
            </a:r>
            <a:endParaRPr kumimoji="1" lang="ko-KR" altLang="en-US">
              <a:cs typeface="Arial" panose="020B0604020202020204" pitchFamily="34" charset="0"/>
            </a:endParaRPr>
          </a:p>
        </p:txBody>
      </p: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id="{F6200FE0-AAB3-EBC0-28B2-B10BED34BC4C}"/>
              </a:ext>
            </a:extLst>
          </p:cNvPr>
          <p:cNvCxnSpPr>
            <a:cxnSpLocks/>
          </p:cNvCxnSpPr>
          <p:nvPr/>
        </p:nvCxnSpPr>
        <p:spPr>
          <a:xfrm>
            <a:off x="5333578" y="3033352"/>
            <a:ext cx="1417243" cy="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도넛[D] 70">
            <a:extLst>
              <a:ext uri="{FF2B5EF4-FFF2-40B4-BE49-F238E27FC236}">
                <a16:creationId xmlns:a16="http://schemas.microsoft.com/office/drawing/2014/main" id="{4D37F15B-C723-442E-ABF2-2D587BBD58A7}"/>
              </a:ext>
            </a:extLst>
          </p:cNvPr>
          <p:cNvSpPr/>
          <p:nvPr/>
        </p:nvSpPr>
        <p:spPr>
          <a:xfrm>
            <a:off x="5607991" y="2589467"/>
            <a:ext cx="889152" cy="889152"/>
          </a:xfrm>
          <a:prstGeom prst="donut">
            <a:avLst>
              <a:gd name="adj" fmla="val 16185"/>
            </a:avLst>
          </a:prstGeom>
          <a:solidFill>
            <a:srgbClr val="153E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>
              <a:solidFill>
                <a:schemeClr val="tx1"/>
              </a:solidFill>
            </a:endParaRPr>
          </a:p>
        </p:txBody>
      </p:sp>
      <p:sp>
        <p:nvSpPr>
          <p:cNvPr id="72" name="없음 기호[&quot;] 71">
            <a:extLst>
              <a:ext uri="{FF2B5EF4-FFF2-40B4-BE49-F238E27FC236}">
                <a16:creationId xmlns:a16="http://schemas.microsoft.com/office/drawing/2014/main" id="{9DA4A586-7209-8A7F-8B9E-A5BD10BE8681}"/>
              </a:ext>
            </a:extLst>
          </p:cNvPr>
          <p:cNvSpPr/>
          <p:nvPr/>
        </p:nvSpPr>
        <p:spPr>
          <a:xfrm>
            <a:off x="1503943" y="2505626"/>
            <a:ext cx="576865" cy="576865"/>
          </a:xfrm>
          <a:prstGeom prst="noSmoking">
            <a:avLst>
              <a:gd name="adj" fmla="val 13537"/>
            </a:avLst>
          </a:prstGeom>
          <a:solidFill>
            <a:srgbClr val="153E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>
              <a:solidFill>
                <a:schemeClr val="tx1"/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DFF6119-F254-870E-0777-D528360C5B8B}"/>
              </a:ext>
            </a:extLst>
          </p:cNvPr>
          <p:cNvSpPr txBox="1"/>
          <p:nvPr/>
        </p:nvSpPr>
        <p:spPr>
          <a:xfrm>
            <a:off x="927763" y="1338371"/>
            <a:ext cx="18950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R" sz="2000">
                <a:cs typeface="Arial" panose="020B0604020202020204" pitchFamily="34" charset="0"/>
              </a:rPr>
              <a:t>Pure electronic</a:t>
            </a:r>
            <a:endParaRPr kumimoji="1" lang="ko-KR" altLang="en-US" sz="2000">
              <a:cs typeface="Arial" panose="020B0604020202020204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C6F2FA4-09E1-72AE-9668-7C95C337D09D}"/>
              </a:ext>
            </a:extLst>
          </p:cNvPr>
          <p:cNvSpPr txBox="1"/>
          <p:nvPr/>
        </p:nvSpPr>
        <p:spPr>
          <a:xfrm>
            <a:off x="863425" y="1821965"/>
            <a:ext cx="22621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R">
                <a:cs typeface="Arial" panose="020B0604020202020204" pitchFamily="34" charset="0"/>
              </a:rPr>
              <a:t>Forbidden by </a:t>
            </a:r>
          </a:p>
          <a:p>
            <a:pPr algn="ctr"/>
            <a:r>
              <a:rPr kumimoji="1" lang="en-US" altLang="ko-KR">
                <a:cs typeface="Arial" panose="020B0604020202020204" pitchFamily="34" charset="0"/>
              </a:rPr>
              <a:t>energy conservation</a:t>
            </a:r>
            <a:endParaRPr kumimoji="1" lang="ko-KR" altLang="en-US">
              <a:cs typeface="Arial" panose="020B0604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5CCD8FE-4EC8-BD4E-D5A7-9B0A23A7D390}"/>
              </a:ext>
            </a:extLst>
          </p:cNvPr>
          <p:cNvSpPr txBox="1"/>
          <p:nvPr/>
        </p:nvSpPr>
        <p:spPr>
          <a:xfrm>
            <a:off x="5109094" y="1336153"/>
            <a:ext cx="18662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R" sz="2000">
                <a:cs typeface="Arial" panose="020B0604020202020204" pitchFamily="34" charset="0"/>
              </a:rPr>
              <a:t>With vibrations</a:t>
            </a:r>
            <a:endParaRPr kumimoji="1" lang="ko-KR" altLang="en-US" sz="2000">
              <a:cs typeface="Arial" panose="020B0604020202020204" pitchFamily="34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099E46E-9BF8-882F-F30F-F4E7536B3DC3}"/>
              </a:ext>
            </a:extLst>
          </p:cNvPr>
          <p:cNvSpPr txBox="1"/>
          <p:nvPr/>
        </p:nvSpPr>
        <p:spPr>
          <a:xfrm>
            <a:off x="8410490" y="1822859"/>
            <a:ext cx="3277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R">
                <a:solidFill>
                  <a:srgbClr val="C00000"/>
                </a:solidFill>
                <a:cs typeface="Arial" panose="020B0604020202020204" pitchFamily="34" charset="0"/>
              </a:rPr>
              <a:t>Vibrational excitations </a:t>
            </a:r>
            <a:r>
              <a:rPr kumimoji="1" lang="en-US" altLang="ko-KR">
                <a:cs typeface="Arial" panose="020B0604020202020204" pitchFamily="34" charset="0"/>
              </a:rPr>
              <a:t>form </a:t>
            </a:r>
            <a:r>
              <a:rPr kumimoji="1" lang="en-US" altLang="ko-KR">
                <a:solidFill>
                  <a:srgbClr val="C00000"/>
                </a:solidFill>
                <a:cs typeface="Arial" panose="020B0604020202020204" pitchFamily="34" charset="0"/>
              </a:rPr>
              <a:t>energetic ladders</a:t>
            </a:r>
            <a:r>
              <a:rPr kumimoji="1" lang="en-US" altLang="ko-KR">
                <a:cs typeface="Arial" panose="020B0604020202020204" pitchFamily="34" charset="0"/>
              </a:rPr>
              <a:t>, </a:t>
            </a:r>
          </a:p>
        </p:txBody>
      </p:sp>
      <p:cxnSp>
        <p:nvCxnSpPr>
          <p:cNvPr id="85" name="직선 화살표 연결선 84">
            <a:extLst>
              <a:ext uri="{FF2B5EF4-FFF2-40B4-BE49-F238E27FC236}">
                <a16:creationId xmlns:a16="http://schemas.microsoft.com/office/drawing/2014/main" id="{3F4F3FEB-9656-E80E-B106-B0DC0D0FC74F}"/>
              </a:ext>
            </a:extLst>
          </p:cNvPr>
          <p:cNvCxnSpPr>
            <a:cxnSpLocks/>
          </p:cNvCxnSpPr>
          <p:nvPr/>
        </p:nvCxnSpPr>
        <p:spPr>
          <a:xfrm>
            <a:off x="7013166" y="3048628"/>
            <a:ext cx="261992" cy="653269"/>
          </a:xfrm>
          <a:prstGeom prst="straightConnector1">
            <a:avLst/>
          </a:prstGeom>
          <a:ln w="38100">
            <a:solidFill>
              <a:schemeClr val="accent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5EB021F-A915-32B7-D16F-129CCB2B7737}"/>
              </a:ext>
            </a:extLst>
          </p:cNvPr>
          <p:cNvSpPr txBox="1"/>
          <p:nvPr/>
        </p:nvSpPr>
        <p:spPr>
          <a:xfrm>
            <a:off x="8410490" y="2675460"/>
            <a:ext cx="3034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R">
                <a:cs typeface="Arial" panose="020B0604020202020204" pitchFamily="34" charset="0"/>
              </a:rPr>
              <a:t>or act as temporal excess </a:t>
            </a:r>
            <a:r>
              <a:rPr kumimoji="1" lang="en-US" altLang="ko-KR">
                <a:solidFill>
                  <a:srgbClr val="C00000"/>
                </a:solidFill>
                <a:cs typeface="Arial" panose="020B0604020202020204" pitchFamily="34" charset="0"/>
              </a:rPr>
              <a:t>heat buffer</a:t>
            </a:r>
            <a:r>
              <a:rPr kumimoji="1" lang="en-US" altLang="ko-KR">
                <a:cs typeface="Arial" panose="020B0604020202020204" pitchFamily="34" charset="0"/>
              </a:rPr>
              <a:t>,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EA5031-136F-DB3F-4616-562109BEE98A}"/>
              </a:ext>
            </a:extLst>
          </p:cNvPr>
          <p:cNvSpPr txBox="1"/>
          <p:nvPr/>
        </p:nvSpPr>
        <p:spPr>
          <a:xfrm>
            <a:off x="8410490" y="3528061"/>
            <a:ext cx="3179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R">
                <a:cs typeface="Arial" panose="020B0604020202020204" pitchFamily="34" charset="0"/>
              </a:rPr>
              <a:t>allowing </a:t>
            </a:r>
            <a:r>
              <a:rPr kumimoji="1" lang="en-US" altLang="ko-KR">
                <a:solidFill>
                  <a:srgbClr val="C00000"/>
                </a:solidFill>
                <a:cs typeface="Arial" panose="020B0604020202020204" pitchFamily="34" charset="0"/>
              </a:rPr>
              <a:t>alternative energy transfer pathway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AD009A-DE60-7059-C2E9-C1EBEB0F56E7}"/>
              </a:ext>
            </a:extLst>
          </p:cNvPr>
          <p:cNvSpPr txBox="1"/>
          <p:nvPr/>
        </p:nvSpPr>
        <p:spPr>
          <a:xfrm>
            <a:off x="8410490" y="4380661"/>
            <a:ext cx="3179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R">
                <a:cs typeface="Arial" panose="020B0604020202020204" pitchFamily="34" charset="0"/>
              </a:rPr>
              <a:t>while </a:t>
            </a:r>
            <a:r>
              <a:rPr kumimoji="1" lang="en-US" altLang="ko-KR">
                <a:solidFill>
                  <a:srgbClr val="C00000"/>
                </a:solidFill>
                <a:cs typeface="Arial" panose="020B0604020202020204" pitchFamily="34" charset="0"/>
              </a:rPr>
              <a:t>preserving energy conservation.</a:t>
            </a:r>
          </a:p>
        </p:txBody>
      </p:sp>
    </p:spTree>
    <p:extLst>
      <p:ext uri="{BB962C8B-B14F-4D97-AF65-F5344CB8AC3E}">
        <p14:creationId xmlns:p14="http://schemas.microsoft.com/office/powerpoint/2010/main" val="396865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76" grpId="0"/>
      <p:bldP spid="79" grpId="0"/>
      <p:bldP spid="5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44B21A-37C4-27C6-A20F-2536A1477A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17CA47-473B-92CF-1323-7D625C1C416F}"/>
              </a:ext>
            </a:extLst>
          </p:cNvPr>
          <p:cNvSpPr txBox="1"/>
          <p:nvPr/>
        </p:nvSpPr>
        <p:spPr>
          <a:xfrm>
            <a:off x="175364" y="150312"/>
            <a:ext cx="1176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800" b="1">
                <a:solidFill>
                  <a:schemeClr val="tx2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Electronic – Nuclear coupled system</a:t>
            </a:r>
            <a:endParaRPr kumimoji="1" lang="ko-Kore-KR" altLang="en-US" sz="2800" b="1">
              <a:solidFill>
                <a:schemeClr val="tx2">
                  <a:lumMod val="90000"/>
                  <a:lumOff val="1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1D7969-EB5E-1D20-6BEF-8FE0D48BCE9E}"/>
              </a:ext>
            </a:extLst>
          </p:cNvPr>
          <p:cNvSpPr txBox="1"/>
          <p:nvPr/>
        </p:nvSpPr>
        <p:spPr>
          <a:xfrm>
            <a:off x="175364" y="673532"/>
            <a:ext cx="1176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400" b="1">
                <a:cs typeface="Arial" panose="020B0604020202020204" pitchFamily="34" charset="0"/>
              </a:rPr>
              <a:t>Vibronic model, polyatomic molecules</a:t>
            </a:r>
            <a:endParaRPr kumimoji="1" lang="ko-Kore-KR" altLang="en-US" sz="2400" b="1">
              <a:cs typeface="Arial" panose="020B0604020202020204" pitchFamily="34" charset="0"/>
            </a:endParaRPr>
          </a:p>
        </p:txBody>
      </p:sp>
      <p:cxnSp>
        <p:nvCxnSpPr>
          <p:cNvPr id="4" name="직선 연결선[R] 3">
            <a:extLst>
              <a:ext uri="{FF2B5EF4-FFF2-40B4-BE49-F238E27FC236}">
                <a16:creationId xmlns:a16="http://schemas.microsoft.com/office/drawing/2014/main" id="{33F093AF-4AFF-4181-E5A5-2DB61DF17CEB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F48A7F5-A551-73AB-C3A5-CAE6FAEA39D0}"/>
              </a:ext>
            </a:extLst>
          </p:cNvPr>
          <p:cNvSpPr txBox="1"/>
          <p:nvPr/>
        </p:nvSpPr>
        <p:spPr>
          <a:xfrm>
            <a:off x="303517" y="6420300"/>
            <a:ext cx="1155526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" altLang="ko-Kore-KR" sz="1100">
              <a:cs typeface="Arial" panose="020B0604020202020204" pitchFamily="34" charset="0"/>
            </a:endParaRPr>
          </a:p>
          <a:p>
            <a:endParaRPr lang="ko-KR" altLang="en-US" sz="1100"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E5BD020-BFF4-4F80-87C6-3AD396563812}"/>
                  </a:ext>
                </a:extLst>
              </p:cNvPr>
              <p:cNvSpPr txBox="1"/>
              <p:nvPr/>
            </p:nvSpPr>
            <p:spPr>
              <a:xfrm>
                <a:off x="224058" y="1311241"/>
                <a:ext cx="9292031" cy="4374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ko-KR" sz="2000">
                    <a:cs typeface="Arial" panose="020B0604020202020204" pitchFamily="34" charset="0"/>
                  </a:rPr>
                  <a:t>Nuclear coordinates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kumimoji="1" lang="en-US" altLang="ko-KR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kumimoji="1" lang="en-US" altLang="ko-KR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𝑅</m:t>
                        </m:r>
                      </m:e>
                    </m:acc>
                    <m:r>
                      <a:rPr kumimoji="1" lang="en-US" altLang="ko-KR" sz="2000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kumimoji="1" lang="en-US" altLang="ko-KR" sz="2000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  <m:r>
                      <a:rPr kumimoji="1" lang="en-US" altLang="ko-KR" sz="2000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kumimoji="1" lang="en-US" altLang="ko-KR" sz="2000">
                    <a:cs typeface="Arial" panose="020B0604020202020204" pitchFamily="34" charset="0"/>
                  </a:rPr>
                  <a:t> momenta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kumimoji="1" lang="en-US" altLang="ko-KR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kumimoji="1" lang="en-US" altLang="ko-KR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</m:t>
                        </m:r>
                      </m:e>
                    </m:acc>
                    <m:r>
                      <a:rPr kumimoji="1" lang="en-US" altLang="ko-KR" sz="2000" i="1" dirty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kumimoji="1" lang="en-US" altLang="ko-KR" sz="2000" i="1" dirty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  <m:r>
                      <a:rPr kumimoji="1" lang="en-US" altLang="ko-KR" sz="2000" i="1" dirty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kumimoji="1" lang="en-US" altLang="ko-KR" sz="2000">
                    <a:cs typeface="Arial" panose="020B0604020202020204" pitchFamily="34" charset="0"/>
                  </a:rPr>
                  <a:t> are governed by Newtonian mechanics:</a:t>
                </a:r>
                <a:endParaRPr kumimoji="1" lang="ko-KR" altLang="en-US" sz="200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E5BD020-BFF4-4F80-87C6-3AD3965638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058" y="1311241"/>
                <a:ext cx="9292031" cy="437492"/>
              </a:xfrm>
              <a:prstGeom prst="rect">
                <a:avLst/>
              </a:prstGeom>
              <a:blipFill>
                <a:blip r:embed="rId7"/>
                <a:stretch>
                  <a:fillRect l="-722" b="-236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1" name="그림 40" descr="\documentclass{article}&#10;\usepackage{amsmath}&#10;\pagestyle{empty}&#10;\begin{document}&#10;&#10;&#10;\begin{align*}&#10;\frac{d\vec{P}}{dt} &amp;=\vec{F} =-\nabla V(\vec{R})\\&#10;\frac{d\vec{R}}{dt} &amp;= \vec{P} &#10;\end{align*}&#10;&#10;\end{document}" title="IguanaTex Picture Display">
            <a:extLst>
              <a:ext uri="{FF2B5EF4-FFF2-40B4-BE49-F238E27FC236}">
                <a16:creationId xmlns:a16="http://schemas.microsoft.com/office/drawing/2014/main" id="{DDDF87D0-C61E-9194-F454-C4915627242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06557" y="2206069"/>
            <a:ext cx="2206752" cy="1282192"/>
          </a:xfrm>
          <a:prstGeom prst="rect">
            <a:avLst/>
          </a:prstGeom>
        </p:spPr>
      </p:pic>
      <p:pic>
        <p:nvPicPr>
          <p:cNvPr id="45" name="그림 44" descr="\documentclass{article}&#10;\usepackage{amsmath}&#10;\pagestyle{empty}&#10;\begin{document}&#10;&#10;\begin{align*}&#10;\vec{R}(t+\Delta t) &amp;= \vec{R}(t)+\vec{P}(t)\Delta t &#10;\\&#10;\vec{P}(t+\Delta t) &amp;= \vec{P}(t) -\nabla V (\vec{R}(t))\Delta t&#10;\end{align*}&#10;&#10;&#10;\end{document}" title="IguanaTex Picture Display">
            <a:extLst>
              <a:ext uri="{FF2B5EF4-FFF2-40B4-BE49-F238E27FC236}">
                <a16:creationId xmlns:a16="http://schemas.microsoft.com/office/drawing/2014/main" id="{548A4A3F-D520-FB12-910E-DF364988BC4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155028" y="2474293"/>
            <a:ext cx="3608832" cy="7457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DAF6895A-C967-BE6E-9102-8D36ECE33EA7}"/>
                  </a:ext>
                </a:extLst>
              </p:cNvPr>
              <p:cNvSpPr txBox="1"/>
              <p:nvPr/>
            </p:nvSpPr>
            <p:spPr>
              <a:xfrm>
                <a:off x="318369" y="3980158"/>
                <a:ext cx="8127161" cy="4374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kumimoji="1" lang="en-US" altLang="ko-KR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𝑉</m:t>
                    </m:r>
                    <m:r>
                      <a:rPr kumimoji="1" lang="en-US" altLang="ko-KR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acc>
                      <m:accPr>
                        <m:chr m:val="⃗"/>
                        <m:ctrlPr>
                          <a:rPr kumimoji="1" lang="en-US" altLang="ko-KR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kumimoji="1" lang="en-US" altLang="ko-KR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𝑅</m:t>
                        </m:r>
                      </m:e>
                    </m:acc>
                    <m:r>
                      <a:rPr kumimoji="1" lang="en-US" altLang="ko-KR" sz="2000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kumimoji="1" lang="en-US" altLang="ko-KR" sz="2000">
                    <a:cs typeface="Arial" panose="020B0604020202020204" pitchFamily="34" charset="0"/>
                  </a:rPr>
                  <a:t> is potential energy surface (PES), determining molecular motion.</a:t>
                </a:r>
                <a:endParaRPr kumimoji="1" lang="ko-KR" altLang="en-US" sz="200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DAF6895A-C967-BE6E-9102-8D36ECE33E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369" y="3980158"/>
                <a:ext cx="8127161" cy="437492"/>
              </a:xfrm>
              <a:prstGeom prst="rect">
                <a:avLst/>
              </a:prstGeom>
              <a:blipFill>
                <a:blip r:embed="rId10"/>
                <a:stretch>
                  <a:fillRect b="-236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TextBox 47">
            <a:extLst>
              <a:ext uri="{FF2B5EF4-FFF2-40B4-BE49-F238E27FC236}">
                <a16:creationId xmlns:a16="http://schemas.microsoft.com/office/drawing/2014/main" id="{976133EA-1269-3C9A-18D9-E4AEA7F2BC62}"/>
              </a:ext>
            </a:extLst>
          </p:cNvPr>
          <p:cNvSpPr txBox="1"/>
          <p:nvPr/>
        </p:nvSpPr>
        <p:spPr>
          <a:xfrm>
            <a:off x="448116" y="4717194"/>
            <a:ext cx="2879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>
                <a:cs typeface="Arial" panose="020B0604020202020204" pitchFamily="34" charset="0"/>
              </a:rPr>
              <a:t>PES has a global minimum:</a:t>
            </a:r>
            <a:endParaRPr kumimoji="1" lang="ko-KR" altLang="en-US">
              <a:cs typeface="Arial" panose="020B0604020202020204" pitchFamily="34" charset="0"/>
            </a:endParaRPr>
          </a:p>
        </p:txBody>
      </p:sp>
      <p:pic>
        <p:nvPicPr>
          <p:cNvPr id="52" name="그림 51" descr="\documentclass{article}&#10;\usepackage{amsmath}&#10;\pagestyle{empty}&#10;\begin{document}&#10;\begin{align*}&#10;\left.\nabla V (\vec{R})\right|_{\vec{R}=\vec{R}_o}=\vec{0}&#10;\end{align*}&#10;&#10;&#10;&#10;\end{document}" title="IguanaTex Picture Display">
            <a:extLst>
              <a:ext uri="{FF2B5EF4-FFF2-40B4-BE49-F238E27FC236}">
                <a16:creationId xmlns:a16="http://schemas.microsoft.com/office/drawing/2014/main" id="{B436238F-6A50-8E10-BA7F-4EA3C556C35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48116" y="5358605"/>
            <a:ext cx="1930400" cy="499872"/>
          </a:xfrm>
          <a:prstGeom prst="rect">
            <a:avLst/>
          </a:prstGeom>
        </p:spPr>
      </p:pic>
      <p:sp>
        <p:nvSpPr>
          <p:cNvPr id="69" name="TextBox 68">
            <a:extLst>
              <a:ext uri="{FF2B5EF4-FFF2-40B4-BE49-F238E27FC236}">
                <a16:creationId xmlns:a16="http://schemas.microsoft.com/office/drawing/2014/main" id="{9C225413-7FDA-44E3-87F5-B7291D345237}"/>
              </a:ext>
            </a:extLst>
          </p:cNvPr>
          <p:cNvSpPr txBox="1"/>
          <p:nvPr/>
        </p:nvSpPr>
        <p:spPr>
          <a:xfrm>
            <a:off x="5057459" y="4717194"/>
            <a:ext cx="4154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>
                <a:cs typeface="Arial" panose="020B0604020202020204" pitchFamily="34" charset="0"/>
              </a:rPr>
              <a:t>Near minimum, PES is locally quadratic:</a:t>
            </a:r>
            <a:endParaRPr kumimoji="1" lang="ko-KR" altLang="en-US">
              <a:cs typeface="Arial" panose="020B0604020202020204" pitchFamily="34" charset="0"/>
            </a:endParaRPr>
          </a:p>
        </p:txBody>
      </p:sp>
      <p:pic>
        <p:nvPicPr>
          <p:cNvPr id="7" name="그림 6" descr="\documentclass{article}&#10;\usepackage{amsmath}&#10;\pagestyle{empty}&#10;\begin{document}&#10;\begin{align*}&#10;V(\vec{R})\approx V(\vec{R}_o) + \sum_{i,j=1}^{N} \frac{1}{2}\Omega^2_{ij}\Delta R_i \Delta R_j&#10;\end{align*}&#10;&#10;&#10;&#10;\end{document}" title="IguanaTex Bitmap Display">
            <a:extLst>
              <a:ext uri="{FF2B5EF4-FFF2-40B4-BE49-F238E27FC236}">
                <a16:creationId xmlns:a16="http://schemas.microsoft.com/office/drawing/2014/main" id="{6A46C0FF-4CF5-D370-9195-442E9554E86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057459" y="5271229"/>
            <a:ext cx="3987800" cy="787400"/>
          </a:xfrm>
          <a:prstGeom prst="rect">
            <a:avLst/>
          </a:prstGeom>
        </p:spPr>
      </p:pic>
      <p:pic>
        <p:nvPicPr>
          <p:cNvPr id="91" name="그림 90" descr="\documentclass{article}&#10;\usepackage{amsmath}&#10;\pagestyle{empty}&#10;\begin{document}&#10;\begin{align*}&#10;\left(\Delta \vec{R} =\vec{R}-\vec{R}_o\right)&#10;\end{align*}&#10;&#10;&#10;&#10;\end{document}" title="IguanaTex Picture Display">
            <a:extLst>
              <a:ext uri="{FF2B5EF4-FFF2-40B4-BE49-F238E27FC236}">
                <a16:creationId xmlns:a16="http://schemas.microsoft.com/office/drawing/2014/main" id="{86E562DB-AA8B-8034-DDB0-878FAF0F34F3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577225" y="5345099"/>
            <a:ext cx="1761744" cy="455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01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808C7F-9D1C-B46D-157F-A858364AEB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CA0E17-8C1F-F4AD-3278-6415CD72182B}"/>
              </a:ext>
            </a:extLst>
          </p:cNvPr>
          <p:cNvSpPr txBox="1"/>
          <p:nvPr/>
        </p:nvSpPr>
        <p:spPr>
          <a:xfrm>
            <a:off x="175364" y="150312"/>
            <a:ext cx="1176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800" b="1">
                <a:solidFill>
                  <a:schemeClr val="tx2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Electronic – Nuclear coupled system</a:t>
            </a:r>
            <a:endParaRPr kumimoji="1" lang="ko-Kore-KR" altLang="en-US" sz="2800" b="1">
              <a:solidFill>
                <a:schemeClr val="tx2">
                  <a:lumMod val="90000"/>
                  <a:lumOff val="1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D13942-00B2-C41D-D490-3E0613799619}"/>
              </a:ext>
            </a:extLst>
          </p:cNvPr>
          <p:cNvSpPr txBox="1"/>
          <p:nvPr/>
        </p:nvSpPr>
        <p:spPr>
          <a:xfrm>
            <a:off x="175364" y="673532"/>
            <a:ext cx="1176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400" b="1">
                <a:cs typeface="Arial" panose="020B0604020202020204" pitchFamily="34" charset="0"/>
              </a:rPr>
              <a:t>Harmonic approximation (Normal mode analysis)</a:t>
            </a:r>
            <a:endParaRPr kumimoji="1" lang="ko-Kore-KR" altLang="en-US" sz="2400" b="1">
              <a:cs typeface="Arial" panose="020B0604020202020204" pitchFamily="34" charset="0"/>
            </a:endParaRPr>
          </a:p>
        </p:txBody>
      </p:sp>
      <p:cxnSp>
        <p:nvCxnSpPr>
          <p:cNvPr id="4" name="직선 연결선[R] 3">
            <a:extLst>
              <a:ext uri="{FF2B5EF4-FFF2-40B4-BE49-F238E27FC236}">
                <a16:creationId xmlns:a16="http://schemas.microsoft.com/office/drawing/2014/main" id="{35B105AF-009C-FFF1-FE4D-46D2672052AB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 descr="\documentclass{article}&#10;\usepackage{amsmath}&#10;\pagestyle{empty}&#10;\begin{document}&#10;\begin{align*}&#10;V(\vec{R})\approx V(\vec{R}_o) + \sum_{i,j=1}^{N} \frac{1}{2}\Omega^2_{ij}\Delta R_i \Delta R_j&#10;\end{align*}&#10;&#10;&#10;&#10;\end{document}" title="IguanaTex Bitmap Display">
            <a:extLst>
              <a:ext uri="{FF2B5EF4-FFF2-40B4-BE49-F238E27FC236}">
                <a16:creationId xmlns:a16="http://schemas.microsoft.com/office/drawing/2014/main" id="{F6D0B460-5AB5-9C83-AA7A-1E320D6CD8B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74538" y="1747961"/>
            <a:ext cx="3987800" cy="7874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DD4B9CF-1565-3B74-4A35-D8C091CB6001}"/>
                  </a:ext>
                </a:extLst>
              </p:cNvPr>
              <p:cNvSpPr txBox="1"/>
              <p:nvPr/>
            </p:nvSpPr>
            <p:spPr>
              <a:xfrm>
                <a:off x="175364" y="1209362"/>
                <a:ext cx="8524257" cy="4104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ko-KR" sz="2000">
                    <a:cs typeface="Arial" panose="020B0604020202020204" pitchFamily="34" charset="0"/>
                  </a:rPr>
                  <a:t>Diagonalizing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1" lang="en-US" altLang="ko-KR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kumimoji="1" lang="en-US" altLang="ko-KR" sz="20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Ω</m:t>
                        </m:r>
                      </m:e>
                    </m:acc>
                  </m:oMath>
                </a14:m>
                <a:r>
                  <a:rPr kumimoji="1" lang="en-US" altLang="ko-KR" sz="2000">
                    <a:cs typeface="Arial" panose="020B0604020202020204" pitchFamily="34" charset="0"/>
                  </a:rPr>
                  <a:t> gives eigenvalues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ko-KR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kumimoji="1" lang="en-US" altLang="ko-KR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𝜔</m:t>
                        </m:r>
                      </m:e>
                      <m:sub>
                        <m:r>
                          <a:rPr kumimoji="1" lang="en-US" altLang="ko-KR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kumimoji="1" lang="en-US" altLang="ko-KR" sz="2000">
                    <a:cs typeface="Arial" panose="020B0604020202020204" pitchFamily="34" charset="0"/>
                  </a:rPr>
                  <a:t> and eigenvectors (or </a:t>
                </a:r>
                <a:r>
                  <a:rPr kumimoji="1" lang="en-US" altLang="ko-KR" sz="2000" i="1">
                    <a:cs typeface="Arial" panose="020B0604020202020204" pitchFamily="34" charset="0"/>
                  </a:rPr>
                  <a:t>normal mode</a:t>
                </a:r>
                <a:r>
                  <a:rPr kumimoji="1" lang="en-US" altLang="ko-KR" sz="2000">
                    <a:cs typeface="Arial" panose="020B0604020202020204" pitchFamily="34" charset="0"/>
                  </a:rPr>
                  <a:t>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ko-KR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kumimoji="1" lang="en-US" altLang="ko-KR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accPr>
                          <m:e>
                            <m:r>
                              <a:rPr kumimoji="1" lang="en-US" altLang="ko-KR" sz="2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𝜈</m:t>
                            </m:r>
                          </m:e>
                        </m:acc>
                      </m:e>
                      <m:sub>
                        <m:r>
                          <a:rPr kumimoji="1" lang="en-US" altLang="ko-KR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kumimoji="1" lang="en-US" altLang="ko-KR" sz="2000">
                    <a:cs typeface="Arial" panose="020B0604020202020204" pitchFamily="34" charset="0"/>
                  </a:rPr>
                  <a:t> : </a:t>
                </a:r>
                <a:endParaRPr kumimoji="1" lang="ko-KR" altLang="en-US" sz="200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DD4B9CF-1565-3B74-4A35-D8C091CB60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364" y="1209362"/>
                <a:ext cx="8524257" cy="410433"/>
              </a:xfrm>
              <a:prstGeom prst="rect">
                <a:avLst/>
              </a:prstGeom>
              <a:blipFill>
                <a:blip r:embed="rId8"/>
                <a:stretch>
                  <a:fillRect l="-787" t="-8824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그림 17" descr="\documentclass{article}&#10;\usepackage{amsmath}&#10;\pagestyle{empty}&#10;\begin{document}&#10;\begin{align*}&#10;V(\vec{R})\approx V(\vec{R}_o) + \sum_{i=1}^{N} \frac{1}{2}\omega^2_i r^2_i&#10;\end{align*}&#10;&#10;&#10;&#10;\end{document}" title="IguanaTex Bitmap Display">
            <a:extLst>
              <a:ext uri="{FF2B5EF4-FFF2-40B4-BE49-F238E27FC236}">
                <a16:creationId xmlns:a16="http://schemas.microsoft.com/office/drawing/2014/main" id="{03C130A5-05CB-0F4B-098D-F5556DD294F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817220" y="1765231"/>
            <a:ext cx="3022600" cy="736600"/>
          </a:xfrm>
          <a:prstGeom prst="rect">
            <a:avLst/>
          </a:prstGeom>
        </p:spPr>
      </p:pic>
      <p:pic>
        <p:nvPicPr>
          <p:cNvPr id="25" name="그림 24" descr="\documentclass{article}&#10;\usepackage{amsmath}&#10;\pagestyle{empty}&#10;\begin{document}&#10;\begin{align*}&#10;\left(r_i = \Delta\vec{R}\cdot\hat\nu_i\right)&#10;\end{align*}&#10;&#10;&#10;&#10;\end{document}" title="IguanaTex Picture Display">
            <a:extLst>
              <a:ext uri="{FF2B5EF4-FFF2-40B4-BE49-F238E27FC236}">
                <a16:creationId xmlns:a16="http://schemas.microsoft.com/office/drawing/2014/main" id="{7CBC117C-492A-D544-0A42-5D6F5524697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415272" y="1857689"/>
            <a:ext cx="1544320" cy="455168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C687FD1E-837A-B082-9999-CAF94FBC1A9D}"/>
              </a:ext>
            </a:extLst>
          </p:cNvPr>
          <p:cNvSpPr txBox="1"/>
          <p:nvPr/>
        </p:nvSpPr>
        <p:spPr>
          <a:xfrm>
            <a:off x="514727" y="2568023"/>
            <a:ext cx="8103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2000">
                <a:cs typeface="Arial" panose="020B0604020202020204" pitchFamily="34" charset="0"/>
              </a:rPr>
              <a:t>Effectively decomposing molecular motion with N-harmonic oscillators</a:t>
            </a:r>
            <a:endParaRPr kumimoji="1" lang="ko-KR" altLang="en-US" sz="2000">
              <a:cs typeface="Arial" panose="020B0604020202020204" pitchFamily="34" charset="0"/>
            </a:endParaRPr>
          </a:p>
        </p:txBody>
      </p:sp>
      <p:sp>
        <p:nvSpPr>
          <p:cNvPr id="32" name="줄무늬가 있는 오른쪽 화살표[S] 31">
            <a:extLst>
              <a:ext uri="{FF2B5EF4-FFF2-40B4-BE49-F238E27FC236}">
                <a16:creationId xmlns:a16="http://schemas.microsoft.com/office/drawing/2014/main" id="{C9803E00-AC6F-77D6-E6D9-2A677FFDF88E}"/>
              </a:ext>
            </a:extLst>
          </p:cNvPr>
          <p:cNvSpPr/>
          <p:nvPr/>
        </p:nvSpPr>
        <p:spPr>
          <a:xfrm>
            <a:off x="4566574" y="1816041"/>
            <a:ext cx="835677" cy="413933"/>
          </a:xfrm>
          <a:prstGeom prst="striped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pic>
        <p:nvPicPr>
          <p:cNvPr id="6" name="그림 5" descr="나사, 디자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61766F72-83CF-5D72-40FB-2F0689FCB15F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22064" t="43141" r="23435" b="43172"/>
          <a:stretch/>
        </p:blipFill>
        <p:spPr>
          <a:xfrm>
            <a:off x="7211258" y="4177582"/>
            <a:ext cx="3086536" cy="581373"/>
          </a:xfrm>
          <a:prstGeom prst="rect">
            <a:avLst/>
          </a:prstGeom>
        </p:spPr>
      </p:pic>
      <p:pic>
        <p:nvPicPr>
          <p:cNvPr id="8" name="그림 7" descr="나사, 디자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9CD2DD35-8E0D-0FA8-6C2E-6FDCB68B7488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20792" t="44863" r="37828" b="44849"/>
          <a:stretch/>
        </p:blipFill>
        <p:spPr>
          <a:xfrm>
            <a:off x="7119525" y="3479241"/>
            <a:ext cx="2343484" cy="436988"/>
          </a:xfrm>
          <a:prstGeom prst="rect">
            <a:avLst/>
          </a:prstGeom>
        </p:spPr>
      </p:pic>
      <p:pic>
        <p:nvPicPr>
          <p:cNvPr id="12" name="그림 11" descr="나사, 디자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5ED60083-9071-1071-6A3F-C4E714A77F0B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l="21925" t="45745" r="34676" b="44835"/>
          <a:stretch/>
        </p:blipFill>
        <p:spPr>
          <a:xfrm>
            <a:off x="7211258" y="5014121"/>
            <a:ext cx="2457803" cy="400110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349CEBED-22FF-065B-3088-2F5F6D0DBA9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831457" y="3258863"/>
            <a:ext cx="2395753" cy="2579369"/>
          </a:xfrm>
          <a:prstGeom prst="rect">
            <a:avLst/>
          </a:prstGeom>
        </p:spPr>
      </p:pic>
      <p:pic>
        <p:nvPicPr>
          <p:cNvPr id="5" name="그림 4" descr="\documentclass{article}&#10;\usepackage{amsmath}&#10;\pagestyle{empty}&#10;\begin{document}&#10;&#10;&#10;\begin{align*}&#10;\vec{R}(t) = \vec{R}_o + r_i(t) \cdot \vec{\nu}_i&#10;\end{align*}&#10;&#10;\end{document}" title="IguanaTex Picture Display">
            <a:extLst>
              <a:ext uri="{FF2B5EF4-FFF2-40B4-BE49-F238E27FC236}">
                <a16:creationId xmlns:a16="http://schemas.microsoft.com/office/drawing/2014/main" id="{ABE58C45-0F92-FB62-E3FD-291D9C803B2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18369" y="5820098"/>
            <a:ext cx="2279904" cy="308864"/>
          </a:xfrm>
          <a:prstGeom prst="rect">
            <a:avLst/>
          </a:prstGeom>
        </p:spPr>
      </p:pic>
      <p:pic>
        <p:nvPicPr>
          <p:cNvPr id="7" name="그림 6" descr="\documentclass{article}&#10;\usepackage{amsmath}&#10;\pagestyle{empty}&#10;\begin{document}&#10;\begin{align*}&#10;\left(r_i(t) = \Delta\vec{R}(t)\cdot\hat\nu_i\right)&#10;\end{align*}&#10;&#10;&#10;&#10;\end{document}" title="IguanaTex Picture Display">
            <a:extLst>
              <a:ext uri="{FF2B5EF4-FFF2-40B4-BE49-F238E27FC236}">
                <a16:creationId xmlns:a16="http://schemas.microsoft.com/office/drawing/2014/main" id="{5E56AEF6-8B7B-CEB5-E7F7-842A5DFBF09C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3165613" y="5756013"/>
            <a:ext cx="2121408" cy="455168"/>
          </a:xfrm>
          <a:prstGeom prst="rect">
            <a:avLst/>
          </a:prstGeom>
        </p:spPr>
      </p:pic>
      <p:sp>
        <p:nvSpPr>
          <p:cNvPr id="16" name="오른쪽 화살표[R] 15">
            <a:extLst>
              <a:ext uri="{FF2B5EF4-FFF2-40B4-BE49-F238E27FC236}">
                <a16:creationId xmlns:a16="http://schemas.microsoft.com/office/drawing/2014/main" id="{0A6EF830-6D6A-8B9D-0545-E3E23B3019F8}"/>
              </a:ext>
            </a:extLst>
          </p:cNvPr>
          <p:cNvSpPr/>
          <p:nvPr/>
        </p:nvSpPr>
        <p:spPr>
          <a:xfrm>
            <a:off x="4949518" y="3507736"/>
            <a:ext cx="1106816" cy="1985231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0285098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038DD5-D5D9-BF3C-2713-B25F87BE9E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D923E3A-BB59-4E3C-BDB0-D71B090F9B42}"/>
              </a:ext>
            </a:extLst>
          </p:cNvPr>
          <p:cNvSpPr txBox="1"/>
          <p:nvPr/>
        </p:nvSpPr>
        <p:spPr>
          <a:xfrm>
            <a:off x="175364" y="150312"/>
            <a:ext cx="1176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800" b="1">
                <a:solidFill>
                  <a:schemeClr val="tx2">
                    <a:lumMod val="90000"/>
                    <a:lumOff val="10000"/>
                  </a:schemeClr>
                </a:solidFill>
                <a:cs typeface="Arial" panose="020B0604020202020204" pitchFamily="34" charset="0"/>
              </a:rPr>
              <a:t>Electronic – Nuclear coupled system</a:t>
            </a:r>
            <a:endParaRPr kumimoji="1" lang="ko-Kore-KR" altLang="en-US" sz="2800" b="1">
              <a:solidFill>
                <a:schemeClr val="tx2">
                  <a:lumMod val="90000"/>
                  <a:lumOff val="1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5BCD59-B16F-018C-B7A5-C9C827977BF9}"/>
              </a:ext>
            </a:extLst>
          </p:cNvPr>
          <p:cNvSpPr txBox="1"/>
          <p:nvPr/>
        </p:nvSpPr>
        <p:spPr>
          <a:xfrm>
            <a:off x="175364" y="673532"/>
            <a:ext cx="1176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sz="2400" b="1">
                <a:cs typeface="Arial" panose="020B0604020202020204" pitchFamily="34" charset="0"/>
              </a:rPr>
              <a:t>Harmonic approximation (Normal mode analysis)</a:t>
            </a:r>
            <a:endParaRPr kumimoji="1" lang="ko-Kore-KR" altLang="en-US" sz="2400" b="1">
              <a:cs typeface="Arial" panose="020B0604020202020204" pitchFamily="34" charset="0"/>
            </a:endParaRPr>
          </a:p>
        </p:txBody>
      </p:sp>
      <p:cxnSp>
        <p:nvCxnSpPr>
          <p:cNvPr id="4" name="직선 연결선[R] 3">
            <a:extLst>
              <a:ext uri="{FF2B5EF4-FFF2-40B4-BE49-F238E27FC236}">
                <a16:creationId xmlns:a16="http://schemas.microsoft.com/office/drawing/2014/main" id="{4696884D-41C6-FF6A-6D46-352360350CDD}"/>
              </a:ext>
            </a:extLst>
          </p:cNvPr>
          <p:cNvCxnSpPr>
            <a:cxnSpLocks/>
          </p:cNvCxnSpPr>
          <p:nvPr/>
        </p:nvCxnSpPr>
        <p:spPr>
          <a:xfrm>
            <a:off x="318369" y="6377835"/>
            <a:ext cx="11555261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 descr="\documentclass{article}&#10;\usepackage{amsmath}&#10;\pagestyle{empty}&#10;\begin{document}&#10;&#10;&#10;\begin{align*}&#10;\frac{d\vec{P}}{dt} &amp;=\vec{F} =-\nabla V(\vec{R})\\&#10;\frac{d\vec{R}}{dt} &amp;= \vec{P} &#10;\end{align*}&#10;&#10;\end{document}" title="IguanaTex Picture Display">
            <a:extLst>
              <a:ext uri="{FF2B5EF4-FFF2-40B4-BE49-F238E27FC236}">
                <a16:creationId xmlns:a16="http://schemas.microsoft.com/office/drawing/2014/main" id="{3CF26061-207A-5B88-1FE5-45CF22EF55D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36429" y="4934134"/>
            <a:ext cx="2206752" cy="128219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6251495-7A6A-E723-3F0D-0C93FCFF6BB1}"/>
              </a:ext>
            </a:extLst>
          </p:cNvPr>
          <p:cNvSpPr txBox="1"/>
          <p:nvPr/>
        </p:nvSpPr>
        <p:spPr>
          <a:xfrm>
            <a:off x="471184" y="1196752"/>
            <a:ext cx="8103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2000">
                <a:cs typeface="Arial" panose="020B0604020202020204" pitchFamily="34" charset="0"/>
              </a:rPr>
              <a:t>Effectively decomposing molecular motion with N-harmonic oscillators</a:t>
            </a:r>
            <a:endParaRPr kumimoji="1" lang="ko-KR" altLang="en-US" sz="2000">
              <a:cs typeface="Arial" panose="020B0604020202020204" pitchFamily="34" charset="0"/>
            </a:endParaRPr>
          </a:p>
        </p:txBody>
      </p:sp>
      <p:pic>
        <p:nvPicPr>
          <p:cNvPr id="16" name="그림 15" descr="나사, 디자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3CC137FF-EF5E-433F-79B8-B534A5F3185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22064" t="43141" r="23435" b="43172"/>
          <a:stretch/>
        </p:blipFill>
        <p:spPr>
          <a:xfrm>
            <a:off x="7167715" y="2806311"/>
            <a:ext cx="3086536" cy="581373"/>
          </a:xfrm>
          <a:prstGeom prst="rect">
            <a:avLst/>
          </a:prstGeom>
        </p:spPr>
      </p:pic>
      <p:pic>
        <p:nvPicPr>
          <p:cNvPr id="17" name="그림 16" descr="나사, 디자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07B97B15-E903-552F-64A6-852353E8C80E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20792" t="44863" r="37828" b="44849"/>
          <a:stretch/>
        </p:blipFill>
        <p:spPr>
          <a:xfrm>
            <a:off x="7075982" y="2107970"/>
            <a:ext cx="2343484" cy="436988"/>
          </a:xfrm>
          <a:prstGeom prst="rect">
            <a:avLst/>
          </a:prstGeom>
        </p:spPr>
      </p:pic>
      <p:pic>
        <p:nvPicPr>
          <p:cNvPr id="18" name="그림 17" descr="나사, 디자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603D6E58-25D0-EA4D-9BA8-A039253B8569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21925" t="45745" r="34676" b="44835"/>
          <a:stretch/>
        </p:blipFill>
        <p:spPr>
          <a:xfrm>
            <a:off x="7167715" y="3642850"/>
            <a:ext cx="2457803" cy="40011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65817134-7C2C-04C2-789D-0E5DBE48268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87914" y="1887592"/>
            <a:ext cx="2395753" cy="2579369"/>
          </a:xfrm>
          <a:prstGeom prst="rect">
            <a:avLst/>
          </a:prstGeom>
        </p:spPr>
      </p:pic>
      <p:pic>
        <p:nvPicPr>
          <p:cNvPr id="22" name="그림 21" descr="\documentclass{article}&#10;\usepackage{amsmath}&#10;\pagestyle{empty}&#10;\begin{document}&#10;&#10;&#10;\begin{align*}&#10;\vec{R}(t) = \vec{R}_o + r_i(t) \cdot \vec{\nu}_i&#10;\end{align*}&#10;&#10;\end{document}" title="IguanaTex Picture Display">
            <a:extLst>
              <a:ext uri="{FF2B5EF4-FFF2-40B4-BE49-F238E27FC236}">
                <a16:creationId xmlns:a16="http://schemas.microsoft.com/office/drawing/2014/main" id="{686C0D74-8C10-45BE-6DAE-AED072574D0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99853" y="4319606"/>
            <a:ext cx="2279904" cy="308864"/>
          </a:xfrm>
          <a:prstGeom prst="rect">
            <a:avLst/>
          </a:prstGeom>
        </p:spPr>
      </p:pic>
      <p:pic>
        <p:nvPicPr>
          <p:cNvPr id="23" name="그림 22" descr="\documentclass{article}&#10;\usepackage{amsmath}&#10;\pagestyle{empty}&#10;\begin{document}&#10;\begin{align*}&#10;\left(r_i(t) = \Delta\vec{R}(t)\cdot\hat\nu_i\right)&#10;\end{align*}&#10;&#10;&#10;&#10;\end{document}" title="IguanaTex Picture Display">
            <a:extLst>
              <a:ext uri="{FF2B5EF4-FFF2-40B4-BE49-F238E27FC236}">
                <a16:creationId xmlns:a16="http://schemas.microsoft.com/office/drawing/2014/main" id="{751B63ED-6E8D-0FA8-C2F0-5D78C43BCBF7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3347097" y="4255521"/>
            <a:ext cx="2121408" cy="455168"/>
          </a:xfrm>
          <a:prstGeom prst="rect">
            <a:avLst/>
          </a:prstGeom>
        </p:spPr>
      </p:pic>
      <p:pic>
        <p:nvPicPr>
          <p:cNvPr id="35" name="그림 34" descr="\documentclass{article}&#10;\usepackage{amsmath}&#10;\pagestyle{empty}&#10;\begin{document}&#10;&#10;\begin{align*}&#10;\frac{d^2 r_i(t)}{dt^2}=\frac{d \dot{r}_i(t)}{dt}=-\nabla V(r_i(t))=-\omega^2_i&#10;\end{align*}&#10;&#10;&#10;\end{document}" title="IguanaTex Bitmap Display">
            <a:extLst>
              <a:ext uri="{FF2B5EF4-FFF2-40B4-BE49-F238E27FC236}">
                <a16:creationId xmlns:a16="http://schemas.microsoft.com/office/drawing/2014/main" id="{E4F6720C-5F82-A184-60D7-24CCD2AECEA9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853915" y="5196813"/>
            <a:ext cx="4216400" cy="558800"/>
          </a:xfrm>
          <a:prstGeom prst="rect">
            <a:avLst/>
          </a:prstGeom>
        </p:spPr>
      </p:pic>
      <p:pic>
        <p:nvPicPr>
          <p:cNvPr id="36" name="그림 35" descr="\documentclass{article}&#10;\usepackage{amsmath}&#10;\pagestyle{empty}&#10;\begin{document}&#10;&#10;&#10;\begin{align*}&#10;r_i(t)=r^o_i \sin (\omega_i t +\phi_i)&#10;\end{align*}&#10;&#10;\end{document}" title="IguanaTex Picture Display">
            <a:extLst>
              <a:ext uri="{FF2B5EF4-FFF2-40B4-BE49-F238E27FC236}">
                <a16:creationId xmlns:a16="http://schemas.microsoft.com/office/drawing/2014/main" id="{151446A8-277E-E8CE-4782-45AF4B3EC59A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919794" y="5408109"/>
            <a:ext cx="2450592" cy="254000"/>
          </a:xfrm>
          <a:prstGeom prst="rect">
            <a:avLst/>
          </a:prstGeom>
        </p:spPr>
      </p:pic>
      <p:sp>
        <p:nvSpPr>
          <p:cNvPr id="39" name="오른쪽 화살표[R] 38">
            <a:extLst>
              <a:ext uri="{FF2B5EF4-FFF2-40B4-BE49-F238E27FC236}">
                <a16:creationId xmlns:a16="http://schemas.microsoft.com/office/drawing/2014/main" id="{59EA2B3B-577E-B4EB-FB40-291F7D3EA362}"/>
              </a:ext>
            </a:extLst>
          </p:cNvPr>
          <p:cNvSpPr/>
          <p:nvPr/>
        </p:nvSpPr>
        <p:spPr>
          <a:xfrm>
            <a:off x="4819385" y="2701319"/>
            <a:ext cx="1142730" cy="918201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3929838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07"/>
  <p:tag name="ORIGINALWIDTH" val="109"/>
  <p:tag name="OUTPUTTYPE" val="PNG"/>
  <p:tag name="IGUANATEXVERSION" val="161"/>
  <p:tag name="LATEXADDIN" val="\documentclass{article}&#10;\usepackage{amsmath}&#10;\pagestyle{empty}&#10;\begin{document}&#10;\begin{align*}&#10;\mathcal{E}_o&#10;\end{align*}&#10;&#10;&#10;\end{document}"/>
  <p:tag name="IGUANATEXSIZE" val="20"/>
  <p:tag name="IGUANATEXCURSOR" val="108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24"/>
  <p:tag name="ORIGINALWIDTH" val="760"/>
  <p:tag name="OUTPUTTYPE" val="PNG"/>
  <p:tag name="IGUANATEXVERSION" val="161"/>
  <p:tag name="LATEXADDIN" val="\documentclass{article}&#10;\usepackage{amsmath}&#10;\pagestyle{empty}&#10;\begin{document}&#10;\begin{align*}&#10;\left(r_i = \Delta\vec{R}\cdot\hat\nu_i\right)&#10;\end{align*}&#10;&#10;&#10;&#10;\end{document}"/>
  <p:tag name="IGUANATEXSIZE" val="20"/>
  <p:tag name="IGUANATEXCURSOR" val="102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52"/>
  <p:tag name="ORIGINALWIDTH" val="1122"/>
  <p:tag name="OUTPUTTYPE" val="PNG"/>
  <p:tag name="IGUANATEXVERSION" val="161"/>
  <p:tag name="LATEXADDIN" val="\documentclass{article}&#10;\usepackage{amsmath}&#10;\pagestyle{empty}&#10;\begin{document}&#10;&#10;&#10;\begin{align*}&#10;\vec{R}(t) = \vec{R}_o + r_i(t) \cdot \vec{\nu}_i&#10;\end{align*}&#10;&#10;\end{document}"/>
  <p:tag name="IGUANATEXSIZE" val="20"/>
  <p:tag name="IGUANATEXCURSOR" val="123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24"/>
  <p:tag name="ORIGINALWIDTH" val="1044"/>
  <p:tag name="OUTPUTTYPE" val="PNG"/>
  <p:tag name="IGUANATEXVERSION" val="161"/>
  <p:tag name="LATEXADDIN" val="\documentclass{article}&#10;\usepackage{amsmath}&#10;\pagestyle{empty}&#10;\begin{document}&#10;\begin{align*}&#10;\left(r_i(t) = \Delta\vec{R}(t)\cdot\hat\nu_i\right)&#10;\end{align*}&#10;&#10;&#10;&#10;\end{document}"/>
  <p:tag name="IGUANATEXSIZE" val="20"/>
  <p:tag name="IGUANATEXCURSOR" val="102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631"/>
  <p:tag name="ORIGINALWIDTH" val="1086"/>
  <p:tag name="OUTPUTTYPE" val="PNG"/>
  <p:tag name="IGUANATEXVERSION" val="161"/>
  <p:tag name="LATEXADDIN" val="\documentclass{article}&#10;\usepackage{amsmath}&#10;\pagestyle{empty}&#10;\begin{document}&#10;&#10;&#10;\begin{align*}&#10;\frac{d\vec{P}}{dt} &amp;=\vec{F} =-\nabla V(\vec{R})\\&#10;\frac{d\vec{R}}{dt} &amp;= \vec{P} &#10;\end{align*}&#10;&#10;\end{document}"/>
  <p:tag name="IGUANATEXSIZE" val="20"/>
  <p:tag name="IGUANATEXCURSOR" val="127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52"/>
  <p:tag name="ORIGINALWIDTH" val="1122"/>
  <p:tag name="OUTPUTTYPE" val="PNG"/>
  <p:tag name="IGUANATEXVERSION" val="161"/>
  <p:tag name="LATEXADDIN" val="\documentclass{article}&#10;\usepackage{amsmath}&#10;\pagestyle{empty}&#10;\begin{document}&#10;&#10;&#10;\begin{align*}&#10;\vec{R}(t) = \vec{R}_o + r_i(t) \cdot \vec{\nu}_i&#10;\end{align*}&#10;&#10;\end{document}"/>
  <p:tag name="IGUANATEXSIZE" val="20"/>
  <p:tag name="IGUANATEXCURSOR" val="123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24"/>
  <p:tag name="ORIGINALWIDTH" val="1044"/>
  <p:tag name="OUTPUTTYPE" val="PNG"/>
  <p:tag name="IGUANATEXVERSION" val="161"/>
  <p:tag name="LATEXADDIN" val="\documentclass{article}&#10;\usepackage{amsmath}&#10;\pagestyle{empty}&#10;\begin{document}&#10;\begin{align*}&#10;\left(r_i(t) = \Delta\vec{R}(t)\cdot\hat\nu_i\right)&#10;\end{align*}&#10;&#10;&#10;&#10;\end{document}"/>
  <p:tag name="IGUANATEXSIZE" val="20"/>
  <p:tag name="IGUANATEXCURSOR" val="102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2"/>
  <p:tag name="ORIGINALWIDTH" val="166"/>
  <p:tag name="OUTPUTTYPE" val="PDF"/>
  <p:tag name="IGUANATEXVERSION" val="160"/>
  <p:tag name="LATEXADDIN" val="\documentclass{article}&#10;\usepackage{amsmath}&#10;\pagestyle{empty}&#10;\begin{document}&#10;&#10;\begin{align*}&#10;\frac{d^2 r_i(t)}{dt^2}=\frac{d \dot{r}_i(t)}{dt}=-\nabla V(r_i(t))=-\omega^2_i&#10;\end{align*}&#10;&#10;&#10;\end{document}"/>
  <p:tag name="IGUANATEXSIZE" val="20"/>
  <p:tag name="IGUANATEXCURSOR" val="165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"/>
  <p:tag name="ORIGINALWIDTH" val="1206"/>
  <p:tag name="OUTPUTTYPE" val="PNG"/>
  <p:tag name="IGUANATEXVERSION" val="161"/>
  <p:tag name="LATEXADDIN" val="\documentclass{article}&#10;\usepackage{amsmath}&#10;\pagestyle{empty}&#10;\begin{document}&#10;&#10;&#10;\begin{align*}&#10;r_i(t)=r^o_i \sin (\omega_i t +\phi_i)&#10;\end{align*}&#10;&#10;\end{document}"/>
  <p:tag name="IGUANATEXSIZE" val="20"/>
  <p:tag name="IGUANATEXCURSOR" val="148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32"/>
  <p:tag name="ORIGINALWIDTH" val="1896"/>
  <p:tag name="OUTPUTTYPE" val="PNG"/>
  <p:tag name="IGUANATEXVERSION" val="161"/>
  <p:tag name="LATEXADDIN" val="\documentclass{article}&#10;\usepackage{amsmath}&#10;\pagestyle{empty}&#10;\begin{document}&#10;\begin{align*}&#10;V(\vec{R})\approx V(\vec{R}_o) + \sum_{i,j} \frac{1}{2}\Omega^2_{ij}\Delta R_i \Delta R_j&#10;\end{align*}&#10;&#10;&#10;&#10;\end{document}"/>
  <p:tag name="IGUANATEXSIZE" val="20"/>
  <p:tag name="IGUANATEXCURSOR" val="151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15"/>
  <p:tag name="ORIGINALWIDTH" val="1468"/>
  <p:tag name="OUTPUTTYPE" val="PNG"/>
  <p:tag name="IGUANATEXVERSION" val="161"/>
  <p:tag name="LATEXADDIN" val="\documentclass{article}&#10;\usepackage{amsmath}&#10;\pagestyle{empty}&#10;\begin{document}&#10;\begin{align*}&#10;V(\vec{R})\approx V(\vec{R}_o) + \sum_i \frac{1}{2}\omega^2_i r_i&#10;\end{align*}&#10;&#10;&#10;&#10;\end{document}"/>
  <p:tag name="IGUANATEXSIZE" val="20"/>
  <p:tag name="IGUANATEXCURSOR" val="158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9"/>
  <p:tag name="ORIGINALWIDTH" val="57"/>
  <p:tag name="OUTPUTTYPE" val="PDF"/>
  <p:tag name="IGUANATEXVERSION" val="160"/>
  <p:tag name="LATEXADDIN" val="\documentclass{article}&#10;\usepackage{amsmath}&#10;\pagestyle{empty}&#10;\begin{document}&#10;\begin{align*}&#10;\mathcal{E}=\mathcal{E}_o+c\cdot r&#10;\end{align*}&#10;&#10;&#10;\end{document}"/>
  <p:tag name="IGUANATEXSIZE" val="20"/>
  <p:tag name="IGUANATEXCURSOR" val="129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40"/>
  <p:tag name="ORIGINALWIDTH" val="136"/>
  <p:tag name="OUTPUTTYPE" val="PNG"/>
  <p:tag name="IGUANATEXVERSION" val="161"/>
  <p:tag name="LATEXADDIN" val="\documentclass{article}&#10;\usepackage{amsmath}&#10;\pagestyle{empty}&#10;\begin{document}&#10;&#10;\begin{align*}&#10;\vec{R}_o&#10;\end{align*}&#10;&#10;&#10;\end{document}"/>
  <p:tag name="IGUANATEXSIZE" val="18"/>
  <p:tag name="IGUANATEXCURSOR" val="118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52"/>
  <p:tag name="ORIGINALWIDTH" val="1122"/>
  <p:tag name="OUTPUTTYPE" val="PNG"/>
  <p:tag name="IGUANATEXVERSION" val="161"/>
  <p:tag name="LATEXADDIN" val="\documentclass{article}&#10;\usepackage{amsmath}&#10;\pagestyle{empty}&#10;\begin{document}&#10;&#10;&#10;\begin{align*}&#10;\vec{R}(t) = \vec{R}_o + r_i(t) \cdot \vec{\nu}_i&#10;\end{align*}&#10;&#10;\end{document}"/>
  <p:tag name="IGUANATEXSIZE" val="20"/>
  <p:tag name="IGUANATEXCURSOR" val="123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24"/>
  <p:tag name="ORIGINALWIDTH" val="1044"/>
  <p:tag name="OUTPUTTYPE" val="PNG"/>
  <p:tag name="IGUANATEXVERSION" val="161"/>
  <p:tag name="LATEXADDIN" val="\documentclass{article}&#10;\usepackage{amsmath}&#10;\pagestyle{empty}&#10;\begin{document}&#10;\begin{align*}&#10;\left(r_i(t) = \Delta\vec{R}(t)\cdot\hat\nu_i\right)&#10;\end{align*}&#10;&#10;&#10;&#10;\end{document}"/>
  <p:tag name="IGUANATEXSIZE" val="20"/>
  <p:tag name="IGUANATEXCURSOR" val="102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"/>
  <p:tag name="ORIGINALWIDTH" val="1206"/>
  <p:tag name="OUTPUTTYPE" val="PNG"/>
  <p:tag name="IGUANATEXVERSION" val="161"/>
  <p:tag name="LATEXADDIN" val="\documentclass{article}&#10;\usepackage{amsmath}&#10;\pagestyle{empty}&#10;\begin{document}&#10;&#10;&#10;\begin{align*}&#10;r_i(t)=r^o_i \sin (\omega_i t +\phi_i)&#10;\end{align*}&#10;&#10;\end{document}"/>
  <p:tag name="IGUANATEXSIZE" val="20"/>
  <p:tag name="IGUANATEXCURSOR" val="148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"/>
  <p:tag name="ORIGINALWIDTH" val="1353"/>
  <p:tag name="OUTPUTTYPE" val="PNG"/>
  <p:tag name="IGUANATEXVERSION" val="161"/>
  <p:tag name="LATEXADDIN" val="\documentclass{article}&#10;\usepackage{amsmath}&#10;\pagestyle{empty}&#10;\begin{document}&#10;&#10;&#10;\begin{align*}&#10;p_i(t)=\omega_i r^o_i \cos (\omega_i t +\phi_i)&#10;\end{align*}&#10;&#10;\end{document}"/>
  <p:tag name="IGUANATEXSIZE" val="20"/>
  <p:tag name="IGUANATEXCURSOR" val="103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12"/>
  <p:tag name="ORIGINALWIDTH" val="492"/>
  <p:tag name="OUTPUTTYPE" val="PNG"/>
  <p:tag name="IGUANATEXVERSION" val="161"/>
  <p:tag name="LATEXADDIN" val="\documentclass{article}&#10;\usepackage{amsmath}&#10;\pagestyle{empty}&#10;\begin{document}&#10;&#10;&#10;\begin{align*}&#10;r_i(t)=??\\&#10;p_i(t)=??&#10;\end{align*}&#10;&#10;\end{document}"/>
  <p:tag name="IGUANATEXSIZE" val="20"/>
  <p:tag name="IGUANATEXCURSOR" val="98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52"/>
  <p:tag name="ORIGINALWIDTH" val="2205"/>
  <p:tag name="OUTPUTTYPE" val="PNG"/>
  <p:tag name="IGUANATEXVERSION" val="161"/>
  <p:tag name="LATEXADDIN" val="\documentclass{article}&#10;\usepackage{amsmath}&#10;\pagestyle{empty}&#10;\begin{document}&#10;&#10;\begin{align*}&#10;\vec{R}(t)=\left\{r_i(t)\right\},&#10;\;\;&#10;\vec{P}(t)=\left\{\dot{r}_i(t)\right\}\equiv\left\{p_i(t)\right\}&#10;\end{align*}&#10;&#10;&#10;\end{document}"/>
  <p:tag name="IGUANATEXSIZE" val="20"/>
  <p:tag name="IGUANATEXCURSOR" val="200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52"/>
  <p:tag name="ORIGINALWIDTH" val="716"/>
  <p:tag name="OUTPUTTYPE" val="PNG"/>
  <p:tag name="IGUANATEXVERSION" val="161"/>
  <p:tag name="LATEXADDIN" val="\documentclass{article}&#10;\usepackage{amsmath}&#10;\pagestyle{empty}&#10;\begin{document}&#10;&#10;\begin{align*}&#10;V(\vec{R}(t+\Delta t))&#10;\end{align*}&#10;&#10;&#10;\end{document}"/>
  <p:tag name="IGUANATEXSIZE" val="20"/>
  <p:tag name="IGUANATEXCURSOR" val="118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67"/>
  <p:tag name="ORIGINALWIDTH" val="1776"/>
  <p:tag name="OUTPUTTYPE" val="PNG"/>
  <p:tag name="IGUANATEXVERSION" val="161"/>
  <p:tag name="LATEXADDIN" val="\documentclass{article}&#10;\usepackage{amsmath}&#10;\pagestyle{empty}&#10;\begin{document}&#10;&#10;\begin{align*}&#10;\vec{R}(t+\Delta t) &amp;= \vec{R}(t)+\vec{P}(t)\Delta t &#10;\\&#10;\vec{P}(t+\Delta t) &amp;= \vec{P}(t) -\nabla V (\vec{R}(t))\Delta t&#10;\end{align*}&#10;&#10;&#10;\end{document}"/>
  <p:tag name="IGUANATEXSIZE" val="20"/>
  <p:tag name="IGUANATEXCURSOR" val="217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12"/>
  <p:tag name="ORIGINALWIDTH" val="492"/>
  <p:tag name="OUTPUTTYPE" val="PNG"/>
  <p:tag name="IGUANATEXVERSION" val="161"/>
  <p:tag name="LATEXADDIN" val="\documentclass{article}&#10;\usepackage{amsmath}&#10;\pagestyle{empty}&#10;\begin{document}&#10;&#10;&#10;\begin{align*}&#10;r_i(t)=??\\&#10;p_i(t)=??&#10;\end{align*}&#10;&#10;\end{document}"/>
  <p:tag name="IGUANATEXSIZE" val="20"/>
  <p:tag name="IGUANATEXCURSOR" val="98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631"/>
  <p:tag name="ORIGINALWIDTH" val="1086"/>
  <p:tag name="OUTPUTTYPE" val="PNG"/>
  <p:tag name="IGUANATEXVERSION" val="161"/>
  <p:tag name="LATEXADDIN" val="\documentclass{article}&#10;\usepackage{amsmath}&#10;\pagestyle{empty}&#10;\begin{document}&#10;&#10;&#10;\begin{align*}&#10;\frac{d\vec{P}}{dt} &amp;=\vec{F} =-\nabla V(\vec{R})\\&#10;\frac{d\vec{R}}{dt} &amp;= \vec{P} &#10;\end{align*}&#10;&#10;\end{document}"/>
  <p:tag name="IGUANATEXSIZE" val="20"/>
  <p:tag name="IGUANATEXCURSOR" val="127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24"/>
  <p:tag name="ORIGINALWIDTH" val="1044"/>
  <p:tag name="OUTPUTTYPE" val="PNG"/>
  <p:tag name="IGUANATEXVERSION" val="161"/>
  <p:tag name="LATEXADDIN" val="\documentclass{article}&#10;\usepackage{amsmath}&#10;\pagestyle{empty}&#10;\begin{document}&#10;\begin{align*}&#10;\left(r_i(t) = \Delta\vec{R}(t)\cdot\hat\nu_i\right)&#10;\end{align*}&#10;&#10;&#10;&#10;\end{document}"/>
  <p:tag name="IGUANATEXSIZE" val="20"/>
  <p:tag name="IGUANATEXCURSOR" val="102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470"/>
  <p:tag name="ORIGINALWIDTH" val="254"/>
  <p:tag name="OUTPUTTYPE" val="PNG"/>
  <p:tag name="IGUANATEXVERSION" val="161"/>
  <p:tag name="LATEXADDIN" val="\documentclass{article}&#10;\usepackage{amsmath}&#10;\pagestyle{empty}&#10;\begin{document}&#10;&#10;\begin{align*}&#10;\overbrace{r_i(t)}\\&#10;\underbrace{p_i(t)}&#10;\end{align*}&#10;&#10;&#10;\end{document}"/>
  <p:tag name="IGUANATEXSIZE" val="20"/>
  <p:tag name="IGUANATEXCURSOR" val="116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470"/>
  <p:tag name="ORIGINALWIDTH" val="555"/>
  <p:tag name="OUTPUTTYPE" val="PNG"/>
  <p:tag name="IGUANATEXVERSION" val="161"/>
  <p:tag name="LATEXADDIN" val="\documentclass{article}&#10;\usepackage{amsmath}&#10;\pagestyle{empty}&#10;\begin{document}&#10;&#10;\begin{align*}&#10;\overbrace{r_i(t+\Delta t)}\\&#10;\underbrace{p_i(t+\Delta t)}&#10;\end{align*}&#10;&#10;&#10;\end{document}"/>
  <p:tag name="IGUANATEXSIZE" val="20"/>
  <p:tag name="IGUANATEXCURSOR" val="125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48"/>
  <p:tag name="ORIGINALWIDTH" val="2921"/>
  <p:tag name="OUTPUTTYPE" val="PNG"/>
  <p:tag name="IGUANATEXVERSION" val="161"/>
  <p:tag name="LATEXADDIN" val="\documentclass{article}&#10;\usepackage{amsmath}&#10;\pagestyle{empty}&#10;\begin{document}&#10;&#10;&#10;\begin{align*}&#10;\textbf{X}(t+1)=(1-\gamma)\textbf{X}(t)+\gamma f(W\textbf{X}(t)+W^{(in)}\textbf{u}(t)+b)&#10;\end{align*}&#10;&#10;\end{document}"/>
  <p:tag name="IGUANATEXSIZE" val="20"/>
  <p:tag name="IGUANATEXCURSOR" val="185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48"/>
  <p:tag name="ORIGINALWIDTH" val="984"/>
  <p:tag name="OUTPUTTYPE" val="PNG"/>
  <p:tag name="IGUANATEXVERSION" val="161"/>
  <p:tag name="LATEXADDIN" val="\documentclass{article}&#10;\usepackage{amsmath}&#10;\pagestyle{empty}&#10;\begin{document}&#10;&#10;&#10;\begin{align*}&#10;\textbf{y}(t)=W^{(out)}\textbf{X}(t)&#10;\end{align*}&#10;&#10;\end{document}"/>
  <p:tag name="IGUANATEXSIZE" val="20"/>
  <p:tag name="IGUANATEXCURSOR" val="133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470"/>
  <p:tag name="ORIGINALWIDTH" val="254"/>
  <p:tag name="OUTPUTTYPE" val="PNG"/>
  <p:tag name="IGUANATEXVERSION" val="161"/>
  <p:tag name="LATEXADDIN" val="\documentclass{article}&#10;\usepackage{amsmath}&#10;\pagestyle{empty}&#10;\begin{document}&#10;&#10;\begin{align*}&#10;\overbrace{r_i(t)}\\&#10;\underbrace{p_i(t)}&#10;\end{align*}&#10;&#10;&#10;\end{document}"/>
  <p:tag name="IGUANATEXSIZE" val="20"/>
  <p:tag name="IGUANATEXCURSOR" val="116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470"/>
  <p:tag name="ORIGINALWIDTH" val="555"/>
  <p:tag name="OUTPUTTYPE" val="PNG"/>
  <p:tag name="IGUANATEXVERSION" val="161"/>
  <p:tag name="LATEXADDIN" val="\documentclass{article}&#10;\usepackage{amsmath}&#10;\pagestyle{empty}&#10;\begin{document}&#10;&#10;\begin{align*}&#10;\overbrace{r_i(t+\Delta t)}\\&#10;\underbrace{p_i(t+\Delta t)}&#10;\end{align*}&#10;&#10;&#10;\end{document}"/>
  <p:tag name="IGUANATEXSIZE" val="20"/>
  <p:tag name="IGUANATEXCURSOR" val="125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52"/>
  <p:tag name="ORIGINALWIDTH" val="926"/>
  <p:tag name="OUTPUTTYPE" val="PNG"/>
  <p:tag name="IGUANATEXVERSION" val="161"/>
  <p:tag name="LATEXADDIN" val="\documentclass{article}&#10;\usepackage{amsmath}&#10;\pagestyle{empty}&#10;\begin{document}&#10;\begin{align*}&#10;r_i(t) = \Delta\vec{R}(t)\cdot\hat\nu_i&#10;\end{align*}&#10;&#10;&#10;&#10;\end{document}"/>
  <p:tag name="IGUANATEXSIZE" val="20"/>
  <p:tag name="IGUANATEXCURSOR" val="95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52"/>
  <p:tag name="ORIGINALWIDTH" val="941"/>
  <p:tag name="OUTPUTTYPE" val="PNG"/>
  <p:tag name="IGUANATEXVERSION" val="161"/>
  <p:tag name="LATEXADDIN" val="\documentclass{article}&#10;\usepackage{amsmath}&#10;\pagestyle{empty}&#10;\begin{document}&#10;\begin{align*}&#10;p_i(t) = \Delta\vec{P}(t)\cdot\hat\nu_i&#10;\end{align*}&#10;&#10;&#10;&#10;\end{document}"/>
  <p:tag name="IGUANATEXSIZE" val="20"/>
  <p:tag name="IGUANATEXCURSOR" val="96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32"/>
  <p:tag name="ORIGINALWIDTH" val="1393"/>
  <p:tag name="OUTPUTTYPE" val="PNG"/>
  <p:tag name="IGUANATEXVERSION" val="161"/>
  <p:tag name="LATEXADDIN" val="\documentclass{article}&#10;\usepackage{amsmath}&#10;\pagestyle{empty}&#10;\begin{document}&#10;\begin{align*}&#10;C_i(t)=\left\langle r_i(\tau+t)\cdot r_i(\tau)\right\rangle_\tau&#10;\end{align*}&#10;&#10;&#10;&#10;\end{document}"/>
  <p:tag name="IGUANATEXSIZE" val="20"/>
  <p:tag name="IGUANATEXCURSOR" val="135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67"/>
  <p:tag name="ORIGINALWIDTH" val="1776"/>
  <p:tag name="OUTPUTTYPE" val="PNG"/>
  <p:tag name="IGUANATEXVERSION" val="161"/>
  <p:tag name="LATEXADDIN" val="\documentclass{article}&#10;\usepackage{amsmath}&#10;\pagestyle{empty}&#10;\begin{document}&#10;&#10;\begin{align*}&#10;\vec{R}(t+\Delta t) &amp;= \vec{R}(t)+\vec{P}(t)\Delta t &#10;\\&#10;\vec{P}(t+\Delta t) &amp;= \vec{P}(t) -\nabla V (\vec{R}(t))\Delta t&#10;\end{align*}&#10;&#10;&#10;\end{document}"/>
  <p:tag name="IGUANATEXSIZE" val="20"/>
  <p:tag name="IGUANATEXCURSOR" val="217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"/>
  <p:tag name="ORIGINALWIDTH" val="1245"/>
  <p:tag name="OUTPUTTYPE" val="PNG"/>
  <p:tag name="IGUANATEXVERSION" val="161"/>
  <p:tag name="LATEXADDIN" val="\documentclass{article}&#10;\usepackage{amsmath}&#10;\pagestyle{empty}&#10;\begin{document}&#10;&#10;&#10;\begin{align*}&#10;r_i(t)=r^o_i \sin (\omega_i t +\phi_i), &#10;\end{align*}&#10;&#10;\end{document}"/>
  <p:tag name="IGUANATEXSIZE" val="20"/>
  <p:tag name="IGUANATEXCURSOR" val="137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1"/>
  <p:tag name="ORIGINALWIDTH" val="91"/>
  <p:tag name="OUTPUTTYPE" val="PDF"/>
  <p:tag name="IGUANATEXVERSION" val="160"/>
  <p:tag name="LATEXADDIN" val="\documentclass{article}&#10;\usepackage{amsmath}&#10;\pagestyle{empty}&#10;\begin{document}&#10;&#10;&#10;\begin{align*}&#10;C_i(t)=\frac{1}{2}{r^o_i}^2\cos(\omega_i t)&#10;\end{align*}&#10;&#10;\end{document}"/>
  <p:tag name="IGUANATEXSIZE" val="20"/>
  <p:tag name="IGUANATEXCURSOR" val="124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36"/>
  <p:tag name="ORIGINALWIDTH" val="1479"/>
  <p:tag name="OUTPUTTYPE" val="PNG"/>
  <p:tag name="IGUANATEXVERSION" val="161"/>
  <p:tag name="LATEXADDIN" val="\documentclass{article}&#10;\usepackage{amsmath}&#10;\pagestyle{empty}&#10;\begin{document}&#10;\begin{align*}&#10;C_{i,j}(t)=\left\langle r_i(\tau+t)\cdot r_j(\tau)\right\rangle_\tau&#10;\end{align*}&#10;&#10;&#10;&#10;\end{document}"/>
  <p:tag name="IGUANATEXSIZE" val="20"/>
  <p:tag name="IGUANATEXCURSOR" val="139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2"/>
  <p:tag name="ORIGINALWIDTH" val="168"/>
  <p:tag name="OUTPUTTYPE" val="PDF"/>
  <p:tag name="IGUANATEXVERSION" val="160"/>
  <p:tag name="LATEXADDIN" val="\documentclass{article}&#10;\usepackage{amsmath}&#10;\pagestyle{empty}&#10;\begin{document}&#10;\begin{align*}&#10;\mathcal{E}=\mathcal{E}_o+c\cdot r \rightarrow \mathcal{E}(t)=\mathcal{E}_o + \sum_i c_i r_i(t)&#10;\end{align*}&#10;&#10;&#10;\end{document}"/>
  <p:tag name="IGUANATEXSIZE" val="20"/>
  <p:tag name="IGUANATEXCURSOR" val="157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"/>
  <p:tag name="ORIGINALWIDTH" val="106"/>
  <p:tag name="OUTPUTTYPE" val="PDF"/>
  <p:tag name="IGUANATEXVERSION" val="160"/>
  <p:tag name="LATEXADDIN" val="\documentclass{article}&#10;\usepackage{amsmath}&#10;\pagestyle{empty}&#10;\begin{document}&#10;\begin{align*}&#10;C(t)=\left\langle \mathcal{E}(t+\tau)\cdot\mathcal{E}(\tau)\right\rangle_\tau&#10;\end{align*}&#10;&#10;&#10;&#10;\end{document}"/>
  <p:tag name="IGUANATEXSIZE" val="20"/>
  <p:tag name="IGUANATEXCURSOR" val="185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4"/>
  <p:tag name="ORIGINALWIDTH" val="125"/>
  <p:tag name="OUTPUTTYPE" val="PDF"/>
  <p:tag name="IGUANATEXVERSION" val="160"/>
  <p:tag name="LATEXADDIN" val="\documentclass{article}&#10;\usepackage{amsmath}&#10;\pagestyle{empty}&#10;\begin{document}&#10;\begin{align*}&#10;J(\omega)=\frac{\beta\omega}{\pi}\int^\infty_0 dt C(t)\cos\omega t&#10;\end{align*}&#10;&#10;&#10;&#10;\end{document}"/>
  <p:tag name="IGUANATEXSIZE" val="20"/>
  <p:tag name="IGUANATEXCURSOR" val="144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5"/>
  <p:tag name="ORIGINALWIDTH" val="113"/>
  <p:tag name="OUTPUTTYPE" val="PDF"/>
  <p:tag name="IGUANATEXVERSION" val="160"/>
  <p:tag name="LATEXADDIN" val="\documentclass{article}&#10;\usepackage{amsmath}&#10;\pagestyle{empty}&#10;\begin{document}&#10;&#10;&#10;\begin{align*}&#10;C(t)=\sum_i \frac{1}{2}{r^o_i}^2 c^2_i \cos(\omega_i t)&#10;\end{align*}&#10;&#10;\end{document}"/>
  <p:tag name="IGUANATEXSIZE" val="20"/>
  <p:tag name="IGUANATEXCURSOR" val="136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2"/>
  <p:tag name="ORIGINALWIDTH" val="98"/>
  <p:tag name="OUTPUTTYPE" val="PDF"/>
  <p:tag name="IGUANATEXVERSION" val="160"/>
  <p:tag name="LATEXADDIN" val="\documentclass{article}&#10;\usepackage{amsmath}&#10;\pagestyle{empty}&#10;\begin{document}&#10;\begin{align*}&#10;J(\omega)=\sum_i J_i \delta(\omega-\omega_i)&#10;\end{align*}&#10;&#10;&#10;&#10;\end{document}"/>
  <p:tag name="IGUANATEXSIZE" val="20"/>
  <p:tag name="IGUANATEXCURSOR" val="139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46"/>
  <p:tag name="ORIGINALWIDTH" val="950"/>
  <p:tag name="OUTPUTTYPE" val="PNG"/>
  <p:tag name="IGUANATEXVERSION" val="161"/>
  <p:tag name="LATEXADDIN" val="\documentclass{article}&#10;\usepackage{amsmath}&#10;\pagestyle{empty}&#10;\begin{document}&#10;\begin{align*}&#10;\left.\nabla V (\vec{R})\right|_{\vec{R}=\vec{R}_o}=\vec{0}&#10;\end{align*}&#10;&#10;&#10;&#10;\end{document}"/>
  <p:tag name="IGUANATEXSIZE" val="20"/>
  <p:tag name="IGUANATEXCURSOR" val="154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1"/>
  <p:tag name="ORIGINALWIDTH" val="157"/>
  <p:tag name="OUTPUTTYPE" val="PDF"/>
  <p:tag name="IGUANATEXVERSION" val="160"/>
  <p:tag name="LATEXADDIN" val="\documentclass{article}&#10;\usepackage{amsmath}&#10;\pagestyle{empty}&#10;\begin{document}&#10;\begin{align*}&#10;V(\vec{R})\approx V(\vec{R}_o) + \sum_{i,j=1}^{N} \frac{1}{2}\Omega^2_{ij}\Delta R_i \Delta R_j&#10;\end{align*}&#10;&#10;&#10;&#10;\end{document}"/>
  <p:tag name="IGUANATEXSIZE" val="20"/>
  <p:tag name="IGUANATEXCURSOR" val="144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24"/>
  <p:tag name="ORIGINALWIDTH" val="867"/>
  <p:tag name="OUTPUTTYPE" val="PNG"/>
  <p:tag name="IGUANATEXVERSION" val="161"/>
  <p:tag name="LATEXADDIN" val="\documentclass{article}&#10;\usepackage{amsmath}&#10;\pagestyle{empty}&#10;\begin{document}&#10;\begin{align*}&#10;\left(\Delta \vec{R} =\vec{R}-\vec{R}_o\right)&#10;\end{align*}&#10;&#10;&#10;&#10;\end{document}"/>
  <p:tag name="IGUANATEXSIZE" val="20"/>
  <p:tag name="IGUANATEXCURSOR" val="141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1"/>
  <p:tag name="ORIGINALWIDTH" val="157"/>
  <p:tag name="OUTPUTTYPE" val="PDF"/>
  <p:tag name="IGUANATEXVERSION" val="160"/>
  <p:tag name="LATEXADDIN" val="\documentclass{article}&#10;\usepackage{amsmath}&#10;\pagestyle{empty}&#10;\begin{document}&#10;\begin{align*}&#10;V(\vec{R})\approx V(\vec{R}_o) + \sum_{i,j=1}^{N} \frac{1}{2}\Omega^2_{ij}\Delta R_i \Delta R_j&#10;\end{align*}&#10;&#10;&#10;&#10;\end{document}"/>
  <p:tag name="IGUANATEXSIZE" val="20"/>
  <p:tag name="IGUANATEXCURSOR" val="144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"/>
  <p:tag name="ORIGINALWIDTH" val="119"/>
  <p:tag name="OUTPUTTYPE" val="PDF"/>
  <p:tag name="IGUANATEXVERSION" val="160"/>
  <p:tag name="LATEXADDIN" val="\documentclass{article}&#10;\usepackage{amsmath}&#10;\pagestyle{empty}&#10;\begin{document}&#10;\begin{align*}&#10;V(\vec{R})\approx V(\vec{R}_o) + \sum_{i=1}^{N} \frac{1}{2}\omega^2_i r^2_i&#10;\end{align*}&#10;&#10;&#10;&#10;\end{document}"/>
  <p:tag name="IGUANATEXSIZE" val="20"/>
  <p:tag name="IGUANATEXCURSOR" val="142"/>
  <p:tag name="TRANSPARENCY" val="True"/>
  <p:tag name="LATEXENGINEID" val="0"/>
  <p:tag name="TEMPFOLDER" val="/Users/jkhyun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743</Words>
  <Application>Microsoft Office PowerPoint</Application>
  <PresentationFormat>와이드스크린</PresentationFormat>
  <Paragraphs>151</Paragraphs>
  <Slides>26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30" baseType="lpstr">
      <vt:lpstr>맑은 고딕</vt:lpstr>
      <vt:lpstr>Arial</vt:lpstr>
      <vt:lpstr>Cambria Math</vt:lpstr>
      <vt:lpstr>Office 테마</vt:lpstr>
      <vt:lpstr>Modeling Anharmonic baths with Reservoir Computing for Vibronic Dynamics</vt:lpstr>
      <vt:lpstr>Forecasting multi-dimensional and noisy time series with reservoir computing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Kwang Hyun Cho</dc:creator>
  <cp:lastModifiedBy>Nam, Kisun</cp:lastModifiedBy>
  <cp:revision>2</cp:revision>
  <dcterms:created xsi:type="dcterms:W3CDTF">2024-12-16T08:23:52Z</dcterms:created>
  <dcterms:modified xsi:type="dcterms:W3CDTF">2025-06-02T03:23:32Z</dcterms:modified>
</cp:coreProperties>
</file>