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embedTrueTypeFonts="1">
  <p:sldMasterIdLst>
    <p:sldMasterId id="2147483648" r:id="rId1"/>
  </p:sldMasterIdLst>
  <p:notesMasterIdLst>
    <p:notesMasterId r:id="rId30"/>
  </p:notesMasterIdLst>
  <p:sldIdLst>
    <p:sldId id="572" r:id="rId2"/>
    <p:sldId id="537" r:id="rId3"/>
    <p:sldId id="557" r:id="rId4"/>
    <p:sldId id="464" r:id="rId5"/>
    <p:sldId id="600" r:id="rId6"/>
    <p:sldId id="599" r:id="rId7"/>
    <p:sldId id="567" r:id="rId8"/>
    <p:sldId id="589" r:id="rId9"/>
    <p:sldId id="592" r:id="rId10"/>
    <p:sldId id="593" r:id="rId11"/>
    <p:sldId id="574" r:id="rId12"/>
    <p:sldId id="578" r:id="rId13"/>
    <p:sldId id="579" r:id="rId14"/>
    <p:sldId id="597" r:id="rId15"/>
    <p:sldId id="611" r:id="rId16"/>
    <p:sldId id="583" r:id="rId17"/>
    <p:sldId id="601" r:id="rId18"/>
    <p:sldId id="602" r:id="rId19"/>
    <p:sldId id="586" r:id="rId20"/>
    <p:sldId id="595" r:id="rId21"/>
    <p:sldId id="606" r:id="rId22"/>
    <p:sldId id="607" r:id="rId23"/>
    <p:sldId id="609" r:id="rId24"/>
    <p:sldId id="598" r:id="rId25"/>
    <p:sldId id="596" r:id="rId26"/>
    <p:sldId id="584" r:id="rId27"/>
    <p:sldId id="610" r:id="rId28"/>
    <p:sldId id="608" r:id="rId29"/>
  </p:sldIdLst>
  <p:sldSz cx="12192000" cy="6858000"/>
  <p:notesSz cx="6858000" cy="9144000"/>
  <p:embeddedFontLst>
    <p:embeddedFont>
      <p:font typeface="Pretendard" panose="020B0600000101010101" charset="-127"/>
      <p:regular r:id="rId31"/>
      <p:bold r:id="rId31"/>
    </p:embeddedFont>
    <p:embeddedFont>
      <p:font typeface="Pretendard ExtraBold" panose="020B0600000101010101" charset="-127"/>
      <p:bold r:id="rId31"/>
    </p:embeddedFont>
    <p:embeddedFont>
      <p:font typeface="Pretendard Light" panose="020B0600000101010101" charset="-127"/>
      <p:regular r:id="rId32"/>
    </p:embeddedFont>
    <p:embeddedFont>
      <p:font typeface="Pretendard Medium" panose="020B0600000101010101" charset="-127"/>
      <p:regular r:id="rId32"/>
    </p:embeddedFont>
    <p:embeddedFont>
      <p:font typeface="Cambria Math" panose="02040503050406030204" pitchFamily="18" charset="0"/>
      <p:regular r:id="rId31"/>
    </p:embeddedFont>
    <p:embeddedFont>
      <p:font typeface="맑은 고딕" panose="020B0503020000020004" pitchFamily="50" charset="-127"/>
      <p:regular r:id="rId33"/>
      <p:bold r:id="rId3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" id="{8AE9F2B9-94E7-F144-ACD2-A44C06C84632}">
          <p14:sldIdLst>
            <p14:sldId id="572"/>
            <p14:sldId id="537"/>
            <p14:sldId id="557"/>
            <p14:sldId id="464"/>
            <p14:sldId id="600"/>
            <p14:sldId id="599"/>
            <p14:sldId id="567"/>
            <p14:sldId id="589"/>
            <p14:sldId id="592"/>
            <p14:sldId id="593"/>
            <p14:sldId id="574"/>
            <p14:sldId id="578"/>
            <p14:sldId id="579"/>
            <p14:sldId id="597"/>
            <p14:sldId id="611"/>
            <p14:sldId id="583"/>
            <p14:sldId id="601"/>
            <p14:sldId id="602"/>
            <p14:sldId id="586"/>
            <p14:sldId id="595"/>
            <p14:sldId id="606"/>
            <p14:sldId id="607"/>
            <p14:sldId id="609"/>
            <p14:sldId id="598"/>
            <p14:sldId id="596"/>
            <p14:sldId id="584"/>
            <p14:sldId id="610"/>
            <p14:sldId id="6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2" pos="347" userDrawn="1">
          <p15:clr>
            <a:srgbClr val="A4A3A4"/>
          </p15:clr>
        </p15:guide>
        <p15:guide id="5" pos="733" userDrawn="1">
          <p15:clr>
            <a:srgbClr val="A4A3A4"/>
          </p15:clr>
        </p15:guide>
        <p15:guide id="6" pos="6947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pos="7333" userDrawn="1">
          <p15:clr>
            <a:srgbClr val="A4A3A4"/>
          </p15:clr>
        </p15:guide>
        <p15:guide id="10" orient="horz" pos="39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ng Yeongwoo" initials="SY" lastIdx="2" clrIdx="0">
    <p:extLst>
      <p:ext uri="{19B8F6BF-5375-455C-9EA6-DF929625EA0E}">
        <p15:presenceInfo xmlns:p15="http://schemas.microsoft.com/office/powerpoint/2012/main" userId="626285cc3ae429e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5E93"/>
    <a:srgbClr val="818180"/>
    <a:srgbClr val="DF5248"/>
    <a:srgbClr val="96CA4D"/>
    <a:srgbClr val="7F8183"/>
    <a:srgbClr val="5F8542"/>
    <a:srgbClr val="FFC000"/>
    <a:srgbClr val="CB242B"/>
    <a:srgbClr val="D8534D"/>
    <a:srgbClr val="3EA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0" autoAdjust="0"/>
    <p:restoredTop sz="85486" autoAdjust="0"/>
  </p:normalViewPr>
  <p:slideViewPr>
    <p:cSldViewPr>
      <p:cViewPr varScale="1">
        <p:scale>
          <a:sx n="92" d="100"/>
          <a:sy n="92" d="100"/>
        </p:scale>
        <p:origin x="1788" y="90"/>
      </p:cViewPr>
      <p:guideLst>
        <p:guide orient="horz" pos="323"/>
        <p:guide pos="347"/>
        <p:guide pos="733"/>
        <p:guide pos="6947"/>
        <p:guide pos="3840"/>
        <p:guide orient="horz" pos="2160"/>
        <p:guide pos="7333"/>
        <p:guide orient="horz" pos="39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65" d="100"/>
        <a:sy n="165" d="100"/>
      </p:scale>
      <p:origin x="0" y="0"/>
    </p:cViewPr>
  </p:notesTextViewPr>
  <p:sorterViewPr>
    <p:cViewPr>
      <p:scale>
        <a:sx n="100" d="100"/>
        <a:sy n="100" d="100"/>
      </p:scale>
      <p:origin x="0" y="-2218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88710-0557-41BA-80DB-0EE5CAA80FD0}" type="datetimeFigureOut">
              <a:rPr lang="ko-KR" altLang="en-US" smtClean="0"/>
              <a:t>2025-06-02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3C3363-C801-49CE-AC31-5F56AD12F79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49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046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52715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9289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3706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0194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773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AAA8C-94D1-EF3B-356E-A8CC643B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1C8C39D-0925-CA17-7996-3F8B27DDC4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40EF54-36BA-DC24-6B28-5CFDE1BB21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841AF5-7996-F22F-AD95-DF72178C87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629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05680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F442D2-2984-36EE-F19C-44AADFB46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A4F442-D52D-A425-681E-1CA743A64C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B3BB92-4213-8EE2-911B-FFC222752C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7CA848-83C6-FA89-D4C7-303B015838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89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DC7BF-954D-AE37-306A-BA1A37570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95559D-2C4D-3CA5-8353-7B67B3689B8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EB5833-C4B7-87D2-552C-C4ECE6132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BF9008-D8AA-7483-FA85-63982CEC1C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183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4304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115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37937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C82B91-3376-A673-0DA6-633FD120F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8B3D235-0B97-324D-6809-08C394B417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425561-84D0-EB85-0457-7BFB822E00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92E20B-3E89-0463-D146-78F904096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32748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F1B8D-7E2F-5D86-028D-D5B64B930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47185D-BB9E-823E-A6A8-368CC6194C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697764-61D4-49FA-A0AF-2B3E7817C0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083DC2-F59A-5A8F-D0C8-7425ED2594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60050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0C0C7F-6E23-7283-7053-EE7E155A5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3CE04B-81B0-3A56-DA90-B30B9AABD2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D4696-4746-7DFF-7702-808EB99998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443677-AB58-4129-DA86-E9D65E194F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62027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4476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A9B4F-F50D-AAC8-2BE6-2BA42226E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F46E9D-6C1A-9BBB-CF6D-0F1EF3C406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CDBD4B-88BD-D83F-7BE7-3CEF160652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35317E-20C1-532E-F7D3-C07571E411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70506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3041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E75A8-64AB-5E60-802A-982EC720F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568D67-34F5-2778-8ACB-B2B4D2FDD0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CC7E6C-1E2A-6E8B-2D97-5CD73F36C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73391-CEB9-E44B-5E90-7C0DC84503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729978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1009B0-6F7A-B80F-01FF-932C4B5A4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77A219-C806-3A7E-2902-EDE7CDB1E5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AFCB50-071A-B47C-B0E4-1E90E26E7F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4DD8A-852D-B929-5A82-BA1D279A45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2554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13615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61002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5D7FD-5573-7FD1-0CF5-9FA503430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02C0E9-1C3C-EC46-170E-6DAB4C6AD4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41300EA-0702-61F4-E03A-378209C471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07F16-9490-9212-D830-5F3E70EF43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6608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49C95-3775-0CF2-CD02-BA89E5C1A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0E40B8E-44A3-F110-EAA3-2DD59EA284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059AE0-0D57-2CA6-1628-E36D721F5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17865A-3516-3FA2-61D0-6C9B2AE774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6000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2944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6958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3C3363-C801-49CE-AC31-5F56AD12F79C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7076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574A776-519C-4C45-8A2B-BEA507305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9C83C7B-D5A1-4756-A43C-C77615AE0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12D814-90E0-47A0-AC87-54727DC5D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CA19A7-6982-497A-8CC6-29ADB563A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930C7EB-B3D2-4B9B-8BAB-F3B32E377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6807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26C0CC-553F-4F34-B051-A16BE6B44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1CF6B2B-5D8F-430C-9456-755E94DCA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92E18F0-75E3-49D0-9CF2-35803B764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BDCEE16-96F2-4A65-92D4-629FBF885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04EFC0-9776-4282-B82E-D6894A56B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429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2F0C14C-1565-4124-A2C4-1C958ED72D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38BB901-36EB-4746-AF11-43D2D3150C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64DFB7-531D-4942-95F8-8BF977A99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FBA073D-5ACB-44E6-BDD6-BA9A78868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D0F2A76-645F-4D9E-B572-05C2E3C95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20719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레이아웃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139C246-C248-4351-9D38-88EA60C99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AFD489-0747-4A2B-9863-3DBDFC86A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361586B-01E3-4644-A852-F8A591086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3426060" cy="365125"/>
          </a:xfrm>
        </p:spPr>
        <p:txBody>
          <a:bodyPr/>
          <a:lstStyle/>
          <a:p>
            <a:fld id="{8FFF1885-F02A-4FD5-B839-7A201307549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7982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27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74467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921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551D85-C73F-4533-9E12-213D669BC5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27C94A5-C384-4707-AF5A-CD3666C55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F6B797F-7269-4DCC-A8FE-297E4F0DA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904562-11D5-4032-BC72-9DF4A18A8A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020CA92-9A70-4D8F-9889-1581F8F12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5921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1114AE-9A77-442B-8E3C-9E35C7F02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4413C87-7C55-4782-BB4A-F589ABEE16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75460F-031B-4F8F-A326-5E0DCEB7F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CA4E998-91E9-4717-B63F-1EB577924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E43D9F-C5F1-4A57-B3AA-F1E73AAFA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707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8E939A-7514-4AB5-B379-F9B861A70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DBDF72A-6E04-41CC-B996-817AE540983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3DC3A7C-7CF8-49EB-9C3C-4027F8A5F8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6046C75-2631-4AD2-8293-BBFDB850E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727EB35-0222-49C2-A006-A344B62D2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33F2876-D3D6-4C36-9CF0-DB6F1948D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3633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020068-E57C-46E8-933A-93CB43D0DD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1A1FAEA-A873-4B89-893D-A3FE4D51C7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A41ACB2-2586-4B15-A9EE-A0AB969919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6B0DCCA-A1F4-4CCC-9476-AEF894131E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CEF83E3-73B5-446E-8064-521F65BACE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E4702479-CF4E-40A2-BEC9-9D7937C9A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55AA256-0C71-4DA5-BF3F-6186CC983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67B615D-B1DA-4EFE-A0B5-735B04718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2122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1080D11-50FD-4D20-9C9A-7DFE93EFE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FFE3217-FA88-478A-B491-621F59F0F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4746C41-4B26-43A2-AAD9-DF94D1FBF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89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텍스트, 실외, 하늘, 도시이(가) 표시된 사진&#10;&#10;자동 생성된 설명">
            <a:extLst>
              <a:ext uri="{FF2B5EF4-FFF2-40B4-BE49-F238E27FC236}">
                <a16:creationId xmlns:a16="http://schemas.microsoft.com/office/drawing/2014/main" id="{662517FB-9751-7E9A-6C7B-50230EB09593}"/>
              </a:ext>
            </a:extLst>
          </p:cNvPr>
          <p:cNvPicPr>
            <a:picLocks noChangeAspect="1"/>
          </p:cNvPicPr>
          <p:nvPr userDrawn="1"/>
        </p:nvPicPr>
        <p:blipFill rotWithShape="1">
          <a:blip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013F258-D413-031D-11A5-111944683A6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313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7BFE55-BAF6-481D-A63B-EE4E2FD83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28C6B2D-1C0D-4884-90F9-A4A94F6462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7063919-BF5F-4E34-B3E3-627A9D7007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F38731E-A2F4-4D3B-B24E-DFAB420FE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0625A1-FC87-4B05-9126-53C9C5B5B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335C6D-5460-4865-8CEC-B0C1D792A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2020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B05915-1523-4071-9C29-7CBBDE214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F97C157-678F-4A7D-8E85-A22BFE97F8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1A5DE75-F889-44B8-9A03-335B27F5D0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F04BF0-19C6-4595-B195-7F305BD16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CD2966C-A1A5-4C10-8B6F-995485BF4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AC9B13E-15C3-4AFF-8F6F-47A60D291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471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041FDE2-0F80-4B0A-BA03-F4317890B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5EE4BA-F4CA-4C5A-BE03-C67D2D503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C44119-0275-420A-BDA8-85C44CAC38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54D573C-6F19-41FE-8104-333C764E08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DA8455C-A618-47C5-93B8-A9EBD0736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4620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85FBC-2750-4EB2-BEE8-FADFF901BC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7687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709" r:id="rId7"/>
    <p:sldLayoutId id="2147483656" r:id="rId8"/>
    <p:sldLayoutId id="2147483657" r:id="rId9"/>
    <p:sldLayoutId id="2147483658" r:id="rId10"/>
    <p:sldLayoutId id="2147483659" r:id="rId11"/>
    <p:sldLayoutId id="2147483692" r:id="rId12"/>
    <p:sldLayoutId id="2147483706" r:id="rId13"/>
    <p:sldLayoutId id="2147483707" r:id="rId14"/>
    <p:sldLayoutId id="2147483708" r:id="rId15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15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10.png"/><Relationship Id="rId5" Type="http://schemas.openxmlformats.org/officeDocument/2006/relationships/image" Target="../media/image19.png"/><Relationship Id="rId10" Type="http://schemas.openxmlformats.org/officeDocument/2006/relationships/image" Target="../media/image110.png"/><Relationship Id="rId4" Type="http://schemas.openxmlformats.org/officeDocument/2006/relationships/image" Target="../media/image55.png"/><Relationship Id="rId9" Type="http://schemas.openxmlformats.org/officeDocument/2006/relationships/image" Target="../media/image10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30.png"/><Relationship Id="rId3" Type="http://schemas.openxmlformats.org/officeDocument/2006/relationships/image" Target="../media/image170.png"/><Relationship Id="rId7" Type="http://schemas.openxmlformats.org/officeDocument/2006/relationships/image" Target="../media/image20.png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11" Type="http://schemas.openxmlformats.org/officeDocument/2006/relationships/image" Target="../media/image28.png"/><Relationship Id="rId5" Type="http://schemas.openxmlformats.org/officeDocument/2006/relationships/image" Target="../media/image160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34.png"/><Relationship Id="rId10" Type="http://schemas.openxmlformats.org/officeDocument/2006/relationships/image" Target="../media/image25.emf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34.emf"/><Relationship Id="rId3" Type="http://schemas.openxmlformats.org/officeDocument/2006/relationships/tags" Target="../tags/tag3.xml"/><Relationship Id="rId7" Type="http://schemas.openxmlformats.org/officeDocument/2006/relationships/notesSlide" Target="../notesSlides/notesSlide14.xml"/><Relationship Id="rId12" Type="http://schemas.openxmlformats.org/officeDocument/2006/relationships/image" Target="../media/image33.emf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2.emf"/><Relationship Id="rId5" Type="http://schemas.openxmlformats.org/officeDocument/2006/relationships/tags" Target="../tags/tag5.xml"/><Relationship Id="rId15" Type="http://schemas.openxmlformats.org/officeDocument/2006/relationships/image" Target="../media/image39.png"/><Relationship Id="rId10" Type="http://schemas.openxmlformats.org/officeDocument/2006/relationships/image" Target="../media/image31.png"/><Relationship Id="rId4" Type="http://schemas.openxmlformats.org/officeDocument/2006/relationships/tags" Target="../tags/tag4.xml"/><Relationship Id="rId9" Type="http://schemas.openxmlformats.org/officeDocument/2006/relationships/image" Target="../media/image200.png"/><Relationship Id="rId14" Type="http://schemas.openxmlformats.org/officeDocument/2006/relationships/image" Target="../media/image35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40.png"/><Relationship Id="rId3" Type="http://schemas.openxmlformats.org/officeDocument/2006/relationships/tags" Target="../tags/tag8.xml"/><Relationship Id="rId12" Type="http://schemas.openxmlformats.org/officeDocument/2006/relationships/image" Target="../media/image35.emf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5.xml"/><Relationship Id="rId11" Type="http://schemas.openxmlformats.org/officeDocument/2006/relationships/image" Target="../media/image34.emf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33.emf"/><Relationship Id="rId4" Type="http://schemas.openxmlformats.org/officeDocument/2006/relationships/tags" Target="../tags/tag9.xml"/><Relationship Id="rId9" Type="http://schemas.openxmlformats.org/officeDocument/2006/relationships/image" Target="../media/image200.png"/><Relationship Id="rId1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10" Type="http://schemas.openxmlformats.org/officeDocument/2006/relationships/image" Target="../media/image44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49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11" Type="http://schemas.openxmlformats.org/officeDocument/2006/relationships/image" Target="../media/image25.emf"/><Relationship Id="rId5" Type="http://schemas.openxmlformats.org/officeDocument/2006/relationships/image" Target="../media/image46.svg"/><Relationship Id="rId10" Type="http://schemas.openxmlformats.org/officeDocument/2006/relationships/image" Target="../media/image44.png"/><Relationship Id="rId4" Type="http://schemas.openxmlformats.org/officeDocument/2006/relationships/image" Target="../media/image45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0.png"/><Relationship Id="rId12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11" Type="http://schemas.openxmlformats.org/officeDocument/2006/relationships/image" Target="../media/image600.png"/><Relationship Id="rId5" Type="http://schemas.openxmlformats.org/officeDocument/2006/relationships/image" Target="../media/image48.png"/><Relationship Id="rId10" Type="http://schemas.openxmlformats.org/officeDocument/2006/relationships/image" Target="../media/image500.png"/><Relationship Id="rId4" Type="http://schemas.openxmlformats.org/officeDocument/2006/relationships/image" Target="../media/image450.png"/><Relationship Id="rId9" Type="http://schemas.openxmlformats.org/officeDocument/2006/relationships/image" Target="../media/image64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400.png"/><Relationship Id="rId7" Type="http://schemas.openxmlformats.org/officeDocument/2006/relationships/image" Target="../media/image69.png"/><Relationship Id="rId12" Type="http://schemas.openxmlformats.org/officeDocument/2006/relationships/image" Target="../media/image50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png"/><Relationship Id="rId11" Type="http://schemas.openxmlformats.org/officeDocument/2006/relationships/image" Target="../media/image480.png"/><Relationship Id="rId5" Type="http://schemas.openxmlformats.org/officeDocument/2006/relationships/image" Target="../media/image470.png"/><Relationship Id="rId10" Type="http://schemas.openxmlformats.org/officeDocument/2006/relationships/image" Target="../media/image72.png"/><Relationship Id="rId4" Type="http://schemas.openxmlformats.org/officeDocument/2006/relationships/image" Target="../media/image410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9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52.png"/><Relationship Id="rId12" Type="http://schemas.openxmlformats.org/officeDocument/2006/relationships/image" Target="../media/image58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image" Target="../media/image51.png"/><Relationship Id="rId11" Type="http://schemas.openxmlformats.org/officeDocument/2006/relationships/image" Target="../media/image57.png"/><Relationship Id="rId10" Type="http://schemas.openxmlformats.org/officeDocument/2006/relationships/image" Target="../media/image56.png"/><Relationship Id="rId9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3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4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11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chemeClr val="accent1">
                <a:lumMod val="67000"/>
              </a:schemeClr>
            </a:gs>
            <a:gs pos="98000">
              <a:schemeClr val="accent2">
                <a:lumMod val="67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위쪽 모서리 1">
            <a:extLst>
              <a:ext uri="{FF2B5EF4-FFF2-40B4-BE49-F238E27FC236}">
                <a16:creationId xmlns:a16="http://schemas.microsoft.com/office/drawing/2014/main" id="{503E0525-FDE5-DEB1-28B4-8754F460011D}"/>
              </a:ext>
            </a:extLst>
          </p:cNvPr>
          <p:cNvSpPr/>
          <p:nvPr/>
        </p:nvSpPr>
        <p:spPr>
          <a:xfrm rot="10800000" flipV="1">
            <a:off x="-3633" y="0"/>
            <a:ext cx="12192000" cy="685800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A8C0B2-0807-4B4A-A11F-BA365A18DE97}"/>
              </a:ext>
            </a:extLst>
          </p:cNvPr>
          <p:cNvSpPr txBox="1"/>
          <p:nvPr/>
        </p:nvSpPr>
        <p:spPr>
          <a:xfrm>
            <a:off x="550864" y="2409273"/>
            <a:ext cx="11305776" cy="1325620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spAutoFit/>
          </a:bodyPr>
          <a:lstStyle/>
          <a:p>
            <a:r>
              <a:rPr lang="en-US" altLang="ko-KR" sz="4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Statistical Physics-Inspired Training</a:t>
            </a:r>
          </a:p>
          <a:p>
            <a:r>
              <a:rPr lang="en-US" altLang="ko-KR" sz="4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to Mitigate </a:t>
            </a:r>
            <a:r>
              <a:rPr lang="en-US" altLang="ko-KR" sz="4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rgbClr val="FFC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Latent Gradient Bias</a:t>
            </a:r>
            <a:r>
              <a:rPr lang="en-US" altLang="ko-KR" sz="4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of SGD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E352C2-DDCC-F7D6-407F-8E2948357BD4}"/>
              </a:ext>
            </a:extLst>
          </p:cNvPr>
          <p:cNvSpPr txBox="1"/>
          <p:nvPr/>
        </p:nvSpPr>
        <p:spPr>
          <a:xfrm>
            <a:off x="550863" y="548680"/>
            <a:ext cx="5545137" cy="402291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spAutoFit/>
          </a:bodyPr>
          <a:lstStyle/>
          <a:p>
            <a:r>
              <a:rPr lang="en-US" altLang="ko-KR" sz="2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KIAS CAINS Workshop, Jeongseon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2E3F76-484E-A26E-0424-CD5E5A82762A}"/>
              </a:ext>
            </a:extLst>
          </p:cNvPr>
          <p:cNvSpPr txBox="1"/>
          <p:nvPr/>
        </p:nvSpPr>
        <p:spPr>
          <a:xfrm>
            <a:off x="6087662" y="549275"/>
            <a:ext cx="5545137" cy="402291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spAutoFit/>
          </a:bodyPr>
          <a:lstStyle/>
          <a:p>
            <a:pPr algn="r"/>
            <a:r>
              <a:rPr lang="en-US" altLang="ko-KR" sz="2000" b="1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2025. 05. 30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A2D6763-98E5-30FC-7597-A3F322B23CF4}"/>
              </a:ext>
            </a:extLst>
          </p:cNvPr>
          <p:cNvCxnSpPr>
            <a:cxnSpLocks/>
          </p:cNvCxnSpPr>
          <p:nvPr/>
        </p:nvCxnSpPr>
        <p:spPr>
          <a:xfrm>
            <a:off x="550863" y="5193196"/>
            <a:ext cx="0" cy="1044116"/>
          </a:xfrm>
          <a:prstGeom prst="line">
            <a:avLst/>
          </a:prstGeom>
          <a:ln w="25400">
            <a:solidFill>
              <a:srgbClr val="BDD7E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D71BFD7-CB2B-7F4D-42EE-A647084D9224}"/>
              </a:ext>
            </a:extLst>
          </p:cNvPr>
          <p:cNvSpPr txBox="1"/>
          <p:nvPr/>
        </p:nvSpPr>
        <p:spPr>
          <a:xfrm>
            <a:off x="659135" y="5013176"/>
            <a:ext cx="10477487" cy="12986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dirty="0" err="1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Yeongwoo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 Song</a:t>
            </a:r>
            <a:endParaRPr lang="en-US" altLang="ko-KR" baseline="30000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Pretendard Medium" panose="02000503000000020004" pitchFamily="2" charset="-127"/>
              <a:ea typeface="Pretendard Medium" panose="02000503000000020004" pitchFamily="2" charset="-127"/>
              <a:cs typeface="Pretendard Medium" panose="02000503000000020004" pitchFamily="2" charset="-127"/>
            </a:endParaRPr>
          </a:p>
          <a:p>
            <a:pPr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Department of Physics, KAIST</a:t>
            </a:r>
          </a:p>
          <a:p>
            <a:pPr>
              <a:lnSpc>
                <a:spcPct val="150000"/>
              </a:lnSpc>
            </a:pPr>
            <a:r>
              <a:rPr lang="en-US" altLang="ko-KR" dirty="0">
                <a:solidFill>
                  <a:schemeClr val="bg1"/>
                </a:solidFill>
              </a:rPr>
              <a:t>📨 </a:t>
            </a:r>
            <a:r>
              <a:rPr lang="en-US" altLang="ko-KR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Pretendard Medium" panose="02000503000000020004" pitchFamily="2" charset="-127"/>
                <a:ea typeface="Pretendard Medium" panose="02000503000000020004" pitchFamily="2" charset="-127"/>
                <a:cs typeface="Pretendard Medium" panose="02000503000000020004" pitchFamily="2" charset="-127"/>
              </a:rPr>
              <a:t>ywsong1025@kaist.ac.kr</a:t>
            </a:r>
          </a:p>
        </p:txBody>
      </p:sp>
    </p:spTree>
    <p:extLst>
      <p:ext uri="{BB962C8B-B14F-4D97-AF65-F5344CB8AC3E}">
        <p14:creationId xmlns:p14="http://schemas.microsoft.com/office/powerpoint/2010/main" val="2038458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Methodology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9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Training dynamics of DNNs with noisy data  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9DE4302-7AFF-4537-B73F-4C50D8F7F4A8}"/>
              </a:ext>
            </a:extLst>
          </p:cNvPr>
          <p:cNvSpPr txBox="1"/>
          <p:nvPr/>
        </p:nvSpPr>
        <p:spPr>
          <a:xfrm>
            <a:off x="6100810" y="69451"/>
            <a:ext cx="5545659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endParaRPr lang="en-US" sz="200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5C979E-A624-0F68-70FB-192AFD00A7AC}"/>
              </a:ext>
            </a:extLst>
          </p:cNvPr>
          <p:cNvSpPr txBox="1"/>
          <p:nvPr/>
        </p:nvSpPr>
        <p:spPr>
          <a:xfrm>
            <a:off x="534349" y="4461113"/>
            <a:ext cx="11090275" cy="127214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just"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As training precedes, DNNs memorizes the wrongly labeled data which harms the performance</a:t>
            </a:r>
          </a:p>
          <a:p>
            <a:pPr marL="800100" lvl="1" indent="-3429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early phase – correctly labeled data effects more (learns general pattern)</a:t>
            </a:r>
          </a:p>
          <a:p>
            <a:pPr marL="800100" lvl="1" indent="-34290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later phase – wrongly labeled data soon dominates (memorize the noise)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594452DD-DE80-4334-3E39-8D6BB2848FBD}"/>
              </a:ext>
            </a:extLst>
          </p:cNvPr>
          <p:cNvGrpSpPr/>
          <p:nvPr/>
        </p:nvGrpSpPr>
        <p:grpSpPr>
          <a:xfrm>
            <a:off x="6528048" y="1535058"/>
            <a:ext cx="3765343" cy="2686030"/>
            <a:chOff x="4115780" y="1535058"/>
            <a:chExt cx="3765343" cy="2686030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BF0D8B8-2925-C826-B108-A7CCEFF845E1}"/>
                </a:ext>
              </a:extLst>
            </p:cNvPr>
            <p:cNvSpPr txBox="1"/>
            <p:nvPr/>
          </p:nvSpPr>
          <p:spPr>
            <a:xfrm>
              <a:off x="5303912" y="4005644"/>
              <a:ext cx="2577211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ko-KR" sz="80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Liu, S., et al., (2020). </a:t>
              </a:r>
              <a:r>
                <a:rPr lang="en-US" altLang="ko-KR" sz="800" i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Adv. NeurIPS, 33</a:t>
              </a:r>
              <a:r>
                <a:rPr lang="en-US" altLang="ko-KR" sz="80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20331-2342</a:t>
              </a:r>
              <a:endParaRPr lang="ko-KR" altLang="en-US" sz="8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732EC62A-DE1B-3E49-591D-7408BCC3B52D}"/>
                </a:ext>
              </a:extLst>
            </p:cNvPr>
            <p:cNvGrpSpPr/>
            <p:nvPr/>
          </p:nvGrpSpPr>
          <p:grpSpPr>
            <a:xfrm>
              <a:off x="4115780" y="1535058"/>
              <a:ext cx="3696402" cy="2479574"/>
              <a:chOff x="4890619" y="1516773"/>
              <a:chExt cx="6134100" cy="4114800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1CB5176A-CDA6-39D5-0BDE-539E887B05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90619" y="1516773"/>
                <a:ext cx="6134100" cy="4114800"/>
              </a:xfrm>
              <a:prstGeom prst="rect">
                <a:avLst/>
              </a:prstGeom>
            </p:spPr>
          </p:pic>
          <p:pic>
            <p:nvPicPr>
              <p:cNvPr id="49" name="Picture 48">
                <a:extLst>
                  <a:ext uri="{FF2B5EF4-FFF2-40B4-BE49-F238E27FC236}">
                    <a16:creationId xmlns:a16="http://schemas.microsoft.com/office/drawing/2014/main" id="{2C798351-860F-FD1D-809B-540A53CD495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12224" y="3057734"/>
                <a:ext cx="2641600" cy="1041400"/>
              </a:xfrm>
              <a:prstGeom prst="rect">
                <a:avLst/>
              </a:prstGeom>
            </p:spPr>
          </p:pic>
        </p:grpSp>
      </p:grpSp>
      <p:cxnSp>
        <p:nvCxnSpPr>
          <p:cNvPr id="25" name="직선 연결선 39">
            <a:extLst>
              <a:ext uri="{FF2B5EF4-FFF2-40B4-BE49-F238E27FC236}">
                <a16:creationId xmlns:a16="http://schemas.microsoft.com/office/drawing/2014/main" id="{627970AC-04D3-7C8F-266C-D72A2B1FBCBB}"/>
              </a:ext>
            </a:extLst>
          </p:cNvPr>
          <p:cNvCxnSpPr>
            <a:cxnSpLocks/>
          </p:cNvCxnSpPr>
          <p:nvPr/>
        </p:nvCxnSpPr>
        <p:spPr>
          <a:xfrm>
            <a:off x="7384342" y="1911600"/>
            <a:ext cx="0" cy="1833313"/>
          </a:xfrm>
          <a:prstGeom prst="line">
            <a:avLst/>
          </a:pr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D771E87-67E9-5078-DC21-266421AEE4AE}"/>
              </a:ext>
            </a:extLst>
          </p:cNvPr>
          <p:cNvGrpSpPr/>
          <p:nvPr/>
        </p:nvGrpSpPr>
        <p:grpSpPr>
          <a:xfrm>
            <a:off x="3356954" y="2006987"/>
            <a:ext cx="2343002" cy="1769715"/>
            <a:chOff x="2634674" y="3518997"/>
            <a:chExt cx="2343002" cy="1769715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0932D0B-2290-EA22-626F-62C0FB2E1AFF}"/>
                </a:ext>
              </a:extLst>
            </p:cNvPr>
            <p:cNvSpPr txBox="1"/>
            <p:nvPr/>
          </p:nvSpPr>
          <p:spPr>
            <a:xfrm>
              <a:off x="2634674" y="3518997"/>
              <a:ext cx="2343002" cy="1769715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>
                <a:spcBef>
                  <a:spcPts val="1000"/>
                </a:spcBef>
              </a:pP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Predicted as,</a:t>
              </a:r>
            </a:p>
            <a:p>
              <a:pPr>
                <a:spcBef>
                  <a:spcPts val="1000"/>
                </a:spcBef>
              </a:pP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muffin</a:t>
              </a:r>
              <a:b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</a:t>
              </a:r>
              <a:r>
                <a:rPr lang="en-US" altLang="ko-KR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-</a:t>
              </a: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correct</a:t>
              </a:r>
            </a:p>
            <a:p>
              <a:pPr>
                <a:spcBef>
                  <a:spcPts val="1000"/>
                </a:spcBef>
              </a:pP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dog</a:t>
              </a:r>
              <a:b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</a:t>
              </a:r>
              <a:r>
                <a:rPr lang="en-US" altLang="ko-KR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-</a:t>
              </a: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memorized</a:t>
              </a:r>
            </a:p>
            <a:p>
              <a:pPr>
                <a:spcBef>
                  <a:spcPts val="1000"/>
                </a:spcBef>
              </a:pP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bagel</a:t>
              </a:r>
              <a:b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</a:b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          </a:t>
              </a:r>
              <a:r>
                <a:rPr lang="en-US" altLang="ko-KR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-</a:t>
              </a:r>
              <a:r>
                <a:rPr lang="ko-KR" alt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  <a:r>
                <a:rPr lang="en-US" sz="12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incorrect (others)</a:t>
              </a:r>
            </a:p>
          </p:txBody>
        </p: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DD6D562C-6AF1-C953-B19F-7DE756DCC04B}"/>
                </a:ext>
              </a:extLst>
            </p:cNvPr>
            <p:cNvGrpSpPr/>
            <p:nvPr/>
          </p:nvGrpSpPr>
          <p:grpSpPr>
            <a:xfrm>
              <a:off x="2745714" y="4074085"/>
              <a:ext cx="360000" cy="972108"/>
              <a:chOff x="2745714" y="4074085"/>
              <a:chExt cx="360000" cy="972108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BB202955-FCE5-E3B1-9FEF-F0649CBAB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5714" y="4074085"/>
                <a:ext cx="360000" cy="0"/>
              </a:xfrm>
              <a:prstGeom prst="line">
                <a:avLst/>
              </a:prstGeom>
              <a:ln w="25400">
                <a:solidFill>
                  <a:srgbClr val="3EAF4D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D6416A2-AD22-D7F7-9213-74D8C64C4DA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45714" y="5046193"/>
                <a:ext cx="360000" cy="0"/>
              </a:xfrm>
              <a:prstGeom prst="line">
                <a:avLst/>
              </a:prstGeom>
              <a:ln w="25400">
                <a:solidFill>
                  <a:srgbClr val="3E5E93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BC6B8C56-CFCB-595E-BAFE-960CC876ED4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5714" y="4542137"/>
                <a:ext cx="360000" cy="0"/>
              </a:xfrm>
              <a:prstGeom prst="line">
                <a:avLst/>
              </a:prstGeom>
              <a:ln w="25400">
                <a:solidFill>
                  <a:srgbClr val="D8534D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C6EA642-DBBE-085C-0DC5-A555D5BE22E9}"/>
              </a:ext>
            </a:extLst>
          </p:cNvPr>
          <p:cNvGrpSpPr/>
          <p:nvPr/>
        </p:nvGrpSpPr>
        <p:grpSpPr>
          <a:xfrm>
            <a:off x="1771329" y="1850632"/>
            <a:ext cx="1693637" cy="2082424"/>
            <a:chOff x="447580" y="2340418"/>
            <a:chExt cx="1693637" cy="2082424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2E67E9F-BBBA-4E45-71CD-427F472CE5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0" t="38472" r="43840" b="14795"/>
            <a:stretch/>
          </p:blipFill>
          <p:spPr>
            <a:xfrm>
              <a:off x="574319" y="2340418"/>
              <a:ext cx="1440160" cy="1392469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B9B2406C-5D61-CAD1-DE67-B93380E86F61}"/>
                </a:ext>
              </a:extLst>
            </p:cNvPr>
            <p:cNvSpPr txBox="1"/>
            <p:nvPr/>
          </p:nvSpPr>
          <p:spPr>
            <a:xfrm>
              <a:off x="447580" y="3771382"/>
              <a:ext cx="1693637" cy="6514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sz="14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Given label: dog</a:t>
              </a:r>
            </a:p>
            <a:p>
              <a:pPr algn="ctr">
                <a:spcBef>
                  <a:spcPts val="1000"/>
                </a:spcBef>
              </a:pPr>
              <a:r>
                <a:rPr lang="en-US" sz="1400">
                  <a:solidFill>
                    <a:schemeClr val="bg1">
                      <a:lumMod val="7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True label: muffin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282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Methodology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10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Detailed training dynamics of DNNs (gradient descent)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3FD29BA-5EE0-2034-FB6C-6CFC22C1EAFE}"/>
              </a:ext>
            </a:extLst>
          </p:cNvPr>
          <p:cNvSpPr txBox="1"/>
          <p:nvPr/>
        </p:nvSpPr>
        <p:spPr>
          <a:xfrm>
            <a:off x="6093087" y="3681028"/>
            <a:ext cx="5545138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altLang="ko-KR" sz="2000" dirty="0">
                <a:solidFill>
                  <a:srgbClr val="0000B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(Full-batch)</a:t>
            </a:r>
            <a:r>
              <a:rPr lang="ko-KR" altLang="en-US" sz="2000" dirty="0">
                <a:solidFill>
                  <a:srgbClr val="0000B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US" altLang="ko-KR" sz="2000" dirty="0">
                <a:solidFill>
                  <a:srgbClr val="0000B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Gradient</a:t>
            </a:r>
            <a:r>
              <a:rPr lang="ko-KR" altLang="en-US" sz="2000" dirty="0">
                <a:solidFill>
                  <a:srgbClr val="0000B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US" altLang="ko-KR" sz="2000" dirty="0">
                <a:solidFill>
                  <a:srgbClr val="0000B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descent</a:t>
            </a:r>
            <a:endParaRPr lang="en-US" sz="2000" dirty="0">
              <a:solidFill>
                <a:srgbClr val="0000B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128FAFC-25F9-8E3D-2DE4-9C70B432A078}"/>
              </a:ext>
            </a:extLst>
          </p:cNvPr>
          <p:cNvGrpSpPr/>
          <p:nvPr/>
        </p:nvGrpSpPr>
        <p:grpSpPr>
          <a:xfrm>
            <a:off x="550863" y="1454400"/>
            <a:ext cx="11090275" cy="1938596"/>
            <a:chOff x="550863" y="1454400"/>
            <a:chExt cx="11090275" cy="1938596"/>
          </a:xfrm>
        </p:grpSpPr>
        <p:sp>
          <p:nvSpPr>
            <p:cNvPr id="51" name="사각형: 둥근 모서리 31">
              <a:extLst>
                <a:ext uri="{FF2B5EF4-FFF2-40B4-BE49-F238E27FC236}">
                  <a16:creationId xmlns:a16="http://schemas.microsoft.com/office/drawing/2014/main" id="{0AD3568E-1A08-4174-99F4-1E643E92EE72}"/>
                </a:ext>
              </a:extLst>
            </p:cNvPr>
            <p:cNvSpPr/>
            <p:nvPr/>
          </p:nvSpPr>
          <p:spPr>
            <a:xfrm>
              <a:off x="550863" y="1666862"/>
              <a:ext cx="11090275" cy="172613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2" name="직사각형 30">
              <a:extLst>
                <a:ext uri="{FF2B5EF4-FFF2-40B4-BE49-F238E27FC236}">
                  <a16:creationId xmlns:a16="http://schemas.microsoft.com/office/drawing/2014/main" id="{1EA930FC-AF83-9BBA-1A15-857C2E8390DF}"/>
                </a:ext>
              </a:extLst>
            </p:cNvPr>
            <p:cNvSpPr/>
            <p:nvPr/>
          </p:nvSpPr>
          <p:spPr>
            <a:xfrm>
              <a:off x="667621" y="1454400"/>
              <a:ext cx="2656071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20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Notation &amp; Definition</a:t>
              </a:r>
              <a:endParaRPr lang="ko-KR" altLang="en-US" sz="20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직사각형 33">
                  <a:extLst>
                    <a:ext uri="{FF2B5EF4-FFF2-40B4-BE49-F238E27FC236}">
                      <a16:creationId xmlns:a16="http://schemas.microsoft.com/office/drawing/2014/main" id="{859D2CDA-10FB-E815-06CE-B5DD21270001}"/>
                    </a:ext>
                  </a:extLst>
                </p:cNvPr>
                <p:cNvSpPr/>
                <p:nvPr/>
              </p:nvSpPr>
              <p:spPr>
                <a:xfrm>
                  <a:off x="869950" y="1812555"/>
                  <a:ext cx="10410626" cy="144853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(clean, a.k.a. no noise)</a:t>
                  </a:r>
                  <a:r>
                    <a:rPr lang="en-US" altLang="ko-KR" sz="2000" dirty="0">
                      <a:solidFill>
                        <a:srgbClr val="FF0000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b="1" u="sng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Dataset</a:t>
                  </a:r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𝒟</m:t>
                      </m:r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ko-K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altLang="ko-K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20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altLang="ko-KR" sz="20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ko-K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ko-KR" sz="20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altLang="ko-KR" sz="20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</m:sSubSup>
                    </m:oMath>
                  </a14:m>
                  <a:r>
                    <a:rPr lang="ko-KR" altLang="en-US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where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ko-KR" altLang="en-US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is the input, and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a14:m>
                  <a:r>
                    <a:rPr lang="ko-KR" altLang="en-US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is the label.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ko-KR" sz="2000" b="1" u="sng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Loss function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ℒ</m:t>
                          </m:r>
                        </m:e>
                        <m:sub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≡</m:t>
                      </m:r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ℒ</m:t>
                      </m:r>
                      <m:d>
                        <m:d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altLang="ko-K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altLang="ko-KR" sz="20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altLang="ko-K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ko-KR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altLang="ko-KR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</m:oMath>
                  </a14:m>
                  <a:r>
                    <a:rPr lang="ko-KR" altLang="en-US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for a sample </a:t>
                  </a:r>
                  <a14:m>
                    <m:oMath xmlns:m="http://schemas.openxmlformats.org/officeDocument/2006/math">
                      <m:d>
                        <m:dPr>
                          <m:ctrlP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altLang="ko-KR" sz="20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smtClean="0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</m:e>
                            <m:sub>
                              <m:r>
                                <a:rPr lang="en-US" altLang="ko-K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a14:m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,</a:t>
                  </a:r>
                  <a:r>
                    <a:rPr lang="en-US" altLang="ko-KR" sz="2000" dirty="0">
                      <a:solidFill>
                        <a:srgbClr val="FF0000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:r>
                    <a:rPr lang="en-US" altLang="ko-KR" sz="2000" b="1" u="sng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Risk</a:t>
                  </a:r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ℛ</m:t>
                          </m:r>
                        </m:e>
                        <m:sub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𝒟</m:t>
                          </m:r>
                        </m:sub>
                      </m:sSub>
                      <m:d>
                        <m:d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ko-KR" sz="20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≡</m:t>
                      </m:r>
                      <m:sSub>
                        <m:sSubPr>
                          <m:ctrlP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⟨"/>
                              <m:endChr m:val="⟩"/>
                              <m:ctrlPr>
                                <a:rPr lang="en-US" altLang="ko-K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ko-KR" sz="20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ℒ</m:t>
                              </m:r>
                              <m:d>
                                <m:dPr>
                                  <m:ctrlPr>
                                    <a:rPr lang="en-US" altLang="ko-KR" sz="2000" b="0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ko-KR" sz="20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altLang="ko-KR" sz="20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𝒟</m:t>
                          </m:r>
                        </m:sub>
                      </m:sSub>
                    </m:oMath>
                  </a14:m>
                  <a:endPara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ko-KR" sz="2000" i="1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Objective: </a:t>
                  </a:r>
                  <a:r>
                    <a:rPr lang="en-US" altLang="ko-KR" sz="2000" i="1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mi</a:t>
                  </a:r>
                  <a:r>
                    <a:rPr lang="en-US" altLang="ko-KR" sz="2000" i="1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nimize the risk  </a:t>
                  </a:r>
                  <a14:m>
                    <m:oMath xmlns:m="http://schemas.openxmlformats.org/officeDocument/2006/math">
                      <m:r>
                        <a:rPr lang="en-US" altLang="ko-KR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ℛ</m:t>
                      </m:r>
                    </m:oMath>
                  </a14:m>
                  <a:endParaRPr lang="ko-KR" altLang="en-US" sz="2000" i="1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53" name="직사각형 33">
                  <a:extLst>
                    <a:ext uri="{FF2B5EF4-FFF2-40B4-BE49-F238E27FC236}">
                      <a16:creationId xmlns:a16="http://schemas.microsoft.com/office/drawing/2014/main" id="{859D2CDA-10FB-E815-06CE-B5DD2127000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9950" y="1812555"/>
                  <a:ext cx="10410626" cy="1448538"/>
                </a:xfrm>
                <a:prstGeom prst="rect">
                  <a:avLst/>
                </a:prstGeom>
                <a:blipFill>
                  <a:blip r:embed="rId3"/>
                  <a:stretch>
                    <a:fillRect l="-644" b="-6303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직사각형 1">
                <a:extLst>
                  <a:ext uri="{FF2B5EF4-FFF2-40B4-BE49-F238E27FC236}">
                    <a16:creationId xmlns:a16="http://schemas.microsoft.com/office/drawing/2014/main" id="{EC0DC1B5-98CF-92A7-4A8B-45E87EF8B688}"/>
                  </a:ext>
                </a:extLst>
              </p:cNvPr>
              <p:cNvSpPr/>
              <p:nvPr/>
            </p:nvSpPr>
            <p:spPr>
              <a:xfrm>
                <a:off x="6093087" y="4154015"/>
                <a:ext cx="5548051" cy="880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20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ko-KR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num>
                        <m:den>
                          <m: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altLang="ko-KR" sz="2000" b="0" i="1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  <m:t>𝒟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altLang="ko-KR" sz="20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𝛁</m:t>
                              </m:r>
                            </m:e>
                            <m:sub>
                              <m:r>
                                <a:rPr lang="en-US" altLang="ko-KR" sz="20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ℒ</m:t>
                              </m:r>
                            </m:e>
                            <m:sub>
                              <m: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b="1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US" altLang="ko-KR" sz="2000" b="0" i="1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altLang="ko-KR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en-US" altLang="ko-KR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𝜂</m:t>
                      </m:r>
                      <m:sSub>
                        <m:sSubPr>
                          <m:ctrlPr>
                            <a:rPr lang="en-US" altLang="ko-KR" sz="20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𝛁</m:t>
                          </m:r>
                        </m:e>
                        <m:sub>
                          <m:r>
                            <a:rPr lang="en-US" altLang="ko-KR" sz="2000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sub>
                      </m:sSub>
                      <m:r>
                        <a:rPr lang="en-US" altLang="ko-KR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ℛ</m:t>
                      </m:r>
                      <m:d>
                        <m:dPr>
                          <m:ctrlPr>
                            <a:rPr lang="en-US" altLang="ko-KR" sz="20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  <m:sub>
                              <m:r>
                                <a:rPr lang="en-US" altLang="ko-KR" sz="2000" b="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ko-KR" altLang="en-US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56" name="직사각형 1">
                <a:extLst>
                  <a:ext uri="{FF2B5EF4-FFF2-40B4-BE49-F238E27FC236}">
                    <a16:creationId xmlns:a16="http://schemas.microsoft.com/office/drawing/2014/main" id="{EC0DC1B5-98CF-92A7-4A8B-45E87EF8B6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087" y="4154015"/>
                <a:ext cx="5548051" cy="880754"/>
              </a:xfrm>
              <a:prstGeom prst="rect">
                <a:avLst/>
              </a:prstGeom>
              <a:blipFill>
                <a:blip r:embed="rId4"/>
                <a:stretch>
                  <a:fillRect t="-116901" b="-159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직사각형 32">
                <a:extLst>
                  <a:ext uri="{FF2B5EF4-FFF2-40B4-BE49-F238E27FC236}">
                    <a16:creationId xmlns:a16="http://schemas.microsoft.com/office/drawing/2014/main" id="{69C4C29E-FED2-6E85-89F7-5D641D5013C0}"/>
                  </a:ext>
                </a:extLst>
              </p:cNvPr>
              <p:cNvSpPr/>
              <p:nvPr/>
            </p:nvSpPr>
            <p:spPr>
              <a:xfrm>
                <a:off x="7279260" y="5225324"/>
                <a:ext cx="3172792" cy="3693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accent3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similar with,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altLang="ko-KR" b="1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altLang="ko-KR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altLang="ko-KR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0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𝛁</m:t>
                        </m:r>
                      </m:e>
                      <m:sub>
                        <m:r>
                          <a:rPr lang="en-US" altLang="ko-KR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sub>
                    </m:sSub>
                    <m:r>
                      <a:rPr lang="en-US" altLang="ko-KR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n-US" altLang="ko-KR" b="0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b="1" i="1" smtClean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</m:d>
                    <m:r>
                      <m:rPr>
                        <m:sty m:val="p"/>
                      </m:rPr>
                      <a:rPr lang="en-US" altLang="ko-KR" b="0" i="0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altLang="ko-KR" b="0" i="1" smtClean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ko-KR" altLang="en-US" dirty="0">
                  <a:solidFill>
                    <a:schemeClr val="accent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58" name="직사각형 32">
                <a:extLst>
                  <a:ext uri="{FF2B5EF4-FFF2-40B4-BE49-F238E27FC236}">
                    <a16:creationId xmlns:a16="http://schemas.microsoft.com/office/drawing/2014/main" id="{69C4C29E-FED2-6E85-89F7-5D641D5013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9260" y="5225324"/>
                <a:ext cx="3172792" cy="369332"/>
              </a:xfrm>
              <a:prstGeom prst="rect">
                <a:avLst/>
              </a:prstGeom>
              <a:blipFill>
                <a:blip r:embed="rId5"/>
                <a:stretch>
                  <a:fillRect l="-797"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4" name="Group 103">
            <a:extLst>
              <a:ext uri="{FF2B5EF4-FFF2-40B4-BE49-F238E27FC236}">
                <a16:creationId xmlns:a16="http://schemas.microsoft.com/office/drawing/2014/main" id="{7256C15F-36F2-3F02-D7DD-C4D1FA9E3255}"/>
              </a:ext>
            </a:extLst>
          </p:cNvPr>
          <p:cNvGrpSpPr/>
          <p:nvPr/>
        </p:nvGrpSpPr>
        <p:grpSpPr>
          <a:xfrm>
            <a:off x="1343472" y="3681028"/>
            <a:ext cx="3996004" cy="2451649"/>
            <a:chOff x="1343472" y="3681028"/>
            <a:chExt cx="3996004" cy="245164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직사각형 8">
                  <a:extLst>
                    <a:ext uri="{FF2B5EF4-FFF2-40B4-BE49-F238E27FC236}">
                      <a16:creationId xmlns:a16="http://schemas.microsoft.com/office/drawing/2014/main" id="{5A5DFBBD-5C15-9BF7-39A8-F50BB391A318}"/>
                    </a:ext>
                  </a:extLst>
                </p:cNvPr>
                <p:cNvSpPr/>
                <p:nvPr/>
              </p:nvSpPr>
              <p:spPr>
                <a:xfrm>
                  <a:off x="2211852" y="3681028"/>
                  <a:ext cx="2225417" cy="4001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Loss landscape </a:t>
                  </a:r>
                  <a14:m>
                    <m:oMath xmlns:m="http://schemas.openxmlformats.org/officeDocument/2006/math"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ℛ</m:t>
                      </m:r>
                    </m:oMath>
                  </a14:m>
                  <a:endParaRPr lang="ko-KR" alt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2" name="직사각형 8">
                  <a:extLst>
                    <a:ext uri="{FF2B5EF4-FFF2-40B4-BE49-F238E27FC236}">
                      <a16:creationId xmlns:a16="http://schemas.microsoft.com/office/drawing/2014/main" id="{5A5DFBBD-5C15-9BF7-39A8-F50BB391A31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1852" y="3681028"/>
                  <a:ext cx="2225417" cy="400110"/>
                </a:xfrm>
                <a:prstGeom prst="rect">
                  <a:avLst/>
                </a:prstGeom>
                <a:blipFill>
                  <a:blip r:embed="rId6"/>
                  <a:stretch>
                    <a:fillRect l="-2841" t="-6061" b="-2424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C7F2A486-D502-D7F7-7C30-2F1E64B6C7F4}"/>
                </a:ext>
              </a:extLst>
            </p:cNvPr>
            <p:cNvGrpSpPr/>
            <p:nvPr/>
          </p:nvGrpSpPr>
          <p:grpSpPr>
            <a:xfrm>
              <a:off x="1343472" y="4152677"/>
              <a:ext cx="3996004" cy="1980000"/>
              <a:chOff x="1343472" y="4152677"/>
              <a:chExt cx="3996004" cy="1980000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C83CC9CD-CFE7-D4EA-9A69-452599142B9E}"/>
                  </a:ext>
                </a:extLst>
              </p:cNvPr>
              <p:cNvGrpSpPr/>
              <p:nvPr/>
            </p:nvGrpSpPr>
            <p:grpSpPr>
              <a:xfrm>
                <a:off x="1343472" y="4152677"/>
                <a:ext cx="3996004" cy="1980000"/>
                <a:chOff x="1343472" y="4039249"/>
                <a:chExt cx="3996004" cy="1980000"/>
              </a:xfrm>
            </p:grpSpPr>
            <p:grpSp>
              <p:nvGrpSpPr>
                <p:cNvPr id="78" name="Group 77">
                  <a:extLst>
                    <a:ext uri="{FF2B5EF4-FFF2-40B4-BE49-F238E27FC236}">
                      <a16:creationId xmlns:a16="http://schemas.microsoft.com/office/drawing/2014/main" id="{5D2FAE69-F70E-0C7C-50E8-8BF895CED921}"/>
                    </a:ext>
                  </a:extLst>
                </p:cNvPr>
                <p:cNvGrpSpPr/>
                <p:nvPr/>
              </p:nvGrpSpPr>
              <p:grpSpPr>
                <a:xfrm>
                  <a:off x="1379476" y="4039249"/>
                  <a:ext cx="3960000" cy="1980000"/>
                  <a:chOff x="1163638" y="4014184"/>
                  <a:chExt cx="3960000" cy="1980000"/>
                </a:xfrm>
              </p:grpSpPr>
              <p:grpSp>
                <p:nvGrpSpPr>
                  <p:cNvPr id="46" name="Group 45">
                    <a:extLst>
                      <a:ext uri="{FF2B5EF4-FFF2-40B4-BE49-F238E27FC236}">
                        <a16:creationId xmlns:a16="http://schemas.microsoft.com/office/drawing/2014/main" id="{D6E11B53-D9CB-5470-9911-E2309331406E}"/>
                      </a:ext>
                    </a:extLst>
                  </p:cNvPr>
                  <p:cNvGrpSpPr/>
                  <p:nvPr/>
                </p:nvGrpSpPr>
                <p:grpSpPr>
                  <a:xfrm>
                    <a:off x="1163638" y="4014184"/>
                    <a:ext cx="3960000" cy="1980000"/>
                    <a:chOff x="4116000" y="2439000"/>
                    <a:chExt cx="3960000" cy="1980000"/>
                  </a:xfrm>
                </p:grpSpPr>
                <p:sp>
                  <p:nvSpPr>
                    <p:cNvPr id="47" name="타원 2">
                      <a:extLst>
                        <a:ext uri="{FF2B5EF4-FFF2-40B4-BE49-F238E27FC236}">
                          <a16:creationId xmlns:a16="http://schemas.microsoft.com/office/drawing/2014/main" id="{DB22013E-467B-3996-F4B4-1899FD966A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6000" y="2439000"/>
                      <a:ext cx="3960000" cy="1980000"/>
                    </a:xfrm>
                    <a:prstGeom prst="ellipse">
                      <a:avLst/>
                    </a:prstGeom>
                    <a:solidFill>
                      <a:srgbClr val="DADAEB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8" name="타원 2">
                      <a:extLst>
                        <a:ext uri="{FF2B5EF4-FFF2-40B4-BE49-F238E27FC236}">
                          <a16:creationId xmlns:a16="http://schemas.microsoft.com/office/drawing/2014/main" id="{98486D74-73E3-3821-EA25-A244915DC1E4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4890196" y="2528900"/>
                      <a:ext cx="2970000" cy="1485000"/>
                    </a:xfrm>
                    <a:prstGeom prst="ellipse">
                      <a:avLst/>
                    </a:prstGeom>
                    <a:solidFill>
                      <a:srgbClr val="BCBDDC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49" name="타원 2">
                      <a:extLst>
                        <a:ext uri="{FF2B5EF4-FFF2-40B4-BE49-F238E27FC236}">
                          <a16:creationId xmlns:a16="http://schemas.microsoft.com/office/drawing/2014/main" id="{3945EE02-5039-9325-B23E-EF1A4AB6108F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5592164" y="2672916"/>
                      <a:ext cx="1980000" cy="990000"/>
                    </a:xfrm>
                    <a:prstGeom prst="ellipse">
                      <a:avLst/>
                    </a:prstGeom>
                    <a:solidFill>
                      <a:srgbClr val="9E9AC8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  <p:sp>
                  <p:nvSpPr>
                    <p:cNvPr id="50" name="타원 2">
                      <a:extLst>
                        <a:ext uri="{FF2B5EF4-FFF2-40B4-BE49-F238E27FC236}">
                          <a16:creationId xmlns:a16="http://schemas.microsoft.com/office/drawing/2014/main" id="{1115D8B2-3173-29FB-4163-9973CAF6F18E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>
                      <a:off x="6222124" y="2852936"/>
                      <a:ext cx="990000" cy="495000"/>
                    </a:xfrm>
                    <a:prstGeom prst="ellipse">
                      <a:avLst/>
                    </a:prstGeom>
                    <a:solidFill>
                      <a:srgbClr val="756BB1"/>
                    </a:solidFill>
                    <a:ln w="38100"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/>
                    </a:p>
                  </p:txBody>
                </p:sp>
              </p:grpSp>
              <p:grpSp>
                <p:nvGrpSpPr>
                  <p:cNvPr id="77" name="Group 76">
                    <a:extLst>
                      <a:ext uri="{FF2B5EF4-FFF2-40B4-BE49-F238E27FC236}">
                        <a16:creationId xmlns:a16="http://schemas.microsoft.com/office/drawing/2014/main" id="{50860778-BC1A-D4F4-60F0-DB6DD8DC8E16}"/>
                      </a:ext>
                    </a:extLst>
                  </p:cNvPr>
                  <p:cNvGrpSpPr/>
                  <p:nvPr/>
                </p:nvGrpSpPr>
                <p:grpSpPr>
                  <a:xfrm>
                    <a:off x="1325766" y="4783042"/>
                    <a:ext cx="2502867" cy="239034"/>
                    <a:chOff x="1325766" y="4783042"/>
                    <a:chExt cx="2502867" cy="239034"/>
                  </a:xfrm>
                </p:grpSpPr>
                <p:cxnSp>
                  <p:nvCxnSpPr>
                    <p:cNvPr id="33" name="직선 화살표 연결선 10">
                      <a:extLst>
                        <a:ext uri="{FF2B5EF4-FFF2-40B4-BE49-F238E27FC236}">
                          <a16:creationId xmlns:a16="http://schemas.microsoft.com/office/drawing/2014/main" id="{0A46AE3A-F687-D917-E52C-90DA4AD2A54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325766" y="5022076"/>
                      <a:ext cx="612068" cy="0"/>
                    </a:xfrm>
                    <a:prstGeom prst="straightConnector1">
                      <a:avLst/>
                    </a:prstGeom>
                    <a:ln w="50800">
                      <a:solidFill>
                        <a:srgbClr val="0000B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" name="직선 화살표 연결선 10">
                      <a:extLst>
                        <a:ext uri="{FF2B5EF4-FFF2-40B4-BE49-F238E27FC236}">
                          <a16:creationId xmlns:a16="http://schemas.microsoft.com/office/drawing/2014/main" id="{1A70FE74-22D8-5D40-012D-5FB36FCFF98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1360000">
                      <a:off x="1959890" y="5000676"/>
                      <a:ext cx="612068" cy="0"/>
                    </a:xfrm>
                    <a:prstGeom prst="straightConnector1">
                      <a:avLst/>
                    </a:prstGeom>
                    <a:ln w="50800">
                      <a:solidFill>
                        <a:srgbClr val="0000B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" name="직선 화살표 연결선 10">
                      <a:extLst>
                        <a:ext uri="{FF2B5EF4-FFF2-40B4-BE49-F238E27FC236}">
                          <a16:creationId xmlns:a16="http://schemas.microsoft.com/office/drawing/2014/main" id="{281C0640-C36A-ACC0-3534-819B3760A403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620201" y="4887409"/>
                      <a:ext cx="593086" cy="87036"/>
                    </a:xfrm>
                    <a:prstGeom prst="straightConnector1">
                      <a:avLst/>
                    </a:prstGeom>
                    <a:ln w="50800">
                      <a:solidFill>
                        <a:srgbClr val="0000B1"/>
                      </a:solidFill>
                      <a:prstDash val="sysDot"/>
                      <a:tailEnd type="non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" name="직선 화살표 연결선 10">
                      <a:extLst>
                        <a:ext uri="{FF2B5EF4-FFF2-40B4-BE49-F238E27FC236}">
                          <a16:creationId xmlns:a16="http://schemas.microsoft.com/office/drawing/2014/main" id="{6AEDEB28-8728-45BE-7088-1D79A6F24C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20520000">
                      <a:off x="3216565" y="4783042"/>
                      <a:ext cx="612068" cy="0"/>
                    </a:xfrm>
                    <a:prstGeom prst="straightConnector1">
                      <a:avLst/>
                    </a:prstGeom>
                    <a:ln w="50800">
                      <a:solidFill>
                        <a:srgbClr val="0000B1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82" name="Left Brace 81">
                  <a:extLst>
                    <a:ext uri="{FF2B5EF4-FFF2-40B4-BE49-F238E27FC236}">
                      <a16:creationId xmlns:a16="http://schemas.microsoft.com/office/drawing/2014/main" id="{E0947DB7-034B-FD0F-DB48-918869BA6A8E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160000">
                  <a:off x="2362111" y="4581363"/>
                  <a:ext cx="178926" cy="540000"/>
                </a:xfrm>
                <a:prstGeom prst="leftBrace">
                  <a:avLst>
                    <a:gd name="adj1" fmla="val 17537"/>
                    <a:gd name="adj2" fmla="val 50000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3" name="직사각형 35">
                      <a:extLst>
                        <a:ext uri="{FF2B5EF4-FFF2-40B4-BE49-F238E27FC236}">
                          <a16:creationId xmlns:a16="http://schemas.microsoft.com/office/drawing/2014/main" id="{0C844712-FCF1-B426-F853-748066420F05}"/>
                        </a:ext>
                      </a:extLst>
                    </p:cNvPr>
                    <p:cNvSpPr/>
                    <p:nvPr/>
                  </p:nvSpPr>
                  <p:spPr>
                    <a:xfrm rot="21360000">
                      <a:off x="1885572" y="4304903"/>
                      <a:ext cx="1207062" cy="46166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ko-KR" sz="1200" dirty="0"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learning rate: </a:t>
                      </a:r>
                      <a14:m>
                        <m:oMath xmlns:m="http://schemas.openxmlformats.org/officeDocument/2006/math">
                          <m:r>
                            <a:rPr lang="en-US" altLang="ko-KR" sz="1200" b="0" i="1" smtClean="0">
                              <a:latin typeface="Cambria Math" panose="02040503050406030204" pitchFamily="18" charset="0"/>
                            </a:rPr>
                            <m:t>𝜂</m:t>
                          </m:r>
                        </m:oMath>
                      </a14:m>
                      <a:endParaRPr lang="en-US" altLang="ko-KR" sz="1200" dirty="0"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  <a:p>
                      <a:r>
                        <a:rPr lang="en-US" altLang="ko-KR" sz="1200" dirty="0">
                          <a:latin typeface="Pretendard" panose="02000503000000020004" pitchFamily="2" charset="-127"/>
                          <a:ea typeface="Pretendard" panose="02000503000000020004" pitchFamily="2" charset="-127"/>
                          <a:cs typeface="Pretendard" panose="02000503000000020004" pitchFamily="2" charset="-127"/>
                        </a:rPr>
                        <a:t>  (step size)</a:t>
                      </a:r>
                      <a:endParaRPr lang="ko-KR" altLang="en-US" sz="1200" dirty="0"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endParaRPr>
                    </a:p>
                  </p:txBody>
                </p:sp>
              </mc:Choice>
              <mc:Fallback xmlns="">
                <p:sp>
                  <p:nvSpPr>
                    <p:cNvPr id="83" name="직사각형 35">
                      <a:extLst>
                        <a:ext uri="{FF2B5EF4-FFF2-40B4-BE49-F238E27FC236}">
                          <a16:creationId xmlns:a16="http://schemas.microsoft.com/office/drawing/2014/main" id="{0C844712-FCF1-B426-F853-748066420F05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 rot="21360000">
                      <a:off x="1885572" y="4304903"/>
                      <a:ext cx="1207062" cy="461665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b="-681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0" name="직사각형 27">
                      <a:extLst>
                        <a:ext uri="{FF2B5EF4-FFF2-40B4-BE49-F238E27FC236}">
                          <a16:creationId xmlns:a16="http://schemas.microsoft.com/office/drawing/2014/main" id="{9F259FB1-5E4E-72AD-D96D-2E0BFC6000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43472" y="4679848"/>
                      <a:ext cx="55590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oMath>
                        </m:oMathPara>
                      </a14:m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0" name="직사각형 27">
                      <a:extLst>
                        <a:ext uri="{FF2B5EF4-FFF2-40B4-BE49-F238E27FC236}">
                          <a16:creationId xmlns:a16="http://schemas.microsoft.com/office/drawing/2014/main" id="{9F259FB1-5E4E-72AD-D96D-2E0BFC60003E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343472" y="4679848"/>
                      <a:ext cx="555904" cy="369332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1" name="직사각형 27">
                      <a:extLst>
                        <a:ext uri="{FF2B5EF4-FFF2-40B4-BE49-F238E27FC236}">
                          <a16:creationId xmlns:a16="http://schemas.microsoft.com/office/drawing/2014/main" id="{77802792-EC57-BBF0-5C2C-9FDDCB4D04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10724" y="4392541"/>
                      <a:ext cx="555904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/>
                    <a:p>
                      <a:pPr algn="ctr"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𝑇</m:t>
                                </m:r>
                              </m:sub>
                            </m:sSub>
                          </m:oMath>
                        </m:oMathPara>
                      </a14:m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81" name="직사각형 27">
                      <a:extLst>
                        <a:ext uri="{FF2B5EF4-FFF2-40B4-BE49-F238E27FC236}">
                          <a16:creationId xmlns:a16="http://schemas.microsoft.com/office/drawing/2014/main" id="{77802792-EC57-BBF0-5C2C-9FDDCB4D0492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810724" y="4392541"/>
                      <a:ext cx="555904" cy="369332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7" name="직사각형 27">
                    <a:extLst>
                      <a:ext uri="{FF2B5EF4-FFF2-40B4-BE49-F238E27FC236}">
                        <a16:creationId xmlns:a16="http://schemas.microsoft.com/office/drawing/2014/main" id="{3C9C9E80-F484-9A7C-1F6B-4BDD06A616D0}"/>
                      </a:ext>
                    </a:extLst>
                  </p:cNvPr>
                  <p:cNvSpPr/>
                  <p:nvPr/>
                </p:nvSpPr>
                <p:spPr>
                  <a:xfrm>
                    <a:off x="1973218" y="5744289"/>
                    <a:ext cx="2700948" cy="276999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ko-KR" sz="1200" b="1" dirty="0">
                        <a:solidFill>
                          <a:srgbClr val="0000B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🡒</a:t>
                    </a:r>
                    <a:r>
                      <a:rPr lang="ko-KR" altLang="en-US" sz="1200" dirty="0">
                        <a:solidFill>
                          <a:srgbClr val="0000B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   </a:t>
                    </a:r>
                    <a:r>
                      <a:rPr lang="en-US" altLang="ko-KR" sz="1200" dirty="0">
                        <a:solidFill>
                          <a:srgbClr val="0000B1"/>
                        </a:solidFill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parameter update </a:t>
                    </a:r>
                    <a14:m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ko-KR" sz="1200" b="0" i="0" smtClean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altLang="ko-KR" sz="1200" b="0" i="1" smtClean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200" b="1" i="1" smtClean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sz="1200" b="0" i="1" smtClean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oMath>
                    </a14:m>
                    <a:endParaRPr lang="ko-KR" altLang="en-US" sz="1200" dirty="0">
                      <a:solidFill>
                        <a:srgbClr val="0000B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endParaRPr>
                  </a:p>
                </p:txBody>
              </p:sp>
            </mc:Choice>
            <mc:Fallback xmlns="">
              <p:sp>
                <p:nvSpPr>
                  <p:cNvPr id="37" name="직사각형 27">
                    <a:extLst>
                      <a:ext uri="{FF2B5EF4-FFF2-40B4-BE49-F238E27FC236}">
                        <a16:creationId xmlns:a16="http://schemas.microsoft.com/office/drawing/2014/main" id="{3C9C9E80-F484-9A7C-1F6B-4BDD06A616D0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973218" y="5744289"/>
                    <a:ext cx="2700948" cy="276999"/>
                  </a:xfrm>
                  <a:prstGeom prst="rect">
                    <a:avLst/>
                  </a:prstGeom>
                  <a:blipFill>
                    <a:blip r:embed="rId10"/>
                    <a:stretch>
                      <a:fillRect b="-17391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B8C19CDF-D02A-5F22-817A-12A9698EDD37}"/>
              </a:ext>
            </a:extLst>
          </p:cNvPr>
          <p:cNvSpPr/>
          <p:nvPr/>
        </p:nvSpPr>
        <p:spPr>
          <a:xfrm>
            <a:off x="8276996" y="4711754"/>
            <a:ext cx="333604" cy="333604"/>
          </a:xfrm>
          <a:prstGeom prst="ellipse">
            <a:avLst/>
          </a:prstGeom>
          <a:noFill/>
          <a:ln w="31750">
            <a:solidFill>
              <a:srgbClr val="0000B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77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6" grpId="0"/>
      <p:bldP spid="58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Methodology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11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Detailed training dynamics of DNNs (stochastic gradient descent)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E3FD29BA-5EE0-2034-FB6C-6CFC22C1EAFE}"/>
              </a:ext>
            </a:extLst>
          </p:cNvPr>
          <p:cNvSpPr txBox="1"/>
          <p:nvPr/>
        </p:nvSpPr>
        <p:spPr>
          <a:xfrm>
            <a:off x="4083784" y="1454400"/>
            <a:ext cx="4128508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altLang="ko-KR" sz="2000" dirty="0">
                <a:solidFill>
                  <a:srgbClr val="EC0204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Stochastic gradient</a:t>
            </a:r>
            <a:r>
              <a:rPr lang="ko-KR" altLang="en-US" sz="2000" dirty="0">
                <a:solidFill>
                  <a:srgbClr val="EC0204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US" altLang="ko-KR" sz="2000" dirty="0">
                <a:solidFill>
                  <a:srgbClr val="EC0204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descent (SGD)</a:t>
            </a:r>
            <a:endParaRPr lang="en-US" sz="2000" dirty="0">
              <a:solidFill>
                <a:srgbClr val="EC0204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직사각형 1">
                <a:extLst>
                  <a:ext uri="{FF2B5EF4-FFF2-40B4-BE49-F238E27FC236}">
                    <a16:creationId xmlns:a16="http://schemas.microsoft.com/office/drawing/2014/main" id="{EC0DC1B5-98CF-92A7-4A8B-45E87EF8B688}"/>
                  </a:ext>
                </a:extLst>
              </p:cNvPr>
              <p:cNvSpPr/>
              <p:nvPr/>
            </p:nvSpPr>
            <p:spPr>
              <a:xfrm>
                <a:off x="3971764" y="1864170"/>
                <a:ext cx="3488578" cy="880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2000" b="0" i="0" spc="-1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ko-KR" sz="2000" b="0" i="1" spc="-1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num>
                        <m:den>
                          <m: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𝐵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m:rPr>
                                  <m:brk m:alnAt="7"/>
                                </m:rP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ko-KR" sz="2000" b="0" i="1" spc="-100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n-US" altLang="ko-KR" sz="2000" b="0" i="1" spc="-100" dirty="0" smtClean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0" i="1" spc="-100" dirty="0" smtClean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ℬ</m:t>
                              </m:r>
                            </m:e>
                            <m:sub>
                              <m:r>
                                <a:rPr lang="en-US" altLang="ko-KR" sz="2000" b="0" i="1" spc="-100" dirty="0" smtClean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sub>
                        <m:sup/>
                        <m:e>
                          <m:sSub>
                            <m:sSubPr>
                              <m:ctrlPr>
                                <a:rPr lang="en-US" altLang="ko-KR" sz="2000" b="1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ko-KR" sz="2000" b="0" i="0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</m:e>
                            <m:sub>
                              <m:r>
                                <a:rPr lang="en-US" altLang="ko-KR" sz="2000" b="1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ℒ</m:t>
                              </m:r>
                            </m:e>
                            <m:sub>
                              <m: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ko-KR" sz="2000" b="0" i="1" spc="-100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b="1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US" altLang="ko-KR" sz="2000" b="0" i="1" spc="-100" dirty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ko-KR" altLang="en-US" sz="2000" spc="-100" dirty="0"/>
              </a:p>
            </p:txBody>
          </p:sp>
        </mc:Choice>
        <mc:Fallback xmlns="">
          <p:sp>
            <p:nvSpPr>
              <p:cNvPr id="56" name="직사각형 1">
                <a:extLst>
                  <a:ext uri="{FF2B5EF4-FFF2-40B4-BE49-F238E27FC236}">
                    <a16:creationId xmlns:a16="http://schemas.microsoft.com/office/drawing/2014/main" id="{EC0DC1B5-98CF-92A7-4A8B-45E87EF8B68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1764" y="1864170"/>
                <a:ext cx="3488578" cy="880754"/>
              </a:xfrm>
              <a:prstGeom prst="rect">
                <a:avLst/>
              </a:prstGeom>
              <a:blipFill>
                <a:blip r:embed="rId3"/>
                <a:stretch>
                  <a:fillRect t="-116901" b="-159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직사각형 1">
                <a:extLst>
                  <a:ext uri="{FF2B5EF4-FFF2-40B4-BE49-F238E27FC236}">
                    <a16:creationId xmlns:a16="http://schemas.microsoft.com/office/drawing/2014/main" id="{481E367E-1621-5C46-1435-867EAC82D11F}"/>
                  </a:ext>
                </a:extLst>
              </p:cNvPr>
              <p:cNvSpPr/>
              <p:nvPr/>
            </p:nvSpPr>
            <p:spPr>
              <a:xfrm>
                <a:off x="4416872" y="2816932"/>
                <a:ext cx="7763804" cy="880754"/>
              </a:xfrm>
              <a:prstGeom prst="rect">
                <a:avLst/>
              </a:prstGeom>
            </p:spPr>
            <p:txBody>
              <a:bodyPr wrap="square" lIns="9000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ko-KR" sz="2000" b="0" i="1" spc="-100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ko-KR" sz="2000" b="0" i="1" spc="-100" dirty="0" smtClean="0">
                          <a:solidFill>
                            <a:srgbClr val="0000B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num>
                        <m:den>
                          <m: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b="1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b="1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𝒚</m:t>
                                  </m:r>
                                </m:e>
                                <m:sub>
                                  <m: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  <m:t>∈</m:t>
                          </m:r>
                          <m:r>
                            <a:rPr lang="en-US" altLang="ko-KR" sz="2000" b="0" i="1" spc="-100" dirty="0" smtClean="0">
                              <a:solidFill>
                                <a:srgbClr val="0000B1"/>
                              </a:solidFill>
                              <a:latin typeface="Cambria Math" panose="02040503050406030204" pitchFamily="18" charset="0"/>
                            </a:rPr>
                            <m:t>𝒟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altLang="ko-KR" sz="2000" b="1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lang="en-US" altLang="ko-KR" sz="2000" b="0" i="0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  <m:t>∇</m:t>
                              </m:r>
                            </m:e>
                            <m:sub>
                              <m:r>
                                <a:rPr lang="en-US" altLang="ko-KR" sz="2000" b="1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  <m:t>ℒ</m:t>
                              </m:r>
                            </m:e>
                            <m:sub>
                              <m: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altLang="ko-KR" sz="2000" b="0" i="1" spc="-100" dirty="0" smtClean="0">
                                  <a:solidFill>
                                    <a:srgbClr val="0000B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b="1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US" altLang="ko-KR" sz="2000" b="0" i="1" spc="-100" dirty="0" smtClean="0">
                                      <a:solidFill>
                                        <a:srgbClr val="0000B1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altLang="ko-KR" sz="2000" i="1" spc="-100" dirty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altLang="ko-KR" sz="2000" i="1" spc="-100" dirty="0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num>
                            <m:den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𝒟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altLang="ko-KR" sz="2000" b="1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000" b="0" i="0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</m:e>
                                <m:sub>
                                  <m:r>
                                    <a:rPr lang="en-US" altLang="ko-KR" sz="2000" b="1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ℒ</m:t>
                                  </m:r>
                                </m:e>
                                <m:sub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𝜽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  <m:r>
                            <a:rPr lang="en-US" altLang="ko-KR" sz="2000" i="1" spc="-100" dirty="0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𝜂</m:t>
                              </m:r>
                            </m:num>
                            <m:den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den>
                          </m:f>
                          <m:nary>
                            <m:naryPr>
                              <m:chr m:val="∑"/>
                              <m:supHide m:val="on"/>
                              <m:ctrlP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d>
                                <m:d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𝒙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𝒚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altLang="ko-KR" sz="2000" i="1" spc="-100" dirty="0">
                                  <a:solidFill>
                                    <a:srgbClr val="EC0204"/>
                                  </a:solidFill>
                                  <a:latin typeface="Cambria Math" panose="02040503050406030204" pitchFamily="18" charset="0"/>
                                </a:rPr>
                                <m:t>∈</m:t>
                              </m:r>
                              <m:sSub>
                                <m:sSub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ℬ</m:t>
                                  </m:r>
                                </m:e>
                                <m:sub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</m:sub>
                              </m:sSub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US" altLang="ko-KR" sz="2000" b="1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ko-KR" sz="2000" b="0" i="0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∇</m:t>
                                  </m:r>
                                </m:e>
                                <m:sub>
                                  <m:r>
                                    <a:rPr lang="en-US" altLang="ko-KR" sz="2000" b="1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ℒ</m:t>
                                  </m:r>
                                </m:e>
                                <m:sub>
                                  <m: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altLang="ko-KR" sz="2000" i="1" spc="-100" dirty="0">
                                      <a:solidFill>
                                        <a:srgbClr val="EC0204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2000" b="1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𝜽</m:t>
                                      </m:r>
                                    </m:e>
                                    <m:sub>
                                      <m:r>
                                        <a:rPr lang="en-US" altLang="ko-KR" sz="2000" i="1" spc="-100" dirty="0">
                                          <a:solidFill>
                                            <a:srgbClr val="EC0204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e>
                      </m:d>
                    </m:oMath>
                  </m:oMathPara>
                </a14:m>
                <a:endParaRPr lang="ko-KR" altLang="en-US" sz="2000" spc="-100" dirty="0"/>
              </a:p>
            </p:txBody>
          </p:sp>
        </mc:Choice>
        <mc:Fallback xmlns="">
          <p:sp>
            <p:nvSpPr>
              <p:cNvPr id="7" name="직사각형 1">
                <a:extLst>
                  <a:ext uri="{FF2B5EF4-FFF2-40B4-BE49-F238E27FC236}">
                    <a16:creationId xmlns:a16="http://schemas.microsoft.com/office/drawing/2014/main" id="{481E367E-1621-5C46-1435-867EAC82D1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6872" y="2816932"/>
                <a:ext cx="7763804" cy="880754"/>
              </a:xfrm>
              <a:prstGeom prst="rect">
                <a:avLst/>
              </a:prstGeom>
              <a:blipFill>
                <a:blip r:embed="rId4"/>
                <a:stretch>
                  <a:fillRect t="-116901" b="-1591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그룹 15">
            <a:extLst>
              <a:ext uri="{FF2B5EF4-FFF2-40B4-BE49-F238E27FC236}">
                <a16:creationId xmlns:a16="http://schemas.microsoft.com/office/drawing/2014/main" id="{077A3EE0-C211-9486-374F-0EE38BC87D06}"/>
              </a:ext>
            </a:extLst>
          </p:cNvPr>
          <p:cNvGrpSpPr/>
          <p:nvPr/>
        </p:nvGrpSpPr>
        <p:grpSpPr>
          <a:xfrm>
            <a:off x="371364" y="1454400"/>
            <a:ext cx="3996004" cy="2451649"/>
            <a:chOff x="371364" y="1454400"/>
            <a:chExt cx="3996004" cy="2451649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AD6BA23-08CD-514D-3101-8AD7100C111B}"/>
                </a:ext>
              </a:extLst>
            </p:cNvPr>
            <p:cNvGrpSpPr/>
            <p:nvPr/>
          </p:nvGrpSpPr>
          <p:grpSpPr>
            <a:xfrm>
              <a:off x="407368" y="1926049"/>
              <a:ext cx="3960000" cy="1980000"/>
              <a:chOff x="4116000" y="2439000"/>
              <a:chExt cx="3960000" cy="1980000"/>
            </a:xfrm>
          </p:grpSpPr>
          <p:sp>
            <p:nvSpPr>
              <p:cNvPr id="28" name="타원 2">
                <a:extLst>
                  <a:ext uri="{FF2B5EF4-FFF2-40B4-BE49-F238E27FC236}">
                    <a16:creationId xmlns:a16="http://schemas.microsoft.com/office/drawing/2014/main" id="{C92A4000-81FD-3011-2116-9F653B543BDF}"/>
                  </a:ext>
                </a:extLst>
              </p:cNvPr>
              <p:cNvSpPr/>
              <p:nvPr/>
            </p:nvSpPr>
            <p:spPr>
              <a:xfrm>
                <a:off x="4116000" y="2439000"/>
                <a:ext cx="3960000" cy="1980000"/>
              </a:xfrm>
              <a:prstGeom prst="ellipse">
                <a:avLst/>
              </a:prstGeom>
              <a:solidFill>
                <a:srgbClr val="DADAEB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" name="타원 2">
                <a:extLst>
                  <a:ext uri="{FF2B5EF4-FFF2-40B4-BE49-F238E27FC236}">
                    <a16:creationId xmlns:a16="http://schemas.microsoft.com/office/drawing/2014/main" id="{E386C109-1751-1F41-2FA4-ED9E69A838F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90196" y="2528900"/>
                <a:ext cx="2970000" cy="1485000"/>
              </a:xfrm>
              <a:prstGeom prst="ellipse">
                <a:avLst/>
              </a:prstGeom>
              <a:solidFill>
                <a:srgbClr val="BCBDDC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" name="타원 2">
                <a:extLst>
                  <a:ext uri="{FF2B5EF4-FFF2-40B4-BE49-F238E27FC236}">
                    <a16:creationId xmlns:a16="http://schemas.microsoft.com/office/drawing/2014/main" id="{7D0FEF67-661B-0E23-F8C7-96C9D7FB64A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592164" y="2672916"/>
                <a:ext cx="1980000" cy="990000"/>
              </a:xfrm>
              <a:prstGeom prst="ellipse">
                <a:avLst/>
              </a:prstGeom>
              <a:solidFill>
                <a:srgbClr val="9E9AC8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1" name="타원 2">
                <a:extLst>
                  <a:ext uri="{FF2B5EF4-FFF2-40B4-BE49-F238E27FC236}">
                    <a16:creationId xmlns:a16="http://schemas.microsoft.com/office/drawing/2014/main" id="{8B67208D-CF83-5251-BB59-CDD785F4412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222124" y="2852936"/>
                <a:ext cx="990000" cy="495000"/>
              </a:xfrm>
              <a:prstGeom prst="ellipse">
                <a:avLst/>
              </a:prstGeom>
              <a:solidFill>
                <a:srgbClr val="756BB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직사각형 27">
                  <a:extLst>
                    <a:ext uri="{FF2B5EF4-FFF2-40B4-BE49-F238E27FC236}">
                      <a16:creationId xmlns:a16="http://schemas.microsoft.com/office/drawing/2014/main" id="{8FC779C3-077F-F5A8-5DB9-17A6437CED58}"/>
                    </a:ext>
                  </a:extLst>
                </p:cNvPr>
                <p:cNvSpPr/>
                <p:nvPr/>
              </p:nvSpPr>
              <p:spPr>
                <a:xfrm>
                  <a:off x="371364" y="2566648"/>
                  <a:ext cx="55590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oMath>
                    </m:oMathPara>
                  </a14:m>
                  <a:endParaRPr lang="ko-KR" alt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9" name="직사각형 27">
                  <a:extLst>
                    <a:ext uri="{FF2B5EF4-FFF2-40B4-BE49-F238E27FC236}">
                      <a16:creationId xmlns:a16="http://schemas.microsoft.com/office/drawing/2014/main" id="{8FC779C3-077F-F5A8-5DB9-17A6437CED5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364" y="2566648"/>
                  <a:ext cx="555904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직사각형 27">
                  <a:extLst>
                    <a:ext uri="{FF2B5EF4-FFF2-40B4-BE49-F238E27FC236}">
                      <a16:creationId xmlns:a16="http://schemas.microsoft.com/office/drawing/2014/main" id="{7F85A556-C955-7043-85F9-CE5E582D2F71}"/>
                    </a:ext>
                  </a:extLst>
                </p:cNvPr>
                <p:cNvSpPr/>
                <p:nvPr/>
              </p:nvSpPr>
              <p:spPr>
                <a:xfrm>
                  <a:off x="2838616" y="2279341"/>
                  <a:ext cx="55590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b>
                        </m:sSub>
                      </m:oMath>
                    </m:oMathPara>
                  </a14:m>
                  <a:endParaRPr lang="ko-KR" alt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직사각형 27">
                  <a:extLst>
                    <a:ext uri="{FF2B5EF4-FFF2-40B4-BE49-F238E27FC236}">
                      <a16:creationId xmlns:a16="http://schemas.microsoft.com/office/drawing/2014/main" id="{7F85A556-C955-7043-85F9-CE5E582D2F7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38616" y="2279341"/>
                  <a:ext cx="555904" cy="369332"/>
                </a:xfrm>
                <a:prstGeom prst="rect">
                  <a:avLst/>
                </a:prstGeom>
                <a:blipFill>
                  <a:blip r:embed="rId6"/>
                  <a:stretch>
                    <a:fillRect b="-1667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직사각형 8">
                  <a:extLst>
                    <a:ext uri="{FF2B5EF4-FFF2-40B4-BE49-F238E27FC236}">
                      <a16:creationId xmlns:a16="http://schemas.microsoft.com/office/drawing/2014/main" id="{B12E3166-2188-3357-F0B5-2BD3A977A217}"/>
                    </a:ext>
                  </a:extLst>
                </p:cNvPr>
                <p:cNvSpPr/>
                <p:nvPr/>
              </p:nvSpPr>
              <p:spPr>
                <a:xfrm>
                  <a:off x="1239744" y="1454400"/>
                  <a:ext cx="2225417" cy="40011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Loss landscape </a:t>
                  </a:r>
                  <a14:m>
                    <m:oMath xmlns:m="http://schemas.openxmlformats.org/officeDocument/2006/math">
                      <m:r>
                        <a:rPr lang="en-US" altLang="ko-KR" sz="2000" b="0" i="1" smtClean="0">
                          <a:latin typeface="Cambria Math" panose="02040503050406030204" pitchFamily="18" charset="0"/>
                        </a:rPr>
                        <m:t>ℛ</m:t>
                      </m:r>
                    </m:oMath>
                  </a14:m>
                  <a:endParaRPr lang="ko-KR" alt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11" name="직사각형 8">
                  <a:extLst>
                    <a:ext uri="{FF2B5EF4-FFF2-40B4-BE49-F238E27FC236}">
                      <a16:creationId xmlns:a16="http://schemas.microsoft.com/office/drawing/2014/main" id="{B12E3166-2188-3357-F0B5-2BD3A977A21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39744" y="1454400"/>
                  <a:ext cx="2225417" cy="400110"/>
                </a:xfrm>
                <a:prstGeom prst="rect">
                  <a:avLst/>
                </a:prstGeom>
                <a:blipFill>
                  <a:blip r:embed="rId7"/>
                  <a:stretch>
                    <a:fillRect l="-2192" t="-9231" b="-27692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3D47BFAD-66B5-AC8F-F263-BCF87AA33DC0}"/>
                </a:ext>
              </a:extLst>
            </p:cNvPr>
            <p:cNvGrpSpPr/>
            <p:nvPr/>
          </p:nvGrpSpPr>
          <p:grpSpPr>
            <a:xfrm>
              <a:off x="569496" y="2520224"/>
              <a:ext cx="2487889" cy="919941"/>
              <a:chOff x="389476" y="2514604"/>
              <a:chExt cx="2487889" cy="919941"/>
            </a:xfrm>
          </p:grpSpPr>
          <p:cxnSp>
            <p:nvCxnSpPr>
              <p:cNvPr id="24" name="직선 화살표 연결선 10">
                <a:extLst>
                  <a:ext uri="{FF2B5EF4-FFF2-40B4-BE49-F238E27FC236}">
                    <a16:creationId xmlns:a16="http://schemas.microsoft.com/office/drawing/2014/main" id="{59C858B3-7148-9015-4DF2-F6978C187F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476" y="2928321"/>
                <a:ext cx="505466" cy="500679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화살표 연결선 10">
                <a:extLst>
                  <a:ext uri="{FF2B5EF4-FFF2-40B4-BE49-F238E27FC236}">
                    <a16:creationId xmlns:a16="http://schemas.microsoft.com/office/drawing/2014/main" id="{CB9323ED-FF7C-0862-5B5F-035BA85CBA7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43777" y="2514604"/>
                <a:ext cx="239338" cy="919941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직선 화살표 연결선 10">
                <a:extLst>
                  <a:ext uri="{FF2B5EF4-FFF2-40B4-BE49-F238E27FC236}">
                    <a16:creationId xmlns:a16="http://schemas.microsoft.com/office/drawing/2014/main" id="{40EB0413-F6CC-FD64-145E-BAAF098937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52405" y="2539382"/>
                <a:ext cx="428140" cy="371047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직선 화살표 연결선 10">
                <a:extLst>
                  <a:ext uri="{FF2B5EF4-FFF2-40B4-BE49-F238E27FC236}">
                    <a16:creationId xmlns:a16="http://schemas.microsoft.com/office/drawing/2014/main" id="{3297A0A1-CAD1-8F33-51F7-0144BF5F90D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33406" y="2594717"/>
                <a:ext cx="443959" cy="315712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화살표 연결선 10">
                <a:extLst>
                  <a:ext uri="{FF2B5EF4-FFF2-40B4-BE49-F238E27FC236}">
                    <a16:creationId xmlns:a16="http://schemas.microsoft.com/office/drawing/2014/main" id="{E567A3C3-F2FC-09BD-DE1A-83FF485585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38098" y="2520416"/>
                <a:ext cx="278220" cy="629741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직선 화살표 연결선 10">
                <a:extLst>
                  <a:ext uri="{FF2B5EF4-FFF2-40B4-BE49-F238E27FC236}">
                    <a16:creationId xmlns:a16="http://schemas.microsoft.com/office/drawing/2014/main" id="{40D9B808-9623-9AA9-6C50-29886B3E5FE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566091" y="2530575"/>
                <a:ext cx="333453" cy="617736"/>
              </a:xfrm>
              <a:prstGeom prst="straightConnector1">
                <a:avLst/>
              </a:prstGeom>
              <a:ln w="50800">
                <a:solidFill>
                  <a:srgbClr val="EC0204">
                    <a:alpha val="85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직사각형 27">
                  <a:extLst>
                    <a:ext uri="{FF2B5EF4-FFF2-40B4-BE49-F238E27FC236}">
                      <a16:creationId xmlns:a16="http://schemas.microsoft.com/office/drawing/2014/main" id="{2604797C-CB07-6873-1F97-E4AEF5ABBEDF}"/>
                    </a:ext>
                  </a:extLst>
                </p:cNvPr>
                <p:cNvSpPr/>
                <p:nvPr/>
              </p:nvSpPr>
              <p:spPr>
                <a:xfrm>
                  <a:off x="996021" y="3517661"/>
                  <a:ext cx="2700948" cy="276999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n-US" altLang="ko-KR" sz="1200" b="1" dirty="0">
                      <a:solidFill>
                        <a:srgbClr val="EC0204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🡒</a:t>
                  </a:r>
                  <a:r>
                    <a:rPr lang="ko-KR" altLang="en-US" sz="1200" dirty="0">
                      <a:solidFill>
                        <a:srgbClr val="EC0204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  </a:t>
                  </a:r>
                  <a:r>
                    <a:rPr lang="en-US" altLang="ko-KR" sz="1200" dirty="0">
                      <a:solidFill>
                        <a:srgbClr val="EC0204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parameter update </a:t>
                  </a:r>
                  <a14:m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1200" b="0" i="0" smtClean="0">
                          <a:solidFill>
                            <a:srgbClr val="EC0204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altLang="ko-KR" sz="1200" b="0" i="1" smtClean="0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1200" b="1" i="1" smtClean="0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altLang="ko-KR" sz="1200" b="0" i="1" smtClean="0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</m:oMath>
                  </a14:m>
                  <a:endParaRPr lang="ko-KR" altLang="en-US" sz="1200" dirty="0">
                    <a:solidFill>
                      <a:srgbClr val="EC0204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86" name="직사각형 27">
                  <a:extLst>
                    <a:ext uri="{FF2B5EF4-FFF2-40B4-BE49-F238E27FC236}">
                      <a16:creationId xmlns:a16="http://schemas.microsoft.com/office/drawing/2014/main" id="{2604797C-CB07-6873-1F97-E4AEF5ABBEDF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96021" y="3517661"/>
                  <a:ext cx="2700948" cy="276999"/>
                </a:xfrm>
                <a:prstGeom prst="rect">
                  <a:avLst/>
                </a:prstGeom>
                <a:blipFill>
                  <a:blip r:embed="rId8"/>
                  <a:stretch>
                    <a:fillRect b="-17778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A101A40-981F-356D-E4E5-2F697620199C}"/>
              </a:ext>
            </a:extLst>
          </p:cNvPr>
          <p:cNvGrpSpPr/>
          <p:nvPr/>
        </p:nvGrpSpPr>
        <p:grpSpPr>
          <a:xfrm>
            <a:off x="8610600" y="1508163"/>
            <a:ext cx="2257184" cy="1188304"/>
            <a:chOff x="8786967" y="1664804"/>
            <a:chExt cx="2257184" cy="1188304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3818BB9E-264A-7B39-ACCC-087A7EBBB026}"/>
                </a:ext>
              </a:extLst>
            </p:cNvPr>
            <p:cNvGrpSpPr/>
            <p:nvPr/>
          </p:nvGrpSpPr>
          <p:grpSpPr>
            <a:xfrm>
              <a:off x="8786967" y="1664804"/>
              <a:ext cx="2199919" cy="1188304"/>
              <a:chOff x="8807368" y="2124153"/>
              <a:chExt cx="2199919" cy="1188304"/>
            </a:xfrm>
          </p:grpSpPr>
          <p:sp>
            <p:nvSpPr>
              <p:cNvPr id="92" name="사각형: 둥근 모서리 31">
                <a:extLst>
                  <a:ext uri="{FF2B5EF4-FFF2-40B4-BE49-F238E27FC236}">
                    <a16:creationId xmlns:a16="http://schemas.microsoft.com/office/drawing/2014/main" id="{935FBF62-1B93-DE87-DC0D-E26CB25967F6}"/>
                  </a:ext>
                </a:extLst>
              </p:cNvPr>
              <p:cNvSpPr/>
              <p:nvPr/>
            </p:nvSpPr>
            <p:spPr>
              <a:xfrm>
                <a:off x="8807368" y="2148611"/>
                <a:ext cx="2199919" cy="1163846"/>
              </a:xfrm>
              <a:prstGeom prst="roundRect">
                <a:avLst/>
              </a:prstGeom>
              <a:solidFill>
                <a:schemeClr val="accent5">
                  <a:lumMod val="40000"/>
                  <a:lumOff val="60000"/>
                  <a:alpha val="67247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ko-KR"/>
                </a:defPPr>
                <a:lvl1pPr marL="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1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ko-KR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93" name="직사각형 30">
                    <a:extLst>
                      <a:ext uri="{FF2B5EF4-FFF2-40B4-BE49-F238E27FC236}">
                        <a16:creationId xmlns:a16="http://schemas.microsoft.com/office/drawing/2014/main" id="{E2924337-3AF0-42C9-15FA-0AC21F5117C4}"/>
                      </a:ext>
                    </a:extLst>
                  </p:cNvPr>
                  <p:cNvSpPr/>
                  <p:nvPr/>
                </p:nvSpPr>
                <p:spPr>
                  <a:xfrm>
                    <a:off x="9287016" y="2124153"/>
                    <a:ext cx="1240622" cy="338554"/>
                  </a:xfrm>
                  <a:prstGeom prst="rect">
                    <a:avLst/>
                  </a:prstGeom>
                  <a:noFill/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en-US" altLang="ko-KR" sz="1600" dirty="0"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Dataset </a:t>
                    </a:r>
                    <a14:m>
                      <m:oMath xmlns:m="http://schemas.openxmlformats.org/officeDocument/2006/math">
                        <m:r>
                          <a:rPr lang="en-US" altLang="ko-KR" sz="1600" b="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Pretendard" panose="02000503000000020004" pitchFamily="2" charset="-127"/>
                          </a:rPr>
                          <m:t>𝒟</m:t>
                        </m:r>
                      </m:oMath>
                    </a14:m>
                    <a:endParaRPr lang="en-US" altLang="ko-KR" sz="1600" b="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endParaRPr>
                  </a:p>
                </p:txBody>
              </p:sp>
            </mc:Choice>
            <mc:Fallback xmlns="">
              <p:sp>
                <p:nvSpPr>
                  <p:cNvPr id="93" name="직사각형 30">
                    <a:extLst>
                      <a:ext uri="{FF2B5EF4-FFF2-40B4-BE49-F238E27FC236}">
                        <a16:creationId xmlns:a16="http://schemas.microsoft.com/office/drawing/2014/main" id="{E2924337-3AF0-42C9-15FA-0AC21F5117C4}"/>
                      </a:ext>
                    </a:extLst>
                  </p:cNvPr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87016" y="2124153"/>
                    <a:ext cx="1240622" cy="338554"/>
                  </a:xfrm>
                  <a:prstGeom prst="rect">
                    <a:avLst/>
                  </a:prstGeom>
                  <a:blipFill>
                    <a:blip r:embed="rId9"/>
                    <a:stretch>
                      <a:fillRect t="-3571" b="-2142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00" name="Group 99">
              <a:extLst>
                <a:ext uri="{FF2B5EF4-FFF2-40B4-BE49-F238E27FC236}">
                  <a16:creationId xmlns:a16="http://schemas.microsoft.com/office/drawing/2014/main" id="{44E6463A-C14A-5AC4-3B04-0415DC085500}"/>
                </a:ext>
              </a:extLst>
            </p:cNvPr>
            <p:cNvGrpSpPr/>
            <p:nvPr/>
          </p:nvGrpSpPr>
          <p:grpSpPr>
            <a:xfrm>
              <a:off x="8868308" y="1982416"/>
              <a:ext cx="936104" cy="582488"/>
              <a:chOff x="8918996" y="2331623"/>
              <a:chExt cx="936104" cy="582488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1DD7C19E-6FB0-926A-6450-DF515790F5B4}"/>
                  </a:ext>
                </a:extLst>
              </p:cNvPr>
              <p:cNvSpPr/>
              <p:nvPr/>
            </p:nvSpPr>
            <p:spPr>
              <a:xfrm>
                <a:off x="8918996" y="2331623"/>
                <a:ext cx="936104" cy="582488"/>
              </a:xfrm>
              <a:prstGeom prst="ellipse">
                <a:avLst/>
              </a:prstGeom>
              <a:noFill/>
              <a:ln w="38100">
                <a:solidFill>
                  <a:srgbClr val="EC020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95" name="직사각형 30">
                <a:extLst>
                  <a:ext uri="{FF2B5EF4-FFF2-40B4-BE49-F238E27FC236}">
                    <a16:creationId xmlns:a16="http://schemas.microsoft.com/office/drawing/2014/main" id="{3388F024-0F2A-E7A1-5925-7B6A26A835BD}"/>
                  </a:ext>
                </a:extLst>
              </p:cNvPr>
              <p:cNvSpPr/>
              <p:nvPr/>
            </p:nvSpPr>
            <p:spPr>
              <a:xfrm>
                <a:off x="8972876" y="2392035"/>
                <a:ext cx="828344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ko-KR" sz="12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randomly</a:t>
                </a:r>
              </a:p>
              <a:p>
                <a:pPr algn="ctr"/>
                <a:r>
                  <a:rPr lang="en-US" altLang="ko-KR" sz="1200" b="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sampled</a:t>
                </a:r>
              </a:p>
            </p:txBody>
          </p: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8" name="TextBox 97">
                  <a:extLst>
                    <a:ext uri="{FF2B5EF4-FFF2-40B4-BE49-F238E27FC236}">
                      <a16:creationId xmlns:a16="http://schemas.microsoft.com/office/drawing/2014/main" id="{A250EDB0-1184-5DDD-D4ED-89C78971344D}"/>
                    </a:ext>
                  </a:extLst>
                </p:cNvPr>
                <p:cNvSpPr txBox="1"/>
                <p:nvPr/>
              </p:nvSpPr>
              <p:spPr>
                <a:xfrm>
                  <a:off x="9352085" y="2514382"/>
                  <a:ext cx="1692066" cy="338554"/>
                </a:xfrm>
                <a:prstGeom prst="rect">
                  <a:avLst/>
                </a:prstGeom>
                <a:noFill/>
              </p:spPr>
              <p:txBody>
                <a:bodyPr wrap="square" lIns="90000" rtlCol="0">
                  <a:spAutoFit/>
                </a:bodyPr>
                <a:lstStyle/>
                <a:p>
                  <a:pPr algn="ctr">
                    <a:spcBef>
                      <a:spcPts val="1000"/>
                    </a:spcBef>
                  </a:pPr>
                  <a:r>
                    <a:rPr lang="en-US" altLang="ko-KR" sz="1600">
                      <a:solidFill>
                        <a:srgbClr val="EC0204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(mini) batch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en-US" altLang="ko-KR" sz="1600" b="0" i="1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Pretendard" panose="02000503000000020004" pitchFamily="2" charset="-127"/>
                            </a:rPr>
                          </m:ctrlPr>
                        </m:sSubPr>
                        <m:e>
                          <m:r>
                            <a:rPr lang="en-US" altLang="ko-KR" sz="1600" i="1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Pretendard" panose="02000503000000020004" pitchFamily="2" charset="-127"/>
                            </a:rPr>
                            <m:t>ℬ</m:t>
                          </m:r>
                        </m:e>
                        <m:sub>
                          <m:r>
                            <a:rPr lang="en-US" altLang="ko-KR" sz="1600" b="0" i="1">
                              <a:solidFill>
                                <a:srgbClr val="EC0204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Pretendard" panose="02000503000000020004" pitchFamily="2" charset="-127"/>
                            </a:rPr>
                            <m:t>𝑡</m:t>
                          </m:r>
                        </m:sub>
                      </m:sSub>
                    </m:oMath>
                  </a14:m>
                  <a:endParaRPr lang="en-US" sz="1600">
                    <a:solidFill>
                      <a:srgbClr val="EC0204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98" name="TextBox 97">
                  <a:extLst>
                    <a:ext uri="{FF2B5EF4-FFF2-40B4-BE49-F238E27FC236}">
                      <a16:creationId xmlns:a16="http://schemas.microsoft.com/office/drawing/2014/main" id="{A250EDB0-1184-5DDD-D4ED-89C78971344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352085" y="2514382"/>
                  <a:ext cx="1692066" cy="338554"/>
                </a:xfrm>
                <a:prstGeom prst="rect">
                  <a:avLst/>
                </a:prstGeom>
                <a:blipFill>
                  <a:blip r:embed="rId10"/>
                  <a:stretch>
                    <a:fillRect t="-3571" b="-17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직사각형 1">
                <a:extLst>
                  <a:ext uri="{FF2B5EF4-FFF2-40B4-BE49-F238E27FC236}">
                    <a16:creationId xmlns:a16="http://schemas.microsoft.com/office/drawing/2014/main" id="{722FA034-42B4-0C96-BEA7-24C995B77FE5}"/>
                  </a:ext>
                </a:extLst>
              </p:cNvPr>
              <p:cNvSpPr/>
              <p:nvPr/>
            </p:nvSpPr>
            <p:spPr>
              <a:xfrm>
                <a:off x="5130204" y="3734601"/>
                <a:ext cx="2330138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i="1" dirty="0">
                        <a:solidFill>
                          <a:srgbClr val="0000B1"/>
                        </a:solidFill>
                        <a:latin typeface="Cambria Math" panose="02040503050406030204" pitchFamily="18" charset="0"/>
                      </a:rPr>
                      <m:t>≡−</m:t>
                    </m:r>
                    <m:sSub>
                      <m:sSubPr>
                        <m:ctrlPr>
                          <a:rPr lang="en-US" altLang="ko-KR" b="1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b="0" i="0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b="1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sub>
                    </m:sSub>
                    <m:sSub>
                      <m:sSubPr>
                        <m:ctrlPr>
                          <a:rPr lang="en-US" altLang="ko-KR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r>
                          <a:rPr lang="en-US" altLang="ko-KR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  <m:t>𝒟</m:t>
                        </m:r>
                      </m:sub>
                    </m:sSub>
                    <m:d>
                      <m:dPr>
                        <m:ctrlPr>
                          <a:rPr lang="en-US" altLang="ko-KR" i="1" dirty="0">
                            <a:solidFill>
                              <a:srgbClr val="0000B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 dirty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1" dirty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i="1" dirty="0">
                                <a:solidFill>
                                  <a:srgbClr val="0000B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a:rPr lang="en-US" altLang="ko-KR" i="1" dirty="0">
                        <a:solidFill>
                          <a:srgbClr val="0000B1"/>
                        </a:solidFill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altLang="ko-KR" dirty="0">
                    <a:solidFill>
                      <a:srgbClr val="0000B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 drift</a:t>
                </a:r>
                <a:endParaRPr lang="ko-KR" altLang="en-US" dirty="0">
                  <a:solidFill>
                    <a:srgbClr val="0000B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102" name="직사각형 1">
                <a:extLst>
                  <a:ext uri="{FF2B5EF4-FFF2-40B4-BE49-F238E27FC236}">
                    <a16:creationId xmlns:a16="http://schemas.microsoft.com/office/drawing/2014/main" id="{722FA034-42B4-0C96-BEA7-24C995B77F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0204" y="3734601"/>
                <a:ext cx="2330138" cy="369332"/>
              </a:xfrm>
              <a:prstGeom prst="rect">
                <a:avLst/>
              </a:prstGeom>
              <a:blipFill>
                <a:blip r:embed="rId11"/>
                <a:stretch>
                  <a:fillRect t="-10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9723B47-48DC-A9E1-4D30-B35B98B49323}"/>
                  </a:ext>
                </a:extLst>
              </p:cNvPr>
              <p:cNvSpPr/>
              <p:nvPr/>
            </p:nvSpPr>
            <p:spPr>
              <a:xfrm>
                <a:off x="7500156" y="3735729"/>
                <a:ext cx="4392488" cy="377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i="1" dirty="0">
                        <a:solidFill>
                          <a:srgbClr val="EC0204"/>
                        </a:solidFill>
                        <a:latin typeface="Cambria Math" panose="02040503050406030204" pitchFamily="18" charset="0"/>
                      </a:rPr>
                      <m:t>≡</m:t>
                    </m:r>
                    <m:sSub>
                      <m:sSubPr>
                        <m:ctrlPr>
                          <a:rPr lang="en-US" altLang="ko-KR" i="1" dirty="0">
                            <a:solidFill>
                              <a:srgbClr val="EC020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b="1" i="1" dirty="0">
                            <a:solidFill>
                              <a:srgbClr val="EC0204"/>
                            </a:solidFill>
                            <a:latin typeface="Cambria Math" panose="02040503050406030204" pitchFamily="18" charset="0"/>
                          </a:rPr>
                          <m:t>𝝃</m:t>
                        </m:r>
                      </m:e>
                      <m:sub>
                        <m:r>
                          <a:rPr lang="en-US" altLang="ko-KR" i="1" dirty="0">
                            <a:solidFill>
                              <a:srgbClr val="EC0204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altLang="ko-KR" i="1" dirty="0">
                            <a:solidFill>
                              <a:srgbClr val="EC0204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ko-KR" i="1" dirty="0">
                            <a:solidFill>
                              <a:srgbClr val="EC0204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</m:rad>
                  </m:oMath>
                </a14:m>
                <a:r>
                  <a:rPr lang="en-US" altLang="ko-KR" dirty="0">
                    <a:solidFill>
                      <a:srgbClr val="EC0204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 diffusion</a:t>
                </a:r>
                <a:r>
                  <a:rPr lang="ko-KR" altLang="en-US" dirty="0">
                    <a:solidFill>
                      <a:srgbClr val="EC0204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 </a:t>
                </a:r>
                <a14:m>
                  <m:oMath xmlns:m="http://schemas.openxmlformats.org/officeDocument/2006/math">
                    <m:r>
                      <a:rPr lang="en-US" altLang="ko-KR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(</m:t>
                    </m:r>
                    <m:d>
                      <m:dPr>
                        <m:begChr m:val="⟨"/>
                        <m:endChr m:val="⟩"/>
                        <m:ctrlPr>
                          <a:rPr lang="en-US" altLang="ko-KR" i="1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 dirty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i="1" dirty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𝝃</m:t>
                            </m:r>
                          </m:e>
                          <m:sub>
                            <m:r>
                              <a:rPr lang="en-US" altLang="ko-KR" b="0" i="1" dirty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a:rPr lang="en-US" altLang="ko-KR" b="0" i="1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  <m:r>
                      <a:rPr lang="en-US" altLang="ko-KR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ko-KR" altLang="en-US" b="0" i="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⟨"/>
                        <m:endChr m:val="⟩"/>
                        <m:ctrlPr>
                          <a:rPr lang="en-US" altLang="ko-KR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ko-KR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b="1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𝝃</m:t>
                            </m:r>
                          </m:e>
                          <m:sub>
                            <m:r>
                              <a:rPr lang="en-US" altLang="ko-KR" b="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  <m:sup>
                            <m:r>
                              <a:rPr lang="en-US" altLang="ko-KR" b="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d>
                    <m:r>
                      <a:rPr lang="en-US" altLang="ko-KR" b="0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∝</m:t>
                    </m:r>
                    <m:r>
                      <a:rPr lang="en-US" altLang="ko-KR" b="0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𝜂</m:t>
                    </m:r>
                    <m:r>
                      <m:rPr>
                        <m:lit/>
                      </m:rPr>
                      <a:rPr lang="en-US" altLang="ko-KR" b="0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ko-KR" b="0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ko-KR" b="0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b="1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ko-KR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2" name="직사각형 1">
                <a:extLst>
                  <a:ext uri="{FF2B5EF4-FFF2-40B4-BE49-F238E27FC236}">
                    <a16:creationId xmlns:a16="http://schemas.microsoft.com/office/drawing/2014/main" id="{F9723B47-48DC-A9E1-4D30-B35B98B493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0156" y="3735729"/>
                <a:ext cx="4392488" cy="377347"/>
              </a:xfrm>
              <a:prstGeom prst="rect">
                <a:avLst/>
              </a:prstGeom>
              <a:blipFill>
                <a:blip r:embed="rId12"/>
                <a:stretch>
                  <a:fillRect t="-10000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직사각형 32">
                <a:extLst>
                  <a:ext uri="{FF2B5EF4-FFF2-40B4-BE49-F238E27FC236}">
                    <a16:creationId xmlns:a16="http://schemas.microsoft.com/office/drawing/2014/main" id="{84E78EB6-427F-2009-F2D1-FB352C4DF453}"/>
                  </a:ext>
                </a:extLst>
              </p:cNvPr>
              <p:cNvSpPr/>
              <p:nvPr/>
            </p:nvSpPr>
            <p:spPr>
              <a:xfrm>
                <a:off x="6207656" y="4224757"/>
                <a:ext cx="4182235" cy="3954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ko-KR" dirty="0">
                    <a:solidFill>
                      <a:schemeClr val="accent3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similar with, </a:t>
                </a:r>
                <a14:m>
                  <m:oMath xmlns:m="http://schemas.openxmlformats.org/officeDocument/2006/math">
                    <m:r>
                      <a:rPr lang="en-US" altLang="ko-KR" i="1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𝛥</m:t>
                    </m:r>
                    <m:sSub>
                      <m:sSubPr>
                        <m:ctrlP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ko-KR" i="1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=−</m:t>
                    </m:r>
                    <m:sSub>
                      <m:sSubPr>
                        <m:ctrlP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i="0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sub>
                    </m:sSub>
                    <m:r>
                      <a:rPr lang="en-US" altLang="ko-KR" i="1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 dirty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 dirty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ko-KR" i="1" dirty="0">
                                <a:solidFill>
                                  <a:schemeClr val="accent3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m:rPr>
                        <m:sty m:val="p"/>
                      </m:rPr>
                      <a:rPr lang="en-US" altLang="ko-KR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altLang="ko-KR" i="1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ko-KR" dirty="0">
                        <a:solidFill>
                          <a:schemeClr val="accent3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𝜉</m:t>
                        </m:r>
                      </m:e>
                      <m:sub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ko-KR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altLang="ko-KR" i="1" dirty="0">
                            <a:solidFill>
                              <a:schemeClr val="accent3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rad>
                  </m:oMath>
                </a14:m>
                <a:endParaRPr lang="ko-KR" altLang="en-US" dirty="0">
                  <a:solidFill>
                    <a:schemeClr val="accent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6" name="직사각형 32">
                <a:extLst>
                  <a:ext uri="{FF2B5EF4-FFF2-40B4-BE49-F238E27FC236}">
                    <a16:creationId xmlns:a16="http://schemas.microsoft.com/office/drawing/2014/main" id="{84E78EB6-427F-2009-F2D1-FB352C4DF45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07656" y="4224757"/>
                <a:ext cx="4182235" cy="395429"/>
              </a:xfrm>
              <a:prstGeom prst="rect">
                <a:avLst/>
              </a:prstGeom>
              <a:blipFill>
                <a:blip r:embed="rId13"/>
                <a:stretch>
                  <a:fillRect l="-1212" b="-21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12">
            <a:extLst>
              <a:ext uri="{FF2B5EF4-FFF2-40B4-BE49-F238E27FC236}">
                <a16:creationId xmlns:a16="http://schemas.microsoft.com/office/drawing/2014/main" id="{60783777-47BD-F502-C854-2B32EA790049}"/>
              </a:ext>
            </a:extLst>
          </p:cNvPr>
          <p:cNvGrpSpPr/>
          <p:nvPr/>
        </p:nvGrpSpPr>
        <p:grpSpPr>
          <a:xfrm>
            <a:off x="901345" y="4833156"/>
            <a:ext cx="10389311" cy="1358061"/>
            <a:chOff x="901345" y="4915255"/>
            <a:chExt cx="10389311" cy="1358061"/>
          </a:xfrm>
        </p:grpSpPr>
        <p:sp>
          <p:nvSpPr>
            <p:cNvPr id="10" name="사각형: 둥근 모서리 31">
              <a:extLst>
                <a:ext uri="{FF2B5EF4-FFF2-40B4-BE49-F238E27FC236}">
                  <a16:creationId xmlns:a16="http://schemas.microsoft.com/office/drawing/2014/main" id="{2B3E2905-EF52-DAE4-1A35-BADA991398EC}"/>
                </a:ext>
              </a:extLst>
            </p:cNvPr>
            <p:cNvSpPr/>
            <p:nvPr/>
          </p:nvSpPr>
          <p:spPr>
            <a:xfrm>
              <a:off x="901345" y="4915255"/>
              <a:ext cx="10389311" cy="135806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직사각형 33">
                  <a:extLst>
                    <a:ext uri="{FF2B5EF4-FFF2-40B4-BE49-F238E27FC236}">
                      <a16:creationId xmlns:a16="http://schemas.microsoft.com/office/drawing/2014/main" id="{01F3CC4D-B98B-102F-33CB-823EBAD1D432}"/>
                    </a:ext>
                  </a:extLst>
                </p:cNvPr>
                <p:cNvSpPr/>
                <p:nvPr/>
              </p:nvSpPr>
              <p:spPr>
                <a:xfrm>
                  <a:off x="1016793" y="5085588"/>
                  <a:ext cx="10158414" cy="101739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2000" dirty="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SGD dynamics as a (overdamped) Langevin equation</a:t>
                  </a:r>
                </a:p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sty m:val="p"/>
                          </m:rPr>
                          <a:rPr lang="en-US" altLang="ko-KR" sz="200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=−</m:t>
                        </m:r>
                        <m:sSub>
                          <m:sSubPr>
                            <m:ctrlP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sub>
                        </m:sSub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  <m:r>
                          <a:rPr lang="en-US" altLang="ko-KR" sz="2000" b="0" i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𝝃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  <m:rad>
                          <m:radPr>
                            <m:degHide m:val="on"/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𝜂</m:t>
                            </m:r>
                          </m:e>
                        </m:rad>
                      </m:oMath>
                    </m:oMathPara>
                  </a14:m>
                  <a:endParaRPr lang="ko-KR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직사각형 33">
                  <a:extLst>
                    <a:ext uri="{FF2B5EF4-FFF2-40B4-BE49-F238E27FC236}">
                      <a16:creationId xmlns:a16="http://schemas.microsoft.com/office/drawing/2014/main" id="{01F3CC4D-B98B-102F-33CB-823EBAD1D43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16793" y="5085588"/>
                  <a:ext cx="10158414" cy="1017394"/>
                </a:xfrm>
                <a:prstGeom prst="rect">
                  <a:avLst/>
                </a:prstGeom>
                <a:blipFill>
                  <a:blip r:embed="rId14"/>
                  <a:stretch>
                    <a:fillRect l="-750"/>
                  </a:stretch>
                </a:blipFill>
              </p:spPr>
              <p:txBody>
                <a:bodyPr/>
                <a:lstStyle/>
                <a:p>
                  <a:r>
                    <a:rPr lang="en-KR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72915BE3-D378-80E4-2850-2BF03CC43341}"/>
              </a:ext>
            </a:extLst>
          </p:cNvPr>
          <p:cNvSpPr/>
          <p:nvPr/>
        </p:nvSpPr>
        <p:spPr>
          <a:xfrm>
            <a:off x="5879976" y="2420888"/>
            <a:ext cx="333604" cy="333604"/>
          </a:xfrm>
          <a:prstGeom prst="ellipse">
            <a:avLst/>
          </a:prstGeom>
          <a:noFill/>
          <a:ln w="31750">
            <a:solidFill>
              <a:srgbClr val="DA111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32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6" grpId="0"/>
      <p:bldP spid="7" grpId="0"/>
      <p:bldP spid="102" grpId="0"/>
      <p:bldP spid="2" grpId="0"/>
      <p:bldP spid="6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12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Noisy labeled data induces latent gradient bias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104779D-B09A-5AB2-6817-566995DE4323}"/>
                  </a:ext>
                </a:extLst>
              </p:cNvPr>
              <p:cNvSpPr txBox="1"/>
              <p:nvPr/>
            </p:nvSpPr>
            <p:spPr>
              <a:xfrm>
                <a:off x="551384" y="1453707"/>
                <a:ext cx="11090275" cy="408253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For noisy dataset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ko-KR" sz="2000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</m:acc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=[</m:t>
                    </m:r>
                    <m:sSup>
                      <m:sSupPr>
                        <m:ctrl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𝒟</m:t>
                        </m:r>
                      </m:e>
                      <m:sup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p>
                    <m:d>
                      <m:dPr>
                        <m:ctrl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≜</m:t>
                        </m:r>
                        <m:r>
                          <m:rPr>
                            <m:sty m:val="p"/>
                          </m:rPr>
                          <a:rPr lang="en-US" altLang="ko-KR" sz="2000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correct</m:t>
                        </m:r>
                        <m:r>
                          <m:rPr>
                            <m:sty m:val="p"/>
                          </m:rPr>
                          <a:rPr lang="en-US" altLang="ko-KR" sz="2000" b="0" i="0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ly</m:t>
                        </m:r>
                        <m:r>
                          <a:rPr lang="en-US" altLang="ko-KR" sz="2000" b="0" i="0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ko-KR" sz="2000" b="0" i="0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labeled</m:t>
                        </m:r>
                      </m:e>
                    </m:d>
                    <m:r>
                      <a:rPr lang="en-US" altLang="ko-KR" sz="2000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  </m:t>
                    </m:r>
                    <m:sSup>
                      <m:sSupPr>
                        <m:ctrlP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𝒟</m:t>
                        </m:r>
                      </m:e>
                      <m:sup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p>
                    </m:sSup>
                    <m:d>
                      <m:dPr>
                        <m:ctrlP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≜</m:t>
                        </m:r>
                        <m:r>
                          <m:rPr>
                            <m:sty m:val="p"/>
                          </m:rPr>
                          <a:rPr lang="en-US" altLang="ko-KR" sz="2000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wrong</m:t>
                        </m:r>
                        <m:r>
                          <m:rPr>
                            <m:sty m:val="p"/>
                          </m:rPr>
                          <a:rPr lang="en-US" altLang="ko-KR" sz="2000" b="0" i="0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ly</m:t>
                        </m:r>
                        <m:r>
                          <a:rPr lang="en-US" altLang="ko-KR" sz="2000" b="0" i="0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ko-KR" sz="2000" b="0" i="0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labeled</m:t>
                        </m:r>
                      </m:e>
                    </m:d>
                    <m:r>
                      <a:rPr lang="en-US" altLang="ko-KR" sz="2000" b="0" i="1" dirty="0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with noise rate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endParaRPr lang="en-US" altLang="ko-KR" sz="2000" dirty="0">
                  <a:latin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104779D-B09A-5AB2-6817-566995DE4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53707"/>
                <a:ext cx="11090275" cy="408253"/>
              </a:xfrm>
              <a:prstGeom prst="rect">
                <a:avLst/>
              </a:prstGeom>
              <a:blipFill>
                <a:blip r:embed="rId3"/>
                <a:stretch>
                  <a:fillRect l="-572" t="-6061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직사각형 4">
                <a:extLst>
                  <a:ext uri="{FF2B5EF4-FFF2-40B4-BE49-F238E27FC236}">
                    <a16:creationId xmlns:a16="http://schemas.microsoft.com/office/drawing/2014/main" id="{BBF71BAA-1B70-B485-8F92-A210804D457D}"/>
                  </a:ext>
                </a:extLst>
              </p:cNvPr>
              <p:cNvSpPr/>
              <p:nvPr/>
            </p:nvSpPr>
            <p:spPr>
              <a:xfrm>
                <a:off x="973887" y="2124112"/>
                <a:ext cx="3213901" cy="40370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ko-KR" sz="200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  <m:sub>
                          <m: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altLang="ko-KR" sz="20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ko-KR" sz="2000" b="0" i="0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∇</m:t>
                          </m:r>
                        </m:e>
                        <m:sub>
                          <m:r>
                            <a:rPr lang="en-US" altLang="ko-KR" sz="20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𝜽</m:t>
                          </m:r>
                        </m:sub>
                      </m:sSub>
                      <m:sSub>
                        <m:sSubPr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ℛ</m:t>
                          </m:r>
                        </m:e>
                        <m:sub>
                          <m:acc>
                            <m:accPr>
                              <m:chr m:val="̃"/>
                              <m:ctrlPr>
                                <a:rPr lang="en-US" altLang="ko-KR" sz="2000" i="1" dirty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altLang="ko-KR" sz="2000" b="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𝒟</m:t>
                              </m:r>
                            </m:e>
                          </m:acc>
                        </m:sub>
                      </m:sSub>
                      <m:d>
                        <m:dPr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ko-KR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ko-KR" sz="2000" b="1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𝜽</m:t>
                              </m:r>
                            </m:e>
                            <m:sub>
                              <m:r>
                                <a:rPr lang="en-US" altLang="ko-KR" sz="2000" i="1" dirty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sub>
                          </m:sSub>
                        </m:e>
                      </m:d>
                      <m:r>
                        <a:rPr lang="en-US" altLang="ko-KR" sz="200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𝜂</m:t>
                      </m:r>
                      <m:r>
                        <a:rPr lang="en-US" altLang="ko-KR" sz="2000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ko-KR" sz="2000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𝝃</m:t>
                          </m:r>
                        </m:e>
                        <m:sub>
                          <m: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ad>
                        <m:radPr>
                          <m:degHide m:val="on"/>
                          <m:ctrlP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altLang="ko-KR" sz="2000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𝜂</m:t>
                          </m:r>
                        </m:e>
                      </m:rad>
                    </m:oMath>
                  </m:oMathPara>
                </a14:m>
                <a:endParaRPr lang="ko-KR" alt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직사각형 4">
                <a:extLst>
                  <a:ext uri="{FF2B5EF4-FFF2-40B4-BE49-F238E27FC236}">
                    <a16:creationId xmlns:a16="http://schemas.microsoft.com/office/drawing/2014/main" id="{BBF71BAA-1B70-B485-8F92-A210804D45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3887" y="2124112"/>
                <a:ext cx="3213901" cy="403700"/>
              </a:xfrm>
              <a:prstGeom prst="rect">
                <a:avLst/>
              </a:prstGeom>
              <a:blipFill>
                <a:blip r:embed="rId4"/>
                <a:stretch>
                  <a:fillRect b="-121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직사각형 6">
                <a:extLst>
                  <a:ext uri="{FF2B5EF4-FFF2-40B4-BE49-F238E27FC236}">
                    <a16:creationId xmlns:a16="http://schemas.microsoft.com/office/drawing/2014/main" id="{179FDFAA-7220-B2CC-1DD8-4CE84997254A}"/>
                  </a:ext>
                </a:extLst>
              </p:cNvPr>
              <p:cNvSpPr/>
              <p:nvPr/>
            </p:nvSpPr>
            <p:spPr>
              <a:xfrm>
                <a:off x="1451484" y="2789964"/>
                <a:ext cx="10304062" cy="4460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ko-KR" sz="20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2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 dirty="0" smtClean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ko-KR" sz="2000" b="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∇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 smtClean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b="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altLang="ko-KR" sz="2000" i="1" dirty="0" smtClean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000" b="0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  <m:t>𝒟</m:t>
                                </m:r>
                              </m:e>
                            </m:acc>
                          </m:sub>
                          <m:sup>
                            <m:r>
                              <a:rPr lang="en-US" altLang="ko-KR" sz="2000" b="0" i="1" dirty="0" smtClean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  <m:r>
                          <a:rPr lang="en-US" altLang="ko-KR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ko-KR" sz="2000" i="1" dirty="0" smtClean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ko-KR" sz="2000" b="0" i="0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∇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b="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altLang="ko-KR" sz="2000" i="1" dirty="0" smtClean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000" b="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𝒟</m:t>
                                </m:r>
                              </m:e>
                            </m:acc>
                          </m:sub>
                          <m:sup>
                            <m:r>
                              <a:rPr lang="en-US" altLang="ko-KR" sz="2000" b="0" i="1" dirty="0" smtClean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ko-KR" sz="2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altLang="ko-KR" sz="2000" b="0" i="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𝝃</m:t>
                        </m:r>
                      </m:e>
                      <m:sub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</m:rad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 </a:t>
                </a:r>
                <a:r>
                  <a:rPr lang="en-US" altLang="ko-KR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where</a:t>
                </a: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e>
                        </m:acc>
                      </m:sub>
                      <m:sup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p>
                    </m:sSubSup>
                    <m:r>
                      <a:rPr lang="en-US" altLang="ko-KR" sz="2000" i="1" dirty="0">
                        <a:solidFill>
                          <a:srgbClr val="4977B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d>
                      <m:dPr>
                        <m:ctrl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</m:d>
                    <m:sSub>
                      <m:sSubPr>
                        <m:ctrlPr>
                          <a:rPr lang="en-US" altLang="ko-KR" sz="2000" b="1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sz="2000" b="1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sub>
                    </m:sSub>
                    <m:sSub>
                      <m:sSubPr>
                        <m:ctrlP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sSup>
                          <m:sSupPr>
                            <m:ctrlP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e>
                          <m:sup>
                            <m:r>
                              <a:rPr lang="en-US" altLang="ko-KR" sz="2000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p>
                      </m:sub>
                    </m:sSub>
                  </m:oMath>
                </a14:m>
                <a:r>
                  <a:rPr lang="en-US" altLang="ko-KR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</a:t>
                </a: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1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sz="2000" b="1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sub>
                    </m:sSub>
                    <m:sSubSup>
                      <m:sSubSupPr>
                        <m:ctrlP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e>
                        </m:acc>
                      </m:sub>
                      <m:sup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p>
                    </m:sSubSup>
                    <m:r>
                      <a:rPr lang="en-US" altLang="ko-KR" sz="2000" i="1" dirty="0">
                        <a:solidFill>
                          <a:srgbClr val="CB242B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≡</m:t>
                    </m:r>
                    <m:r>
                      <a:rPr lang="en-US" altLang="ko-KR" sz="2000" i="1" dirty="0">
                        <a:solidFill>
                          <a:srgbClr val="CB242B"/>
                        </a:solidFill>
                        <a:latin typeface="Cambria Math" panose="02040503050406030204" pitchFamily="18" charset="0"/>
                      </a:rPr>
                      <m:t>𝜏</m:t>
                    </m:r>
                    <m:sSub>
                      <m:sSubPr>
                        <m:ctrlPr>
                          <a:rPr lang="en-US" altLang="ko-KR" sz="2000" b="1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altLang="ko-KR" sz="2000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sz="2000" b="1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sub>
                    </m:sSub>
                    <m:sSub>
                      <m:sSubPr>
                        <m:ctrlP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i="1" dirty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sSup>
                          <m:sSup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e>
                          <m:sup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p>
                      </m:sub>
                    </m:sSub>
                  </m:oMath>
                </a14:m>
                <a:endParaRPr lang="ko-KR" altLang="en-US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17" name="직사각형 6">
                <a:extLst>
                  <a:ext uri="{FF2B5EF4-FFF2-40B4-BE49-F238E27FC236}">
                    <a16:creationId xmlns:a16="http://schemas.microsoft.com/office/drawing/2014/main" id="{179FDFAA-7220-B2CC-1DD8-4CE8499725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484" y="2789964"/>
                <a:ext cx="10304062" cy="446020"/>
              </a:xfrm>
              <a:prstGeom prst="rect">
                <a:avLst/>
              </a:prstGeom>
              <a:blipFill>
                <a:blip r:embed="rId5"/>
                <a:stretch>
                  <a:fillRect t="-2778" b="-194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6" name="그룹 15">
            <a:extLst>
              <a:ext uri="{FF2B5EF4-FFF2-40B4-BE49-F238E27FC236}">
                <a16:creationId xmlns:a16="http://schemas.microsoft.com/office/drawing/2014/main" id="{02C7C40A-D54A-5AB9-5075-2AFD9A01E156}"/>
              </a:ext>
            </a:extLst>
          </p:cNvPr>
          <p:cNvGrpSpPr/>
          <p:nvPr/>
        </p:nvGrpSpPr>
        <p:grpSpPr>
          <a:xfrm>
            <a:off x="3718525" y="3611977"/>
            <a:ext cx="3492388" cy="2834894"/>
            <a:chOff x="2089241" y="3577557"/>
            <a:chExt cx="2758434" cy="2239119"/>
          </a:xfrm>
        </p:grpSpPr>
        <p:grpSp>
          <p:nvGrpSpPr>
            <p:cNvPr id="38" name="그룹 14">
              <a:extLst>
                <a:ext uri="{FF2B5EF4-FFF2-40B4-BE49-F238E27FC236}">
                  <a16:creationId xmlns:a16="http://schemas.microsoft.com/office/drawing/2014/main" id="{508CB318-2331-E50C-174D-760495DF14DC}"/>
                </a:ext>
              </a:extLst>
            </p:cNvPr>
            <p:cNvGrpSpPr/>
            <p:nvPr/>
          </p:nvGrpSpPr>
          <p:grpSpPr>
            <a:xfrm>
              <a:off x="2089241" y="3595582"/>
              <a:ext cx="2644684" cy="2221094"/>
              <a:chOff x="2089241" y="3595582"/>
              <a:chExt cx="2644684" cy="2221094"/>
            </a:xfrm>
          </p:grpSpPr>
          <p:pic>
            <p:nvPicPr>
              <p:cNvPr id="42" name="그림 1">
                <a:extLst>
                  <a:ext uri="{FF2B5EF4-FFF2-40B4-BE49-F238E27FC236}">
                    <a16:creationId xmlns:a16="http://schemas.microsoft.com/office/drawing/2014/main" id="{B44B628A-5733-866F-62A2-0B33243574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082" t="6977" r="66629"/>
              <a:stretch/>
            </p:blipFill>
            <p:spPr>
              <a:xfrm>
                <a:off x="2089241" y="3595582"/>
                <a:ext cx="2644684" cy="2221094"/>
              </a:xfrm>
              <a:prstGeom prst="rect">
                <a:avLst/>
              </a:prstGeom>
            </p:spPr>
          </p:pic>
          <p:grpSp>
            <p:nvGrpSpPr>
              <p:cNvPr id="43" name="그룹 8">
                <a:extLst>
                  <a:ext uri="{FF2B5EF4-FFF2-40B4-BE49-F238E27FC236}">
                    <a16:creationId xmlns:a16="http://schemas.microsoft.com/office/drawing/2014/main" id="{6C2FB46B-155D-AB42-BE95-D4FCD07087E1}"/>
                  </a:ext>
                </a:extLst>
              </p:cNvPr>
              <p:cNvGrpSpPr/>
              <p:nvPr/>
            </p:nvGrpSpPr>
            <p:grpSpPr>
              <a:xfrm>
                <a:off x="2388395" y="3971925"/>
                <a:ext cx="981075" cy="338140"/>
                <a:chOff x="2388395" y="3971925"/>
                <a:chExt cx="981075" cy="338140"/>
              </a:xfrm>
            </p:grpSpPr>
            <p:sp>
              <p:nvSpPr>
                <p:cNvPr id="49" name="직사각형 7">
                  <a:extLst>
                    <a:ext uri="{FF2B5EF4-FFF2-40B4-BE49-F238E27FC236}">
                      <a16:creationId xmlns:a16="http://schemas.microsoft.com/office/drawing/2014/main" id="{98EF094C-0A1B-F79E-4AC8-9B8F800DE4B3}"/>
                    </a:ext>
                  </a:extLst>
                </p:cNvPr>
                <p:cNvSpPr/>
                <p:nvPr/>
              </p:nvSpPr>
              <p:spPr>
                <a:xfrm>
                  <a:off x="2388395" y="4049315"/>
                  <a:ext cx="981075" cy="26075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" name="직사각형 9">
                  <a:extLst>
                    <a:ext uri="{FF2B5EF4-FFF2-40B4-BE49-F238E27FC236}">
                      <a16:creationId xmlns:a16="http://schemas.microsoft.com/office/drawing/2014/main" id="{02EA6377-9288-0E67-37B3-6CAF7F914E76}"/>
                    </a:ext>
                  </a:extLst>
                </p:cNvPr>
                <p:cNvSpPr/>
                <p:nvPr/>
              </p:nvSpPr>
              <p:spPr>
                <a:xfrm>
                  <a:off x="2579710" y="3971925"/>
                  <a:ext cx="332559" cy="1547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45" name="직사각형 11">
                <a:extLst>
                  <a:ext uri="{FF2B5EF4-FFF2-40B4-BE49-F238E27FC236}">
                    <a16:creationId xmlns:a16="http://schemas.microsoft.com/office/drawing/2014/main" id="{C23D0B54-4C19-C22D-447E-FBEAA628BA00}"/>
                  </a:ext>
                </a:extLst>
              </p:cNvPr>
              <p:cNvSpPr/>
              <p:nvPr/>
            </p:nvSpPr>
            <p:spPr>
              <a:xfrm>
                <a:off x="3681413" y="3595582"/>
                <a:ext cx="1052512" cy="2644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6" name="그룹 10">
                <a:extLst>
                  <a:ext uri="{FF2B5EF4-FFF2-40B4-BE49-F238E27FC236}">
                    <a16:creationId xmlns:a16="http://schemas.microsoft.com/office/drawing/2014/main" id="{45055C1C-AC5F-01E5-0CDE-BE3F822FA5F2}"/>
                  </a:ext>
                </a:extLst>
              </p:cNvPr>
              <p:cNvGrpSpPr/>
              <p:nvPr/>
            </p:nvGrpSpPr>
            <p:grpSpPr>
              <a:xfrm>
                <a:off x="3576638" y="5196075"/>
                <a:ext cx="1052512" cy="295088"/>
                <a:chOff x="3576638" y="5196075"/>
                <a:chExt cx="1052512" cy="295088"/>
              </a:xfrm>
            </p:grpSpPr>
            <p:sp>
              <p:nvSpPr>
                <p:cNvPr id="47" name="직사각형 12">
                  <a:extLst>
                    <a:ext uri="{FF2B5EF4-FFF2-40B4-BE49-F238E27FC236}">
                      <a16:creationId xmlns:a16="http://schemas.microsoft.com/office/drawing/2014/main" id="{79FC7901-A482-8F84-8F61-F1ADAFCF0E51}"/>
                    </a:ext>
                  </a:extLst>
                </p:cNvPr>
                <p:cNvSpPr/>
                <p:nvPr/>
              </p:nvSpPr>
              <p:spPr>
                <a:xfrm>
                  <a:off x="3576638" y="5271982"/>
                  <a:ext cx="1052512" cy="2191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" name="직사각형 13">
                  <a:extLst>
                    <a:ext uri="{FF2B5EF4-FFF2-40B4-BE49-F238E27FC236}">
                      <a16:creationId xmlns:a16="http://schemas.microsoft.com/office/drawing/2014/main" id="{3864A1A9-08CD-80B4-8EEC-3DD53FDD84E2}"/>
                    </a:ext>
                  </a:extLst>
                </p:cNvPr>
                <p:cNvSpPr/>
                <p:nvPr/>
              </p:nvSpPr>
              <p:spPr>
                <a:xfrm>
                  <a:off x="3738563" y="5196075"/>
                  <a:ext cx="835818" cy="16888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직사각형 5">
                  <a:extLst>
                    <a:ext uri="{FF2B5EF4-FFF2-40B4-BE49-F238E27FC236}">
                      <a16:creationId xmlns:a16="http://schemas.microsoft.com/office/drawing/2014/main" id="{F5508607-F74C-126D-AF1B-A0148577F990}"/>
                    </a:ext>
                  </a:extLst>
                </p:cNvPr>
                <p:cNvSpPr/>
                <p:nvPr/>
              </p:nvSpPr>
              <p:spPr>
                <a:xfrm>
                  <a:off x="2328727" y="3914019"/>
                  <a:ext cx="1097074" cy="2917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ko-KR" b="1" i="1" dirty="0" smtClean="0">
                            <a:solidFill>
                              <a:srgbClr val="4977B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b="1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b="1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r>
                              <a:rPr lang="en-US" altLang="ko-KR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sub>
                          <m:sup>
                            <m:r>
                              <a:rPr lang="en-US" altLang="ko-KR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i="1" dirty="0">
                                <a:solidFill>
                                  <a:srgbClr val="4977B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1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i="1" dirty="0">
                                    <a:solidFill>
                                      <a:srgbClr val="4977BC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ko-KR" altLang="en-US" dirty="0">
                    <a:solidFill>
                      <a:srgbClr val="4977BC"/>
                    </a:solidFill>
                  </a:endParaRPr>
                </a:p>
              </p:txBody>
            </p:sp>
          </mc:Choice>
          <mc:Fallback xmlns="">
            <p:sp>
              <p:nvSpPr>
                <p:cNvPr id="39" name="직사각형 5">
                  <a:extLst>
                    <a:ext uri="{FF2B5EF4-FFF2-40B4-BE49-F238E27FC236}">
                      <a16:creationId xmlns:a16="http://schemas.microsoft.com/office/drawing/2014/main" id="{F5508607-F74C-126D-AF1B-A0148577F99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28727" y="3914019"/>
                  <a:ext cx="1097074" cy="291714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직사각형 16">
                  <a:extLst>
                    <a:ext uri="{FF2B5EF4-FFF2-40B4-BE49-F238E27FC236}">
                      <a16:creationId xmlns:a16="http://schemas.microsoft.com/office/drawing/2014/main" id="{D6E7CA13-208B-DD82-3F1A-AC4019725336}"/>
                    </a:ext>
                  </a:extLst>
                </p:cNvPr>
                <p:cNvSpPr/>
                <p:nvPr/>
              </p:nvSpPr>
              <p:spPr>
                <a:xfrm>
                  <a:off x="3579975" y="5172842"/>
                  <a:ext cx="1097075" cy="291714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b="1" i="1" dirty="0" smtClean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r>
                              <a:rPr lang="en-US" altLang="ko-KR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sub>
                          <m:sup>
                            <m:r>
                              <a:rPr lang="en-US" altLang="ko-KR" b="0" i="1" dirty="0" smtClean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1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ko-KR" altLang="en-US" dirty="0">
                    <a:solidFill>
                      <a:srgbClr val="CB242B"/>
                    </a:solidFill>
                  </a:endParaRPr>
                </a:p>
              </p:txBody>
            </p:sp>
          </mc:Choice>
          <mc:Fallback xmlns="">
            <p:sp>
              <p:nvSpPr>
                <p:cNvPr id="40" name="직사각형 16">
                  <a:extLst>
                    <a:ext uri="{FF2B5EF4-FFF2-40B4-BE49-F238E27FC236}">
                      <a16:creationId xmlns:a16="http://schemas.microsoft.com/office/drawing/2014/main" id="{D6E7CA13-208B-DD82-3F1A-AC401972533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79975" y="5172842"/>
                  <a:ext cx="1097075" cy="291714"/>
                </a:xfrm>
                <a:prstGeom prst="rect">
                  <a:avLst/>
                </a:prstGeom>
                <a:blipFill>
                  <a:blip r:embed="rId8"/>
                  <a:stretch>
                    <a:fillRect b="-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직사각형 17">
                  <a:extLst>
                    <a:ext uri="{FF2B5EF4-FFF2-40B4-BE49-F238E27FC236}">
                      <a16:creationId xmlns:a16="http://schemas.microsoft.com/office/drawing/2014/main" id="{66A9DB8A-522D-58A3-A39A-41E02B819842}"/>
                    </a:ext>
                  </a:extLst>
                </p:cNvPr>
                <p:cNvSpPr/>
                <p:nvPr/>
              </p:nvSpPr>
              <p:spPr>
                <a:xfrm>
                  <a:off x="3750600" y="3577557"/>
                  <a:ext cx="1097075" cy="29450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>
                          <m:sSubPr>
                            <m:ctrlPr>
                              <a:rPr lang="en-US" altLang="ko-K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altLang="ko-K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𝒟</m:t>
                                </m:r>
                              </m:e>
                            </m:acc>
                          </m:sub>
                        </m:sSub>
                        <m:d>
                          <m:dPr>
                            <m:ctrlPr>
                              <a:rPr lang="en-US" altLang="ko-KR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ko-KR" altLang="en-US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41" name="직사각형 17">
                  <a:extLst>
                    <a:ext uri="{FF2B5EF4-FFF2-40B4-BE49-F238E27FC236}">
                      <a16:creationId xmlns:a16="http://schemas.microsoft.com/office/drawing/2014/main" id="{66A9DB8A-522D-58A3-A39A-41E02B81984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50600" y="3577557"/>
                  <a:ext cx="1097075" cy="294500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DAB16B10-17C4-0763-1FA7-199859E0DB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10800000">
            <a:off x="6742414" y="4608579"/>
            <a:ext cx="936997" cy="73188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3176F93-28E9-D009-6CC2-6AF597191833}"/>
              </a:ext>
            </a:extLst>
          </p:cNvPr>
          <p:cNvSpPr txBox="1"/>
          <p:nvPr/>
        </p:nvSpPr>
        <p:spPr>
          <a:xfrm>
            <a:off x="7754208" y="4496911"/>
            <a:ext cx="2626268" cy="40825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i="1" u="sng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latent</a:t>
            </a:r>
            <a:r>
              <a:rPr lang="en-US" sz="2000" i="1" u="sng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gradient bias</a:t>
            </a:r>
            <a:endParaRPr lang="en-US" altLang="ko-KR" sz="2000" i="1" u="sng">
              <a:latin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8141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13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Latent gradient bias from the whole dataset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1B17406F-E2F2-F090-79AE-58152AE19804}"/>
              </a:ext>
            </a:extLst>
          </p:cNvPr>
          <p:cNvGrpSpPr/>
          <p:nvPr/>
        </p:nvGrpSpPr>
        <p:grpSpPr>
          <a:xfrm>
            <a:off x="2801634" y="5033793"/>
            <a:ext cx="6588732" cy="830409"/>
            <a:chOff x="551385" y="1453707"/>
            <a:chExt cx="6588732" cy="8304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9104779D-B09A-5AB2-6817-566995DE4323}"/>
                    </a:ext>
                  </a:extLst>
                </p:cNvPr>
                <p:cNvSpPr txBox="1"/>
                <p:nvPr/>
              </p:nvSpPr>
              <p:spPr>
                <a:xfrm>
                  <a:off x="551385" y="1453707"/>
                  <a:ext cx="6588732" cy="400110"/>
                </a:xfrm>
                <a:prstGeom prst="rect">
                  <a:avLst/>
                </a:prstGeom>
                <a:noFill/>
              </p:spPr>
              <p:txBody>
                <a:bodyPr wrap="square" lIns="90000" rtlCol="0">
                  <a:spAutoFit/>
                </a:bodyPr>
                <a:lstStyle/>
                <a:p>
                  <a:pPr>
                    <a:spcBef>
                      <a:spcPts val="1000"/>
                    </a:spcBef>
                  </a:pP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As the noise rate </a:t>
                  </a:r>
                  <a14:m>
                    <m:oMath xmlns:m="http://schemas.openxmlformats.org/officeDocument/2006/math">
                      <m:r>
                        <a:rPr lang="en-US" altLang="ko-KR" sz="2000" i="1">
                          <a:latin typeface="Cambria Math" panose="02040503050406030204" pitchFamily="18" charset="0"/>
                        </a:rPr>
                        <m:t>𝜏</m:t>
                      </m:r>
                    </m:oMath>
                  </a14:m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↑, the </a:t>
                  </a:r>
                  <a:r>
                    <a:rPr lang="en-US" altLang="ko-KR" sz="2000" dirty="0">
                      <a:solidFill>
                        <a:srgbClr val="CB242B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drift against a true optimum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↑ </a:t>
                  </a:r>
                  <a:endParaRPr lang="en-US" altLang="ko-KR" sz="2000" dirty="0">
                    <a:latin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9104779D-B09A-5AB2-6817-566995DE43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1385" y="1453707"/>
                  <a:ext cx="6588732" cy="400110"/>
                </a:xfrm>
                <a:prstGeom prst="rect">
                  <a:avLst/>
                </a:prstGeom>
                <a:blipFill>
                  <a:blip r:embed="rId8"/>
                  <a:stretch>
                    <a:fillRect l="-1018" t="-7576" r="-1850" b="-25758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직사각형 16">
                  <a:extLst>
                    <a:ext uri="{FF2B5EF4-FFF2-40B4-BE49-F238E27FC236}">
                      <a16:creationId xmlns:a16="http://schemas.microsoft.com/office/drawing/2014/main" id="{F828CD7D-524B-7175-64EF-8039BD9A21B3}"/>
                    </a:ext>
                  </a:extLst>
                </p:cNvPr>
                <p:cNvSpPr/>
                <p:nvPr/>
              </p:nvSpPr>
              <p:spPr>
                <a:xfrm>
                  <a:off x="4405348" y="1884006"/>
                  <a:ext cx="150909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ko-KR" sz="2000" b="1" i="1" dirty="0" smtClean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sz="2000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sub>
                          <m:sup>
                            <m:r>
                              <a:rPr lang="en-US" altLang="ko-KR" sz="2000" b="0" i="1" dirty="0" smtClean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ko-KR" altLang="en-US" sz="2000" dirty="0">
                    <a:solidFill>
                      <a:srgbClr val="CB242B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직사각형 16">
                  <a:extLst>
                    <a:ext uri="{FF2B5EF4-FFF2-40B4-BE49-F238E27FC236}">
                      <a16:creationId xmlns:a16="http://schemas.microsoft.com/office/drawing/2014/main" id="{F828CD7D-524B-7175-64EF-8039BD9A21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5348" y="1884006"/>
                  <a:ext cx="1509096" cy="400110"/>
                </a:xfrm>
                <a:prstGeom prst="rect">
                  <a:avLst/>
                </a:prstGeom>
                <a:blipFill>
                  <a:blip r:embed="rId9"/>
                  <a:stretch>
                    <a:fillRect b="-303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1A189D6-FAE4-9A8D-3F7A-5CB5B927642F}"/>
                </a:ext>
              </a:extLst>
            </p:cNvPr>
            <p:cNvCxnSpPr>
              <a:cxnSpLocks/>
            </p:cNvCxnSpPr>
            <p:nvPr/>
          </p:nvCxnSpPr>
          <p:spPr>
            <a:xfrm>
              <a:off x="3575720" y="1866674"/>
              <a:ext cx="3168352" cy="0"/>
            </a:xfrm>
            <a:prstGeom prst="line">
              <a:avLst/>
            </a:prstGeom>
            <a:ln w="25400">
              <a:solidFill>
                <a:srgbClr val="CB24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6D698F1-CCFD-DA01-67B6-B413227257ED}"/>
              </a:ext>
            </a:extLst>
          </p:cNvPr>
          <p:cNvGrpSpPr/>
          <p:nvPr/>
        </p:nvGrpSpPr>
        <p:grpSpPr>
          <a:xfrm>
            <a:off x="7896200" y="1508250"/>
            <a:ext cx="3311991" cy="3108881"/>
            <a:chOff x="7905670" y="1508250"/>
            <a:chExt cx="3311991" cy="3108881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738FEB8-7716-A615-83A6-C40FC33B2ECD}"/>
                </a:ext>
              </a:extLst>
            </p:cNvPr>
            <p:cNvGrpSpPr/>
            <p:nvPr/>
          </p:nvGrpSpPr>
          <p:grpSpPr>
            <a:xfrm>
              <a:off x="7905670" y="1508250"/>
              <a:ext cx="3311991" cy="3108881"/>
              <a:chOff x="7874238" y="1437409"/>
              <a:chExt cx="3311991" cy="3108881"/>
            </a:xfrm>
            <a:solidFill>
              <a:schemeClr val="bg1"/>
            </a:solidFill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B00B0D1-5772-00FB-6C05-4DA82FCADC6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426"/>
              <a:stretch/>
            </p:blipFill>
            <p:spPr>
              <a:xfrm>
                <a:off x="7874238" y="1437409"/>
                <a:ext cx="3311991" cy="3108881"/>
              </a:xfrm>
              <a:prstGeom prst="rect">
                <a:avLst/>
              </a:prstGeom>
              <a:grpFill/>
            </p:spPr>
          </p:pic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D47DC4F7-5A6A-2ADA-017E-0804927FFD1A}"/>
                  </a:ext>
                </a:extLst>
              </p:cNvPr>
              <p:cNvSpPr/>
              <p:nvPr/>
            </p:nvSpPr>
            <p:spPr>
              <a:xfrm>
                <a:off x="7874238" y="1437409"/>
                <a:ext cx="324036" cy="3527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66" name="Picture 65" descr="\documentclass{article}&#10;\usepackage{amsmath}&#10;\usepackage{bm}&#10;\usepackage[dvipsnames]{xcolor}&#10;\pagestyle{empty}&#10;\definecolor{myred}{RGB}{183, 39, 44}&#10;\definecolor{myblue}{RGB}{74, 108, 166}&#10;\begin{document}&#10;\begin{equation*}&#10;\textcolor{myred}{||\bm{\nabla}_{\bm{\theta}} \hat{\mathcal{R}}_{\tilde{\mathcal{D}}_{\rm tr}^w}||} - \textcolor{myblue}{||\bm{\nabla}_{\bm{\theta}} \hat{\mathcal{R}}_{\tilde{\mathcal{D}}_{\rm tr}^c}||}&#10;\end{equation*}&#10;\end{document}" title="IguanaTex Bitmap Display">
              <a:extLst>
                <a:ext uri="{FF2B5EF4-FFF2-40B4-BE49-F238E27FC236}">
                  <a16:creationId xmlns:a16="http://schemas.microsoft.com/office/drawing/2014/main" id="{0E8F30A7-7191-0B3C-0BAF-0BE77EFC979B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7207984" y="2676673"/>
              <a:ext cx="2113280" cy="304800"/>
            </a:xfrm>
            <a:prstGeom prst="rect">
              <a:avLst/>
            </a:prstGeom>
            <a:solidFill>
              <a:srgbClr val="FFFFFF"/>
            </a:solidFill>
          </p:spPr>
        </p:pic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FE11A96E-B703-8FBF-94EE-78632A483ECC}"/>
              </a:ext>
            </a:extLst>
          </p:cNvPr>
          <p:cNvGrpSpPr/>
          <p:nvPr/>
        </p:nvGrpSpPr>
        <p:grpSpPr>
          <a:xfrm>
            <a:off x="4151784" y="1508251"/>
            <a:ext cx="3761962" cy="3108881"/>
            <a:chOff x="4235148" y="1508251"/>
            <a:chExt cx="3761962" cy="3108881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9066347D-C486-59A0-E786-6538467BF8D5}"/>
                </a:ext>
              </a:extLst>
            </p:cNvPr>
            <p:cNvGrpSpPr/>
            <p:nvPr/>
          </p:nvGrpSpPr>
          <p:grpSpPr>
            <a:xfrm>
              <a:off x="4235148" y="1508251"/>
              <a:ext cx="3193000" cy="3108881"/>
              <a:chOff x="4396906" y="1564083"/>
              <a:chExt cx="3193000" cy="3108881"/>
            </a:xfrm>
            <a:solidFill>
              <a:schemeClr val="bg1"/>
            </a:solidFill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08C49AF-AACE-CEAB-30A4-999255ED08E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058" r="33574"/>
              <a:stretch/>
            </p:blipFill>
            <p:spPr>
              <a:xfrm>
                <a:off x="4396906" y="1564083"/>
                <a:ext cx="3193000" cy="3108881"/>
              </a:xfrm>
              <a:prstGeom prst="rect">
                <a:avLst/>
              </a:prstGeom>
              <a:grpFill/>
            </p:spPr>
          </p:pic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09A370D3-C608-B108-9B18-C18272094FF5}"/>
                  </a:ext>
                </a:extLst>
              </p:cNvPr>
              <p:cNvSpPr/>
              <p:nvPr/>
            </p:nvSpPr>
            <p:spPr>
              <a:xfrm>
                <a:off x="4396906" y="1564083"/>
                <a:ext cx="324036" cy="3527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B6891F03-7F43-D0C3-FA2E-C2D902D8AFD1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410" y="1898739"/>
              <a:ext cx="550700" cy="1661302"/>
              <a:chOff x="7446410" y="1898739"/>
              <a:chExt cx="550700" cy="1661302"/>
            </a:xfrm>
          </p:grpSpPr>
          <p:sp>
            <p:nvSpPr>
              <p:cNvPr id="35" name="Right Brace 34">
                <a:extLst>
                  <a:ext uri="{FF2B5EF4-FFF2-40B4-BE49-F238E27FC236}">
                    <a16:creationId xmlns:a16="http://schemas.microsoft.com/office/drawing/2014/main" id="{B8801A7C-59DC-E104-AD8A-96A6171E5117}"/>
                  </a:ext>
                </a:extLst>
              </p:cNvPr>
              <p:cNvSpPr/>
              <p:nvPr/>
            </p:nvSpPr>
            <p:spPr>
              <a:xfrm>
                <a:off x="7446410" y="1898739"/>
                <a:ext cx="153653" cy="610333"/>
              </a:xfrm>
              <a:prstGeom prst="rightBrace">
                <a:avLst>
                  <a:gd name="adj1" fmla="val 34987"/>
                  <a:gd name="adj2" fmla="val 50000"/>
                </a:avLst>
              </a:prstGeom>
              <a:solidFill>
                <a:schemeClr val="bg1"/>
              </a:solidFill>
              <a:ln w="28575">
                <a:solidFill>
                  <a:srgbClr val="DF52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ight Brace 41">
                <a:extLst>
                  <a:ext uri="{FF2B5EF4-FFF2-40B4-BE49-F238E27FC236}">
                    <a16:creationId xmlns:a16="http://schemas.microsoft.com/office/drawing/2014/main" id="{73C958A7-30D2-6DAF-DD7D-D87ADEA419EC}"/>
                  </a:ext>
                </a:extLst>
              </p:cNvPr>
              <p:cNvSpPr/>
              <p:nvPr/>
            </p:nvSpPr>
            <p:spPr>
              <a:xfrm>
                <a:off x="7446410" y="3252639"/>
                <a:ext cx="153653" cy="307402"/>
              </a:xfrm>
              <a:prstGeom prst="rightBrace">
                <a:avLst>
                  <a:gd name="adj1" fmla="val 34987"/>
                  <a:gd name="adj2" fmla="val 50000"/>
                </a:avLst>
              </a:prstGeom>
              <a:solidFill>
                <a:schemeClr val="bg1"/>
              </a:solidFill>
              <a:ln w="28575">
                <a:solidFill>
                  <a:srgbClr val="8181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4" name="Picture 73" descr="\documentclass{article}&#10;\usepackage{amsmath}&#10;\usepackage{bm}&#10;\usepackage[dvipsnames]{xcolor}&#10;\pagestyle{empty}&#10;\definecolor{myred}{RGB}{192, 0, 0}&#10;\begin{document}&#10;\begin{equation*}&#10;\phi_{tw}&#10;\end{equation*}&#10;\end{document}" title="IguanaTex Bitmap Display">
                <a:extLst>
                  <a:ext uri="{FF2B5EF4-FFF2-40B4-BE49-F238E27FC236}">
                    <a16:creationId xmlns:a16="http://schemas.microsoft.com/office/drawing/2014/main" id="{D78D2798-9447-7469-87D6-AD4BB0094ADE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2310" y="2135325"/>
                <a:ext cx="284480" cy="18288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79" name="Picture 78" descr="\documentclass{article}&#10;\usepackage{amsmath}&#10;\usepackage{bm}&#10;\usepackage[dvipsnames]{xcolor}&#10;\pagestyle{empty}&#10;\definecolor{myred}{RGB}{192, 0, 0}&#10;\begin{document}&#10;\begin{equation*}&#10;\phi_{cw}&#10;\end{equation*}&#10;\end{document}" title="IguanaTex Bitmap Display">
                <a:extLst>
                  <a:ext uri="{FF2B5EF4-FFF2-40B4-BE49-F238E27FC236}">
                    <a16:creationId xmlns:a16="http://schemas.microsoft.com/office/drawing/2014/main" id="{DB2CD4CF-6340-26E7-EA27-C529929DC205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2310" y="3334752"/>
                <a:ext cx="304800" cy="182880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pic>
          <p:nvPicPr>
            <p:cNvPr id="86" name="Picture 85" descr="\documentclass{article}&#10;\usepackage{amsmath}&#10;\usepackage{bm}&#10;\usepackage[dvipsnames]{xcolor}&#10;\pagestyle{empty}&#10;\definecolor{myred}{RGB}{192, 0, 0}&#10;\begin{document}&#10;\begin{equation*}&#10;\cos{\phi}&#10;\end{equation*}&#10;\end{document}" title="IguanaTex Bitmap Display">
              <a:extLst>
                <a:ext uri="{FF2B5EF4-FFF2-40B4-BE49-F238E27FC236}">
                  <a16:creationId xmlns:a16="http://schemas.microsoft.com/office/drawing/2014/main" id="{55523F61-A88F-D39B-1656-FB3397FB9D1B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351040" y="2722828"/>
              <a:ext cx="426720" cy="182880"/>
            </a:xfrm>
            <a:prstGeom prst="rect">
              <a:avLst/>
            </a:prstGeom>
            <a:solidFill>
              <a:srgbClr val="FFFFFF"/>
            </a:solidFill>
          </p:spPr>
        </p:pic>
      </p:grpSp>
      <p:pic>
        <p:nvPicPr>
          <p:cNvPr id="9" name="Picture 8" descr="A diagram of a mathematical equation&#10;&#10;Description automatically generated">
            <a:extLst>
              <a:ext uri="{FF2B5EF4-FFF2-40B4-BE49-F238E27FC236}">
                <a16:creationId xmlns:a16="http://schemas.microsoft.com/office/drawing/2014/main" id="{925ACC21-4C13-5B17-E0FE-E01FFA8945F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00" y="1699200"/>
            <a:ext cx="3193344" cy="24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93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5CDEC-1E10-0F88-7E54-CA61868CA7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F5E7253-BD1E-2E70-CB4F-F8523210AA13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37845EF5-C973-61EF-E237-DF57C341510E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47219449-215C-6961-7A7D-B6F47488D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14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8E2B2D-62CB-C656-AFFA-AC9E383CF33B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Latent gradient bias from every minibatch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2D76600-44F7-2E61-71A6-4DCD97595A90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>
            <a:extLst>
              <a:ext uri="{FF2B5EF4-FFF2-40B4-BE49-F238E27FC236}">
                <a16:creationId xmlns:a16="http://schemas.microsoft.com/office/drawing/2014/main" id="{59001983-2177-CD18-4406-8B5BDB3C73AF}"/>
              </a:ext>
            </a:extLst>
          </p:cNvPr>
          <p:cNvGrpSpPr/>
          <p:nvPr/>
        </p:nvGrpSpPr>
        <p:grpSpPr>
          <a:xfrm>
            <a:off x="2801634" y="5033793"/>
            <a:ext cx="6588732" cy="830409"/>
            <a:chOff x="551385" y="1453707"/>
            <a:chExt cx="6588732" cy="830409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E3BE241-39CB-DADE-C37B-9B58CE8A6C71}"/>
                    </a:ext>
                  </a:extLst>
                </p:cNvPr>
                <p:cNvSpPr txBox="1"/>
                <p:nvPr/>
              </p:nvSpPr>
              <p:spPr>
                <a:xfrm>
                  <a:off x="551385" y="1453707"/>
                  <a:ext cx="6588732" cy="400110"/>
                </a:xfrm>
                <a:prstGeom prst="rect">
                  <a:avLst/>
                </a:prstGeom>
                <a:noFill/>
              </p:spPr>
              <p:txBody>
                <a:bodyPr wrap="square" lIns="90000" rtlCol="0">
                  <a:spAutoFit/>
                </a:bodyPr>
                <a:lstStyle/>
                <a:p>
                  <a:pPr>
                    <a:spcBef>
                      <a:spcPts val="1000"/>
                    </a:spcBef>
                  </a:pP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As the noise rate </a:t>
                  </a:r>
                  <a14:m>
                    <m:oMath xmlns:m="http://schemas.openxmlformats.org/officeDocument/2006/math">
                      <m:r>
                        <a:rPr lang="en-US" altLang="ko-KR" sz="2000" i="1">
                          <a:latin typeface="Cambria Math" panose="02040503050406030204" pitchFamily="18" charset="0"/>
                        </a:rPr>
                        <m:t>𝜏</m:t>
                      </m:r>
                    </m:oMath>
                  </a14:m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↑, the </a:t>
                  </a:r>
                  <a:r>
                    <a:rPr lang="en-US" altLang="ko-KR" sz="2000" dirty="0">
                      <a:solidFill>
                        <a:srgbClr val="CB242B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drift against a true optimum </a:t>
                  </a:r>
                  <a:r>
                    <a:rPr lang="en-US" altLang="ko-KR" sz="20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↑ </a:t>
                  </a:r>
                  <a:endParaRPr lang="en-US" altLang="ko-KR" sz="2000" dirty="0">
                    <a:latin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9104779D-B09A-5AB2-6817-566995DE432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1385" y="1453707"/>
                  <a:ext cx="6588732" cy="400110"/>
                </a:xfrm>
                <a:prstGeom prst="rect">
                  <a:avLst/>
                </a:prstGeom>
                <a:blipFill>
                  <a:blip r:embed="rId8"/>
                  <a:stretch>
                    <a:fillRect l="-1018" t="-7576" r="-1850" b="-25758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직사각형 16">
                  <a:extLst>
                    <a:ext uri="{FF2B5EF4-FFF2-40B4-BE49-F238E27FC236}">
                      <a16:creationId xmlns:a16="http://schemas.microsoft.com/office/drawing/2014/main" id="{85B98393-B764-0651-ECAE-11D373E8D629}"/>
                    </a:ext>
                  </a:extLst>
                </p:cNvPr>
                <p:cNvSpPr/>
                <p:nvPr/>
              </p:nvSpPr>
              <p:spPr>
                <a:xfrm>
                  <a:off x="4405348" y="1884006"/>
                  <a:ext cx="1509096" cy="40011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altLang="ko-KR" sz="2000" b="1" i="1" dirty="0" smtClean="0">
                            <a:solidFill>
                              <a:srgbClr val="CB242B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ko-KR" sz="2000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𝛁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sub>
                          <m:sup>
                            <m:r>
                              <a:rPr lang="en-US" altLang="ko-KR" sz="2000" b="0" i="1" dirty="0" smtClean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rgbClr val="CB242B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rgbClr val="CB242B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ko-KR" altLang="en-US" sz="2000" dirty="0">
                    <a:solidFill>
                      <a:srgbClr val="CB242B"/>
                    </a:solidFill>
                  </a:endParaRPr>
                </a:p>
              </p:txBody>
            </p:sp>
          </mc:Choice>
          <mc:Fallback xmlns="">
            <p:sp>
              <p:nvSpPr>
                <p:cNvPr id="56" name="직사각형 16">
                  <a:extLst>
                    <a:ext uri="{FF2B5EF4-FFF2-40B4-BE49-F238E27FC236}">
                      <a16:creationId xmlns:a16="http://schemas.microsoft.com/office/drawing/2014/main" id="{F828CD7D-524B-7175-64EF-8039BD9A21B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05348" y="1884006"/>
                  <a:ext cx="1509096" cy="400110"/>
                </a:xfrm>
                <a:prstGeom prst="rect">
                  <a:avLst/>
                </a:prstGeom>
                <a:blipFill>
                  <a:blip r:embed="rId9"/>
                  <a:stretch>
                    <a:fillRect b="-3030"/>
                  </a:stretch>
                </a:blipFill>
              </p:spPr>
              <p:txBody>
                <a:bodyPr/>
                <a:lstStyle/>
                <a:p>
                  <a:r>
                    <a:rPr lang="ko-KR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B47D9E2C-EE30-C7B2-4EAD-028809F1DB33}"/>
                </a:ext>
              </a:extLst>
            </p:cNvPr>
            <p:cNvCxnSpPr>
              <a:cxnSpLocks/>
            </p:cNvCxnSpPr>
            <p:nvPr/>
          </p:nvCxnSpPr>
          <p:spPr>
            <a:xfrm>
              <a:off x="3575720" y="1866674"/>
              <a:ext cx="3168352" cy="0"/>
            </a:xfrm>
            <a:prstGeom prst="line">
              <a:avLst/>
            </a:prstGeom>
            <a:ln w="25400">
              <a:solidFill>
                <a:srgbClr val="CB24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1E718F6-4414-F25B-E3E7-AC21DBB4890C}"/>
              </a:ext>
            </a:extLst>
          </p:cNvPr>
          <p:cNvGrpSpPr/>
          <p:nvPr/>
        </p:nvGrpSpPr>
        <p:grpSpPr>
          <a:xfrm>
            <a:off x="4151784" y="1508251"/>
            <a:ext cx="3761962" cy="2264155"/>
            <a:chOff x="4235148" y="1508251"/>
            <a:chExt cx="3761962" cy="2264155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6EA57C2-56C0-C647-61E2-D5AEB664EE66}"/>
                </a:ext>
              </a:extLst>
            </p:cNvPr>
            <p:cNvSpPr/>
            <p:nvPr/>
          </p:nvSpPr>
          <p:spPr>
            <a:xfrm>
              <a:off x="4235148" y="1508251"/>
              <a:ext cx="324036" cy="352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2C166048-0170-299C-B02F-565D09D137A1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7446410" y="1952839"/>
              <a:ext cx="550700" cy="1819567"/>
              <a:chOff x="7446410" y="1952839"/>
              <a:chExt cx="550700" cy="1819567"/>
            </a:xfrm>
          </p:grpSpPr>
          <p:sp>
            <p:nvSpPr>
              <p:cNvPr id="35" name="Right Brace 34">
                <a:extLst>
                  <a:ext uri="{FF2B5EF4-FFF2-40B4-BE49-F238E27FC236}">
                    <a16:creationId xmlns:a16="http://schemas.microsoft.com/office/drawing/2014/main" id="{44E4ED93-E4D8-D872-5DC1-5FB7EE6C70A4}"/>
                  </a:ext>
                </a:extLst>
              </p:cNvPr>
              <p:cNvSpPr/>
              <p:nvPr/>
            </p:nvSpPr>
            <p:spPr>
              <a:xfrm>
                <a:off x="7446410" y="1952839"/>
                <a:ext cx="153653" cy="1260134"/>
              </a:xfrm>
              <a:prstGeom prst="rightBrace">
                <a:avLst>
                  <a:gd name="adj1" fmla="val 34987"/>
                  <a:gd name="adj2" fmla="val 50000"/>
                </a:avLst>
              </a:prstGeom>
              <a:solidFill>
                <a:schemeClr val="bg1"/>
              </a:solidFill>
              <a:ln w="28575">
                <a:solidFill>
                  <a:srgbClr val="DF524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ight Brace 41">
                <a:extLst>
                  <a:ext uri="{FF2B5EF4-FFF2-40B4-BE49-F238E27FC236}">
                    <a16:creationId xmlns:a16="http://schemas.microsoft.com/office/drawing/2014/main" id="{B2256D41-A8C4-E7BA-9578-5B0DF755E208}"/>
                  </a:ext>
                </a:extLst>
              </p:cNvPr>
              <p:cNvSpPr/>
              <p:nvPr/>
            </p:nvSpPr>
            <p:spPr>
              <a:xfrm>
                <a:off x="7446410" y="3465004"/>
                <a:ext cx="153653" cy="307402"/>
              </a:xfrm>
              <a:prstGeom prst="rightBrace">
                <a:avLst>
                  <a:gd name="adj1" fmla="val 34987"/>
                  <a:gd name="adj2" fmla="val 50000"/>
                </a:avLst>
              </a:prstGeom>
              <a:solidFill>
                <a:schemeClr val="bg1"/>
              </a:solidFill>
              <a:ln w="28575">
                <a:solidFill>
                  <a:srgbClr val="8181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74" name="Picture 73" descr="\documentclass{article}&#10;\usepackage{amsmath}&#10;\usepackage{bm}&#10;\usepackage[dvipsnames]{xcolor}&#10;\pagestyle{empty}&#10;\definecolor{myred}{RGB}{192, 0, 0}&#10;\begin{document}&#10;\begin{equation*}&#10;\phi_{tw}&#10;\end{equation*}&#10;\end{document}" title="IguanaTex Bitmap Display">
                <a:extLst>
                  <a:ext uri="{FF2B5EF4-FFF2-40B4-BE49-F238E27FC236}">
                    <a16:creationId xmlns:a16="http://schemas.microsoft.com/office/drawing/2014/main" id="{763D3605-51A1-18A2-674C-6B1F297DEAC9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2310" y="2492896"/>
                <a:ext cx="284480" cy="182880"/>
              </a:xfrm>
              <a:prstGeom prst="rect">
                <a:avLst/>
              </a:prstGeom>
              <a:solidFill>
                <a:schemeClr val="bg1"/>
              </a:solidFill>
            </p:spPr>
          </p:pic>
          <p:pic>
            <p:nvPicPr>
              <p:cNvPr id="79" name="Picture 78" descr="\documentclass{article}&#10;\usepackage{amsmath}&#10;\usepackage{bm}&#10;\usepackage[dvipsnames]{xcolor}&#10;\pagestyle{empty}&#10;\definecolor{myred}{RGB}{192, 0, 0}&#10;\begin{document}&#10;\begin{equation*}&#10;\phi_{cw}&#10;\end{equation*}&#10;\end{document}" title="IguanaTex Bitmap Display">
                <a:extLst>
                  <a:ext uri="{FF2B5EF4-FFF2-40B4-BE49-F238E27FC236}">
                    <a16:creationId xmlns:a16="http://schemas.microsoft.com/office/drawing/2014/main" id="{63E9BEDC-8237-EAEF-14C7-6C334630D76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92310" y="3534152"/>
                <a:ext cx="304800" cy="182880"/>
              </a:xfrm>
              <a:prstGeom prst="rect">
                <a:avLst/>
              </a:prstGeom>
              <a:solidFill>
                <a:schemeClr val="bg1"/>
              </a:solidFill>
            </p:spPr>
          </p:pic>
        </p:grpSp>
        <p:pic>
          <p:nvPicPr>
            <p:cNvPr id="86" name="Picture 85" descr="\documentclass{article}&#10;\usepackage{amsmath}&#10;\usepackage{bm}&#10;\usepackage[dvipsnames]{xcolor}&#10;\pagestyle{empty}&#10;\definecolor{myred}{RGB}{192, 0, 0}&#10;\begin{document}&#10;\begin{equation*}&#10;\cos{\phi}&#10;\end{equation*}&#10;\end{document}" title="IguanaTex Bitmap Display">
              <a:extLst>
                <a:ext uri="{FF2B5EF4-FFF2-40B4-BE49-F238E27FC236}">
                  <a16:creationId xmlns:a16="http://schemas.microsoft.com/office/drawing/2014/main" id="{E4AAF0D5-5C24-5910-C2C3-ADCC72A835B0}"/>
                </a:ext>
              </a:extLst>
            </p:cNvPr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351040" y="2722828"/>
              <a:ext cx="426720" cy="182880"/>
            </a:xfrm>
            <a:prstGeom prst="rect">
              <a:avLst/>
            </a:prstGeom>
            <a:solidFill>
              <a:srgbClr val="FFFFFF"/>
            </a:solidFill>
          </p:spPr>
        </p:pic>
      </p:grpSp>
      <p:pic>
        <p:nvPicPr>
          <p:cNvPr id="10" name="Picture 9" descr="A diagram of a graph&#10;&#10;Description automatically generated with medium confidence">
            <a:extLst>
              <a:ext uri="{FF2B5EF4-FFF2-40B4-BE49-F238E27FC236}">
                <a16:creationId xmlns:a16="http://schemas.microsoft.com/office/drawing/2014/main" id="{9F504F00-18E9-E935-CAFB-61879ED7D00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8" t="6226" r="50154" b="2734"/>
          <a:stretch/>
        </p:blipFill>
        <p:spPr>
          <a:xfrm>
            <a:off x="4369745" y="1684625"/>
            <a:ext cx="2952329" cy="288032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CCB0015-2879-CBC3-E082-B4D1857E5578}"/>
              </a:ext>
            </a:extLst>
          </p:cNvPr>
          <p:cNvGrpSpPr/>
          <p:nvPr/>
        </p:nvGrpSpPr>
        <p:grpSpPr>
          <a:xfrm>
            <a:off x="8075843" y="1740429"/>
            <a:ext cx="3132348" cy="2880321"/>
            <a:chOff x="6096000" y="2528900"/>
            <a:chExt cx="3132348" cy="2880321"/>
          </a:xfrm>
        </p:grpSpPr>
        <p:pic>
          <p:nvPicPr>
            <p:cNvPr id="17" name="Picture 16" descr="A diagram of a graph&#10;&#10;Description automatically generated with medium confidence">
              <a:extLst>
                <a:ext uri="{FF2B5EF4-FFF2-40B4-BE49-F238E27FC236}">
                  <a16:creationId xmlns:a16="http://schemas.microsoft.com/office/drawing/2014/main" id="{BB90CEA1-7CB8-BE5A-581C-033B3B6EAC9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93" t="6756" r="17006" b="2204"/>
            <a:stretch/>
          </p:blipFill>
          <p:spPr>
            <a:xfrm>
              <a:off x="6096000" y="2528915"/>
              <a:ext cx="3132348" cy="2880306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144A48D-BDBC-40AD-8F52-E8A448C0E8C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6000" y="2528900"/>
              <a:ext cx="180038" cy="180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KR"/>
            </a:p>
          </p:txBody>
        </p:sp>
      </p:grpSp>
      <p:pic>
        <p:nvPicPr>
          <p:cNvPr id="9" name="Picture 8" descr="A diagram of a mathematical equation&#10;&#10;Description automatically generated">
            <a:extLst>
              <a:ext uri="{FF2B5EF4-FFF2-40B4-BE49-F238E27FC236}">
                <a16:creationId xmlns:a16="http://schemas.microsoft.com/office/drawing/2014/main" id="{8F9096BE-47A1-1428-4E86-AF688B869C1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00" y="1700808"/>
            <a:ext cx="3193345" cy="249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050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15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How to mitigate such latent gradient bias?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04779D-B09A-5AB2-6817-566995DE4323}"/>
              </a:ext>
            </a:extLst>
          </p:cNvPr>
          <p:cNvSpPr txBox="1"/>
          <p:nvPr/>
        </p:nvSpPr>
        <p:spPr>
          <a:xfrm>
            <a:off x="551384" y="1453707"/>
            <a:ext cx="11089753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We propose, </a:t>
            </a:r>
            <a:r>
              <a:rPr lang="en-US" altLang="ko-KR" sz="2000" b="1" dirty="0">
                <a:solidFill>
                  <a:srgbClr val="7EAB42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stochastic resetting 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during training DNNs</a:t>
            </a:r>
            <a:endParaRPr lang="en-US" altLang="ko-KR" sz="2000" dirty="0">
              <a:solidFill>
                <a:srgbClr val="4977BC"/>
              </a:solidFill>
              <a:latin typeface="Pretendard" panose="02000503000000020004" pitchFamily="2" charset="-127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32122FB-B78B-7196-93C9-8A4D89D5CB70}"/>
              </a:ext>
            </a:extLst>
          </p:cNvPr>
          <p:cNvGrpSpPr/>
          <p:nvPr/>
        </p:nvGrpSpPr>
        <p:grpSpPr>
          <a:xfrm>
            <a:off x="4699813" y="2115969"/>
            <a:ext cx="3217660" cy="1878784"/>
            <a:chOff x="7691597" y="1640975"/>
            <a:chExt cx="3217660" cy="187878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8CA461E6-A656-404E-DB14-079A4C11F723}"/>
                </a:ext>
              </a:extLst>
            </p:cNvPr>
            <p:cNvCxnSpPr>
              <a:cxnSpLocks/>
            </p:cNvCxnSpPr>
            <p:nvPr/>
          </p:nvCxnSpPr>
          <p:spPr>
            <a:xfrm>
              <a:off x="9046253" y="1915046"/>
              <a:ext cx="0" cy="1256402"/>
            </a:xfrm>
            <a:prstGeom prst="line">
              <a:avLst/>
            </a:prstGeom>
            <a:ln w="44450">
              <a:solidFill>
                <a:srgbClr val="3E5E9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C9B5DC0-740F-D178-6FA7-6562B40500A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93086" y="1975038"/>
              <a:ext cx="0" cy="119641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CA65616-44F7-24DE-C868-FD315D58A691}"/>
                </a:ext>
              </a:extLst>
            </p:cNvPr>
            <p:cNvCxnSpPr>
              <a:cxnSpLocks/>
            </p:cNvCxnSpPr>
            <p:nvPr/>
          </p:nvCxnSpPr>
          <p:spPr>
            <a:xfrm>
              <a:off x="8352920" y="1915046"/>
              <a:ext cx="0" cy="1256402"/>
            </a:xfrm>
            <a:prstGeom prst="line">
              <a:avLst/>
            </a:prstGeom>
            <a:ln w="444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B7C19912-D34B-D0E1-C352-7315DD194792}"/>
                </a:ext>
              </a:extLst>
            </p:cNvPr>
            <p:cNvSpPr/>
            <p:nvPr/>
          </p:nvSpPr>
          <p:spPr>
            <a:xfrm>
              <a:off x="8696770" y="2813426"/>
              <a:ext cx="426877" cy="358804"/>
            </a:xfrm>
            <a:custGeom>
              <a:avLst/>
              <a:gdLst>
                <a:gd name="connsiteX0" fmla="*/ 685800 w 854242"/>
                <a:gd name="connsiteY0" fmla="*/ 806116 h 806116"/>
                <a:gd name="connsiteX1" fmla="*/ 745958 w 854242"/>
                <a:gd name="connsiteY1" fmla="*/ 757990 h 806116"/>
                <a:gd name="connsiteX2" fmla="*/ 794084 w 854242"/>
                <a:gd name="connsiteY2" fmla="*/ 697832 h 806116"/>
                <a:gd name="connsiteX3" fmla="*/ 806116 w 854242"/>
                <a:gd name="connsiteY3" fmla="*/ 661737 h 806116"/>
                <a:gd name="connsiteX4" fmla="*/ 854242 w 854242"/>
                <a:gd name="connsiteY4" fmla="*/ 589548 h 806116"/>
                <a:gd name="connsiteX5" fmla="*/ 818148 w 854242"/>
                <a:gd name="connsiteY5" fmla="*/ 397042 h 806116"/>
                <a:gd name="connsiteX6" fmla="*/ 757990 w 854242"/>
                <a:gd name="connsiteY6" fmla="*/ 336885 h 806116"/>
                <a:gd name="connsiteX7" fmla="*/ 721895 w 854242"/>
                <a:gd name="connsiteY7" fmla="*/ 300790 h 806116"/>
                <a:gd name="connsiteX8" fmla="*/ 661737 w 854242"/>
                <a:gd name="connsiteY8" fmla="*/ 276727 h 806116"/>
                <a:gd name="connsiteX9" fmla="*/ 625642 w 854242"/>
                <a:gd name="connsiteY9" fmla="*/ 252663 h 806116"/>
                <a:gd name="connsiteX10" fmla="*/ 577516 w 854242"/>
                <a:gd name="connsiteY10" fmla="*/ 240632 h 806116"/>
                <a:gd name="connsiteX11" fmla="*/ 505327 w 854242"/>
                <a:gd name="connsiteY11" fmla="*/ 216569 h 806116"/>
                <a:gd name="connsiteX12" fmla="*/ 469232 w 854242"/>
                <a:gd name="connsiteY12" fmla="*/ 204537 h 806116"/>
                <a:gd name="connsiteX13" fmla="*/ 409074 w 854242"/>
                <a:gd name="connsiteY13" fmla="*/ 192506 h 806116"/>
                <a:gd name="connsiteX14" fmla="*/ 216569 w 854242"/>
                <a:gd name="connsiteY14" fmla="*/ 168442 h 806116"/>
                <a:gd name="connsiteX15" fmla="*/ 108284 w 854242"/>
                <a:gd name="connsiteY15" fmla="*/ 144379 h 806116"/>
                <a:gd name="connsiteX16" fmla="*/ 72190 w 854242"/>
                <a:gd name="connsiteY16" fmla="*/ 132348 h 806116"/>
                <a:gd name="connsiteX17" fmla="*/ 36095 w 854242"/>
                <a:gd name="connsiteY17" fmla="*/ 60158 h 806116"/>
                <a:gd name="connsiteX18" fmla="*/ 12032 w 854242"/>
                <a:gd name="connsiteY18" fmla="*/ 24063 h 806116"/>
                <a:gd name="connsiteX19" fmla="*/ 0 w 854242"/>
                <a:gd name="connsiteY19" fmla="*/ 0 h 80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4242" h="806116">
                  <a:moveTo>
                    <a:pt x="685800" y="806116"/>
                  </a:moveTo>
                  <a:cubicBezTo>
                    <a:pt x="705853" y="790074"/>
                    <a:pt x="729246" y="777488"/>
                    <a:pt x="745958" y="757990"/>
                  </a:cubicBezTo>
                  <a:cubicBezTo>
                    <a:pt x="823447" y="667587"/>
                    <a:pt x="678021" y="775208"/>
                    <a:pt x="794084" y="697832"/>
                  </a:cubicBezTo>
                  <a:cubicBezTo>
                    <a:pt x="798095" y="685800"/>
                    <a:pt x="799957" y="672824"/>
                    <a:pt x="806116" y="661737"/>
                  </a:cubicBezTo>
                  <a:cubicBezTo>
                    <a:pt x="820161" y="636456"/>
                    <a:pt x="854242" y="589548"/>
                    <a:pt x="854242" y="589548"/>
                  </a:cubicBezTo>
                  <a:cubicBezTo>
                    <a:pt x="851477" y="567428"/>
                    <a:pt x="836380" y="415274"/>
                    <a:pt x="818148" y="397042"/>
                  </a:cubicBezTo>
                  <a:lnTo>
                    <a:pt x="757990" y="336885"/>
                  </a:lnTo>
                  <a:cubicBezTo>
                    <a:pt x="745958" y="324853"/>
                    <a:pt x="737693" y="307109"/>
                    <a:pt x="721895" y="300790"/>
                  </a:cubicBezTo>
                  <a:cubicBezTo>
                    <a:pt x="701842" y="292769"/>
                    <a:pt x="681054" y="286386"/>
                    <a:pt x="661737" y="276727"/>
                  </a:cubicBezTo>
                  <a:cubicBezTo>
                    <a:pt x="648803" y="270260"/>
                    <a:pt x="638933" y="258359"/>
                    <a:pt x="625642" y="252663"/>
                  </a:cubicBezTo>
                  <a:cubicBezTo>
                    <a:pt x="610443" y="246149"/>
                    <a:pt x="593354" y="245383"/>
                    <a:pt x="577516" y="240632"/>
                  </a:cubicBezTo>
                  <a:cubicBezTo>
                    <a:pt x="553221" y="233344"/>
                    <a:pt x="529390" y="224590"/>
                    <a:pt x="505327" y="216569"/>
                  </a:cubicBezTo>
                  <a:cubicBezTo>
                    <a:pt x="493295" y="212558"/>
                    <a:pt x="481668" y="207024"/>
                    <a:pt x="469232" y="204537"/>
                  </a:cubicBezTo>
                  <a:cubicBezTo>
                    <a:pt x="449179" y="200527"/>
                    <a:pt x="429318" y="195398"/>
                    <a:pt x="409074" y="192506"/>
                  </a:cubicBezTo>
                  <a:cubicBezTo>
                    <a:pt x="345056" y="183361"/>
                    <a:pt x="279981" y="181124"/>
                    <a:pt x="216569" y="168442"/>
                  </a:cubicBezTo>
                  <a:cubicBezTo>
                    <a:pt x="175208" y="160170"/>
                    <a:pt x="147939" y="155709"/>
                    <a:pt x="108284" y="144379"/>
                  </a:cubicBezTo>
                  <a:cubicBezTo>
                    <a:pt x="96090" y="140895"/>
                    <a:pt x="84221" y="136358"/>
                    <a:pt x="72190" y="132348"/>
                  </a:cubicBezTo>
                  <a:cubicBezTo>
                    <a:pt x="3229" y="28905"/>
                    <a:pt x="85908" y="159784"/>
                    <a:pt x="36095" y="60158"/>
                  </a:cubicBezTo>
                  <a:cubicBezTo>
                    <a:pt x="29628" y="47224"/>
                    <a:pt x="19472" y="36463"/>
                    <a:pt x="12032" y="24063"/>
                  </a:cubicBezTo>
                  <a:cubicBezTo>
                    <a:pt x="7418" y="16373"/>
                    <a:pt x="4011" y="8021"/>
                    <a:pt x="0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0387178D-1B29-AB9D-C4B3-664B0D4D2E61}"/>
                </a:ext>
              </a:extLst>
            </p:cNvPr>
            <p:cNvCxnSpPr>
              <a:cxnSpLocks/>
            </p:cNvCxnSpPr>
            <p:nvPr/>
          </p:nvCxnSpPr>
          <p:spPr>
            <a:xfrm>
              <a:off x="8712754" y="2811295"/>
              <a:ext cx="310152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7ADCF70-53DD-28E6-1093-249846690794}"/>
                </a:ext>
              </a:extLst>
            </p:cNvPr>
            <p:cNvSpPr/>
            <p:nvPr/>
          </p:nvSpPr>
          <p:spPr>
            <a:xfrm>
              <a:off x="8923853" y="2541084"/>
              <a:ext cx="544553" cy="250816"/>
            </a:xfrm>
            <a:custGeom>
              <a:avLst/>
              <a:gdLst>
                <a:gd name="connsiteX0" fmla="*/ 228600 w 1275348"/>
                <a:gd name="connsiteY0" fmla="*/ 601579 h 601579"/>
                <a:gd name="connsiteX1" fmla="*/ 168442 w 1275348"/>
                <a:gd name="connsiteY1" fmla="*/ 565484 h 601579"/>
                <a:gd name="connsiteX2" fmla="*/ 132348 w 1275348"/>
                <a:gd name="connsiteY2" fmla="*/ 553453 h 601579"/>
                <a:gd name="connsiteX3" fmla="*/ 72190 w 1275348"/>
                <a:gd name="connsiteY3" fmla="*/ 517358 h 601579"/>
                <a:gd name="connsiteX4" fmla="*/ 36095 w 1275348"/>
                <a:gd name="connsiteY4" fmla="*/ 493295 h 601579"/>
                <a:gd name="connsiteX5" fmla="*/ 24064 w 1275348"/>
                <a:gd name="connsiteY5" fmla="*/ 457200 h 601579"/>
                <a:gd name="connsiteX6" fmla="*/ 0 w 1275348"/>
                <a:gd name="connsiteY6" fmla="*/ 433137 h 601579"/>
                <a:gd name="connsiteX7" fmla="*/ 12032 w 1275348"/>
                <a:gd name="connsiteY7" fmla="*/ 385010 h 601579"/>
                <a:gd name="connsiteX8" fmla="*/ 96253 w 1275348"/>
                <a:gd name="connsiteY8" fmla="*/ 372979 h 601579"/>
                <a:gd name="connsiteX9" fmla="*/ 204537 w 1275348"/>
                <a:gd name="connsiteY9" fmla="*/ 360947 h 601579"/>
                <a:gd name="connsiteX10" fmla="*/ 288758 w 1275348"/>
                <a:gd name="connsiteY10" fmla="*/ 348916 h 601579"/>
                <a:gd name="connsiteX11" fmla="*/ 541421 w 1275348"/>
                <a:gd name="connsiteY11" fmla="*/ 336884 h 601579"/>
                <a:gd name="connsiteX12" fmla="*/ 577516 w 1275348"/>
                <a:gd name="connsiteY12" fmla="*/ 324853 h 601579"/>
                <a:gd name="connsiteX13" fmla="*/ 649706 w 1275348"/>
                <a:gd name="connsiteY13" fmla="*/ 288758 h 601579"/>
                <a:gd name="connsiteX14" fmla="*/ 625642 w 1275348"/>
                <a:gd name="connsiteY14" fmla="*/ 228600 h 601579"/>
                <a:gd name="connsiteX15" fmla="*/ 553453 w 1275348"/>
                <a:gd name="connsiteY15" fmla="*/ 204537 h 601579"/>
                <a:gd name="connsiteX16" fmla="*/ 541421 w 1275348"/>
                <a:gd name="connsiteY16" fmla="*/ 168442 h 601579"/>
                <a:gd name="connsiteX17" fmla="*/ 589548 w 1275348"/>
                <a:gd name="connsiteY17" fmla="*/ 144379 h 601579"/>
                <a:gd name="connsiteX18" fmla="*/ 673769 w 1275348"/>
                <a:gd name="connsiteY18" fmla="*/ 120316 h 601579"/>
                <a:gd name="connsiteX19" fmla="*/ 794085 w 1275348"/>
                <a:gd name="connsiteY19" fmla="*/ 96253 h 601579"/>
                <a:gd name="connsiteX20" fmla="*/ 854242 w 1275348"/>
                <a:gd name="connsiteY20" fmla="*/ 84221 h 601579"/>
                <a:gd name="connsiteX21" fmla="*/ 926432 w 1275348"/>
                <a:gd name="connsiteY21" fmla="*/ 72189 h 601579"/>
                <a:gd name="connsiteX22" fmla="*/ 974558 w 1275348"/>
                <a:gd name="connsiteY22" fmla="*/ 60158 h 601579"/>
                <a:gd name="connsiteX23" fmla="*/ 1203158 w 1275348"/>
                <a:gd name="connsiteY23" fmla="*/ 36095 h 601579"/>
                <a:gd name="connsiteX24" fmla="*/ 1239253 w 1275348"/>
                <a:gd name="connsiteY24" fmla="*/ 12032 h 601579"/>
                <a:gd name="connsiteX25" fmla="*/ 1275348 w 1275348"/>
                <a:gd name="connsiteY25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5348" h="601579">
                  <a:moveTo>
                    <a:pt x="228600" y="601579"/>
                  </a:moveTo>
                  <a:cubicBezTo>
                    <a:pt x="208547" y="589547"/>
                    <a:pt x="189358" y="575942"/>
                    <a:pt x="168442" y="565484"/>
                  </a:cubicBezTo>
                  <a:cubicBezTo>
                    <a:pt x="157099" y="559812"/>
                    <a:pt x="143223" y="559978"/>
                    <a:pt x="132348" y="553453"/>
                  </a:cubicBezTo>
                  <a:cubicBezTo>
                    <a:pt x="49774" y="503907"/>
                    <a:pt x="174437" y="551439"/>
                    <a:pt x="72190" y="517358"/>
                  </a:cubicBezTo>
                  <a:cubicBezTo>
                    <a:pt x="60158" y="509337"/>
                    <a:pt x="45128" y="504587"/>
                    <a:pt x="36095" y="493295"/>
                  </a:cubicBezTo>
                  <a:cubicBezTo>
                    <a:pt x="28172" y="483392"/>
                    <a:pt x="30589" y="468075"/>
                    <a:pt x="24064" y="457200"/>
                  </a:cubicBezTo>
                  <a:cubicBezTo>
                    <a:pt x="18228" y="447473"/>
                    <a:pt x="8021" y="441158"/>
                    <a:pt x="0" y="433137"/>
                  </a:cubicBezTo>
                  <a:cubicBezTo>
                    <a:pt x="4011" y="417095"/>
                    <a:pt x="-1991" y="393774"/>
                    <a:pt x="12032" y="385010"/>
                  </a:cubicBezTo>
                  <a:cubicBezTo>
                    <a:pt x="36080" y="369980"/>
                    <a:pt x="68113" y="376496"/>
                    <a:pt x="96253" y="372979"/>
                  </a:cubicBezTo>
                  <a:cubicBezTo>
                    <a:pt x="132289" y="368474"/>
                    <a:pt x="168501" y="365452"/>
                    <a:pt x="204537" y="360947"/>
                  </a:cubicBezTo>
                  <a:cubicBezTo>
                    <a:pt x="232677" y="357430"/>
                    <a:pt x="260471" y="350936"/>
                    <a:pt x="288758" y="348916"/>
                  </a:cubicBezTo>
                  <a:cubicBezTo>
                    <a:pt x="372860" y="342909"/>
                    <a:pt x="457200" y="340895"/>
                    <a:pt x="541421" y="336884"/>
                  </a:cubicBezTo>
                  <a:cubicBezTo>
                    <a:pt x="553453" y="332874"/>
                    <a:pt x="566172" y="330525"/>
                    <a:pt x="577516" y="324853"/>
                  </a:cubicBezTo>
                  <a:cubicBezTo>
                    <a:pt x="670811" y="278206"/>
                    <a:pt x="558981" y="318998"/>
                    <a:pt x="649706" y="288758"/>
                  </a:cubicBezTo>
                  <a:cubicBezTo>
                    <a:pt x="663670" y="246863"/>
                    <a:pt x="675299" y="250670"/>
                    <a:pt x="625642" y="228600"/>
                  </a:cubicBezTo>
                  <a:cubicBezTo>
                    <a:pt x="602463" y="218298"/>
                    <a:pt x="553453" y="204537"/>
                    <a:pt x="553453" y="204537"/>
                  </a:cubicBezTo>
                  <a:cubicBezTo>
                    <a:pt x="549442" y="192505"/>
                    <a:pt x="534896" y="179317"/>
                    <a:pt x="541421" y="168442"/>
                  </a:cubicBezTo>
                  <a:cubicBezTo>
                    <a:pt x="550649" y="153062"/>
                    <a:pt x="573062" y="151444"/>
                    <a:pt x="589548" y="144379"/>
                  </a:cubicBezTo>
                  <a:cubicBezTo>
                    <a:pt x="610598" y="135357"/>
                    <a:pt x="653408" y="124679"/>
                    <a:pt x="673769" y="120316"/>
                  </a:cubicBezTo>
                  <a:cubicBezTo>
                    <a:pt x="713761" y="111747"/>
                    <a:pt x="753980" y="104274"/>
                    <a:pt x="794085" y="96253"/>
                  </a:cubicBezTo>
                  <a:cubicBezTo>
                    <a:pt x="814137" y="92242"/>
                    <a:pt x="834071" y="87583"/>
                    <a:pt x="854242" y="84221"/>
                  </a:cubicBezTo>
                  <a:cubicBezTo>
                    <a:pt x="878305" y="80210"/>
                    <a:pt x="902510" y="76973"/>
                    <a:pt x="926432" y="72189"/>
                  </a:cubicBezTo>
                  <a:cubicBezTo>
                    <a:pt x="942647" y="68946"/>
                    <a:pt x="958247" y="62876"/>
                    <a:pt x="974558" y="60158"/>
                  </a:cubicBezTo>
                  <a:cubicBezTo>
                    <a:pt x="1037664" y="49640"/>
                    <a:pt x="1144240" y="41451"/>
                    <a:pt x="1203158" y="36095"/>
                  </a:cubicBezTo>
                  <a:cubicBezTo>
                    <a:pt x="1215190" y="28074"/>
                    <a:pt x="1226319" y="18499"/>
                    <a:pt x="1239253" y="12032"/>
                  </a:cubicBezTo>
                  <a:cubicBezTo>
                    <a:pt x="1250597" y="6360"/>
                    <a:pt x="1275348" y="0"/>
                    <a:pt x="1275348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2640836-163B-9725-75D6-28977CEFCD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541084"/>
              <a:ext cx="403296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2D2B6041-86D8-891B-36AC-BE6768E928A3}"/>
                </a:ext>
              </a:extLst>
            </p:cNvPr>
            <p:cNvSpPr/>
            <p:nvPr/>
          </p:nvSpPr>
          <p:spPr>
            <a:xfrm>
              <a:off x="8718830" y="2209970"/>
              <a:ext cx="637309" cy="326016"/>
            </a:xfrm>
            <a:custGeom>
              <a:avLst/>
              <a:gdLst>
                <a:gd name="connsiteX0" fmla="*/ 481263 w 1155032"/>
                <a:gd name="connsiteY0" fmla="*/ 601579 h 601579"/>
                <a:gd name="connsiteX1" fmla="*/ 336885 w 1155032"/>
                <a:gd name="connsiteY1" fmla="*/ 577515 h 601579"/>
                <a:gd name="connsiteX2" fmla="*/ 264695 w 1155032"/>
                <a:gd name="connsiteY2" fmla="*/ 553452 h 601579"/>
                <a:gd name="connsiteX3" fmla="*/ 228600 w 1155032"/>
                <a:gd name="connsiteY3" fmla="*/ 541421 h 601579"/>
                <a:gd name="connsiteX4" fmla="*/ 192506 w 1155032"/>
                <a:gd name="connsiteY4" fmla="*/ 517358 h 601579"/>
                <a:gd name="connsiteX5" fmla="*/ 156411 w 1155032"/>
                <a:gd name="connsiteY5" fmla="*/ 505326 h 601579"/>
                <a:gd name="connsiteX6" fmla="*/ 84221 w 1155032"/>
                <a:gd name="connsiteY6" fmla="*/ 457200 h 601579"/>
                <a:gd name="connsiteX7" fmla="*/ 24063 w 1155032"/>
                <a:gd name="connsiteY7" fmla="*/ 409073 h 601579"/>
                <a:gd name="connsiteX8" fmla="*/ 0 w 1155032"/>
                <a:gd name="connsiteY8" fmla="*/ 372979 h 601579"/>
                <a:gd name="connsiteX9" fmla="*/ 132348 w 1155032"/>
                <a:gd name="connsiteY9" fmla="*/ 336884 h 601579"/>
                <a:gd name="connsiteX10" fmla="*/ 204537 w 1155032"/>
                <a:gd name="connsiteY10" fmla="*/ 312821 h 601579"/>
                <a:gd name="connsiteX11" fmla="*/ 240632 w 1155032"/>
                <a:gd name="connsiteY11" fmla="*/ 300789 h 601579"/>
                <a:gd name="connsiteX12" fmla="*/ 276727 w 1155032"/>
                <a:gd name="connsiteY12" fmla="*/ 276726 h 601579"/>
                <a:gd name="connsiteX13" fmla="*/ 348916 w 1155032"/>
                <a:gd name="connsiteY13" fmla="*/ 252663 h 601579"/>
                <a:gd name="connsiteX14" fmla="*/ 312821 w 1155032"/>
                <a:gd name="connsiteY14" fmla="*/ 228600 h 601579"/>
                <a:gd name="connsiteX15" fmla="*/ 276727 w 1155032"/>
                <a:gd name="connsiteY15" fmla="*/ 216568 h 601579"/>
                <a:gd name="connsiteX16" fmla="*/ 252663 w 1155032"/>
                <a:gd name="connsiteY16" fmla="*/ 192505 h 601579"/>
                <a:gd name="connsiteX17" fmla="*/ 264695 w 1155032"/>
                <a:gd name="connsiteY17" fmla="*/ 156410 h 601579"/>
                <a:gd name="connsiteX18" fmla="*/ 300790 w 1155032"/>
                <a:gd name="connsiteY18" fmla="*/ 132347 h 601579"/>
                <a:gd name="connsiteX19" fmla="*/ 445169 w 1155032"/>
                <a:gd name="connsiteY19" fmla="*/ 96252 h 601579"/>
                <a:gd name="connsiteX20" fmla="*/ 902369 w 1155032"/>
                <a:gd name="connsiteY20" fmla="*/ 84221 h 601579"/>
                <a:gd name="connsiteX21" fmla="*/ 1010653 w 1155032"/>
                <a:gd name="connsiteY21" fmla="*/ 60158 h 601579"/>
                <a:gd name="connsiteX22" fmla="*/ 1046748 w 1155032"/>
                <a:gd name="connsiteY22" fmla="*/ 48126 h 601579"/>
                <a:gd name="connsiteX23" fmla="*/ 1082842 w 1155032"/>
                <a:gd name="connsiteY23" fmla="*/ 24063 h 601579"/>
                <a:gd name="connsiteX24" fmla="*/ 1155032 w 1155032"/>
                <a:gd name="connsiteY24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55032" h="601579">
                  <a:moveTo>
                    <a:pt x="481263" y="601579"/>
                  </a:moveTo>
                  <a:cubicBezTo>
                    <a:pt x="413008" y="593047"/>
                    <a:pt x="393670" y="594551"/>
                    <a:pt x="336885" y="577515"/>
                  </a:cubicBezTo>
                  <a:cubicBezTo>
                    <a:pt x="312590" y="570226"/>
                    <a:pt x="288758" y="561473"/>
                    <a:pt x="264695" y="553452"/>
                  </a:cubicBezTo>
                  <a:lnTo>
                    <a:pt x="228600" y="541421"/>
                  </a:lnTo>
                  <a:cubicBezTo>
                    <a:pt x="216569" y="533400"/>
                    <a:pt x="205439" y="523825"/>
                    <a:pt x="192506" y="517358"/>
                  </a:cubicBezTo>
                  <a:cubicBezTo>
                    <a:pt x="181162" y="511686"/>
                    <a:pt x="167498" y="511485"/>
                    <a:pt x="156411" y="505326"/>
                  </a:cubicBezTo>
                  <a:cubicBezTo>
                    <a:pt x="131130" y="491281"/>
                    <a:pt x="108284" y="473242"/>
                    <a:pt x="84221" y="457200"/>
                  </a:cubicBezTo>
                  <a:cubicBezTo>
                    <a:pt x="57420" y="439333"/>
                    <a:pt x="43656" y="433564"/>
                    <a:pt x="24063" y="409073"/>
                  </a:cubicBezTo>
                  <a:cubicBezTo>
                    <a:pt x="15030" y="397782"/>
                    <a:pt x="8021" y="385010"/>
                    <a:pt x="0" y="372979"/>
                  </a:cubicBezTo>
                  <a:cubicBezTo>
                    <a:pt x="53892" y="319085"/>
                    <a:pt x="-495" y="363452"/>
                    <a:pt x="132348" y="336884"/>
                  </a:cubicBezTo>
                  <a:cubicBezTo>
                    <a:pt x="157220" y="331910"/>
                    <a:pt x="180474" y="320842"/>
                    <a:pt x="204537" y="312821"/>
                  </a:cubicBezTo>
                  <a:cubicBezTo>
                    <a:pt x="216569" y="308810"/>
                    <a:pt x="230079" y="307824"/>
                    <a:pt x="240632" y="300789"/>
                  </a:cubicBezTo>
                  <a:cubicBezTo>
                    <a:pt x="252664" y="292768"/>
                    <a:pt x="263513" y="282599"/>
                    <a:pt x="276727" y="276726"/>
                  </a:cubicBezTo>
                  <a:cubicBezTo>
                    <a:pt x="299906" y="266424"/>
                    <a:pt x="348916" y="252663"/>
                    <a:pt x="348916" y="252663"/>
                  </a:cubicBezTo>
                  <a:cubicBezTo>
                    <a:pt x="336884" y="244642"/>
                    <a:pt x="325755" y="235067"/>
                    <a:pt x="312821" y="228600"/>
                  </a:cubicBezTo>
                  <a:cubicBezTo>
                    <a:pt x="301478" y="222928"/>
                    <a:pt x="287602" y="223093"/>
                    <a:pt x="276727" y="216568"/>
                  </a:cubicBezTo>
                  <a:cubicBezTo>
                    <a:pt x="267000" y="210732"/>
                    <a:pt x="260684" y="200526"/>
                    <a:pt x="252663" y="192505"/>
                  </a:cubicBezTo>
                  <a:cubicBezTo>
                    <a:pt x="256674" y="180473"/>
                    <a:pt x="256772" y="166313"/>
                    <a:pt x="264695" y="156410"/>
                  </a:cubicBezTo>
                  <a:cubicBezTo>
                    <a:pt x="273728" y="145119"/>
                    <a:pt x="287576" y="138220"/>
                    <a:pt x="300790" y="132347"/>
                  </a:cubicBezTo>
                  <a:cubicBezTo>
                    <a:pt x="338868" y="115424"/>
                    <a:pt x="403026" y="98168"/>
                    <a:pt x="445169" y="96252"/>
                  </a:cubicBezTo>
                  <a:cubicBezTo>
                    <a:pt x="597465" y="89330"/>
                    <a:pt x="749969" y="88231"/>
                    <a:pt x="902369" y="84221"/>
                  </a:cubicBezTo>
                  <a:cubicBezTo>
                    <a:pt x="943707" y="75953"/>
                    <a:pt x="971016" y="71483"/>
                    <a:pt x="1010653" y="60158"/>
                  </a:cubicBezTo>
                  <a:cubicBezTo>
                    <a:pt x="1022848" y="56674"/>
                    <a:pt x="1035404" y="53798"/>
                    <a:pt x="1046748" y="48126"/>
                  </a:cubicBezTo>
                  <a:cubicBezTo>
                    <a:pt x="1059681" y="41659"/>
                    <a:pt x="1069628" y="29936"/>
                    <a:pt x="1082842" y="24063"/>
                  </a:cubicBezTo>
                  <a:cubicBezTo>
                    <a:pt x="1106021" y="13761"/>
                    <a:pt x="1155032" y="0"/>
                    <a:pt x="1155032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3FD806A-0888-BE3A-E67D-57ED3A1254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210752"/>
              <a:ext cx="283928" cy="4289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6BE27B30-8BAD-F786-CA46-D75444B3D9B8}"/>
                </a:ext>
              </a:extLst>
            </p:cNvPr>
            <p:cNvSpPr/>
            <p:nvPr/>
          </p:nvSpPr>
          <p:spPr>
            <a:xfrm>
              <a:off x="8607352" y="1920799"/>
              <a:ext cx="438901" cy="276568"/>
            </a:xfrm>
            <a:custGeom>
              <a:avLst/>
              <a:gdLst>
                <a:gd name="connsiteX0" fmla="*/ 878305 w 878305"/>
                <a:gd name="connsiteY0" fmla="*/ 553453 h 553453"/>
                <a:gd name="connsiteX1" fmla="*/ 818148 w 878305"/>
                <a:gd name="connsiteY1" fmla="*/ 541421 h 553453"/>
                <a:gd name="connsiteX2" fmla="*/ 794084 w 878305"/>
                <a:gd name="connsiteY2" fmla="*/ 517358 h 553453"/>
                <a:gd name="connsiteX3" fmla="*/ 721895 w 878305"/>
                <a:gd name="connsiteY3" fmla="*/ 469232 h 553453"/>
                <a:gd name="connsiteX4" fmla="*/ 685800 w 878305"/>
                <a:gd name="connsiteY4" fmla="*/ 445169 h 553453"/>
                <a:gd name="connsiteX5" fmla="*/ 517358 w 878305"/>
                <a:gd name="connsiteY5" fmla="*/ 409074 h 553453"/>
                <a:gd name="connsiteX6" fmla="*/ 397042 w 878305"/>
                <a:gd name="connsiteY6" fmla="*/ 372979 h 553453"/>
                <a:gd name="connsiteX7" fmla="*/ 336884 w 878305"/>
                <a:gd name="connsiteY7" fmla="*/ 324853 h 553453"/>
                <a:gd name="connsiteX8" fmla="*/ 264695 w 878305"/>
                <a:gd name="connsiteY8" fmla="*/ 264695 h 553453"/>
                <a:gd name="connsiteX9" fmla="*/ 252663 w 878305"/>
                <a:gd name="connsiteY9" fmla="*/ 228600 h 553453"/>
                <a:gd name="connsiteX10" fmla="*/ 204537 w 878305"/>
                <a:gd name="connsiteY10" fmla="*/ 168442 h 553453"/>
                <a:gd name="connsiteX11" fmla="*/ 192505 w 878305"/>
                <a:gd name="connsiteY11" fmla="*/ 132348 h 553453"/>
                <a:gd name="connsiteX12" fmla="*/ 132348 w 878305"/>
                <a:gd name="connsiteY12" fmla="*/ 60158 h 553453"/>
                <a:gd name="connsiteX13" fmla="*/ 96253 w 878305"/>
                <a:gd name="connsiteY13" fmla="*/ 36095 h 553453"/>
                <a:gd name="connsiteX14" fmla="*/ 24063 w 878305"/>
                <a:gd name="connsiteY14" fmla="*/ 12032 h 553453"/>
                <a:gd name="connsiteX15" fmla="*/ 0 w 878305"/>
                <a:gd name="connsiteY15" fmla="*/ 0 h 55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305" h="553453">
                  <a:moveTo>
                    <a:pt x="878305" y="553453"/>
                  </a:moveTo>
                  <a:cubicBezTo>
                    <a:pt x="858253" y="549442"/>
                    <a:pt x="836944" y="549477"/>
                    <a:pt x="818148" y="541421"/>
                  </a:cubicBezTo>
                  <a:cubicBezTo>
                    <a:pt x="807722" y="536952"/>
                    <a:pt x="803159" y="524164"/>
                    <a:pt x="794084" y="517358"/>
                  </a:cubicBezTo>
                  <a:cubicBezTo>
                    <a:pt x="770948" y="500006"/>
                    <a:pt x="745958" y="485274"/>
                    <a:pt x="721895" y="469232"/>
                  </a:cubicBezTo>
                  <a:cubicBezTo>
                    <a:pt x="709863" y="461211"/>
                    <a:pt x="699518" y="449742"/>
                    <a:pt x="685800" y="445169"/>
                  </a:cubicBezTo>
                  <a:cubicBezTo>
                    <a:pt x="582936" y="410881"/>
                    <a:pt x="638780" y="424252"/>
                    <a:pt x="517358" y="409074"/>
                  </a:cubicBezTo>
                  <a:cubicBezTo>
                    <a:pt x="490457" y="402349"/>
                    <a:pt x="414614" y="384694"/>
                    <a:pt x="397042" y="372979"/>
                  </a:cubicBezTo>
                  <a:cubicBezTo>
                    <a:pt x="285950" y="298917"/>
                    <a:pt x="422603" y="393428"/>
                    <a:pt x="336884" y="324853"/>
                  </a:cubicBezTo>
                  <a:cubicBezTo>
                    <a:pt x="253136" y="257856"/>
                    <a:pt x="350430" y="350430"/>
                    <a:pt x="264695" y="264695"/>
                  </a:cubicBezTo>
                  <a:cubicBezTo>
                    <a:pt x="260684" y="252663"/>
                    <a:pt x="258335" y="239944"/>
                    <a:pt x="252663" y="228600"/>
                  </a:cubicBezTo>
                  <a:cubicBezTo>
                    <a:pt x="237486" y="198247"/>
                    <a:pt x="226917" y="190823"/>
                    <a:pt x="204537" y="168442"/>
                  </a:cubicBezTo>
                  <a:cubicBezTo>
                    <a:pt x="200526" y="156411"/>
                    <a:pt x="198177" y="143691"/>
                    <a:pt x="192505" y="132348"/>
                  </a:cubicBezTo>
                  <a:cubicBezTo>
                    <a:pt x="178985" y="105308"/>
                    <a:pt x="155155" y="79164"/>
                    <a:pt x="132348" y="60158"/>
                  </a:cubicBezTo>
                  <a:cubicBezTo>
                    <a:pt x="121239" y="50901"/>
                    <a:pt x="109467" y="41968"/>
                    <a:pt x="96253" y="36095"/>
                  </a:cubicBezTo>
                  <a:cubicBezTo>
                    <a:pt x="73074" y="25793"/>
                    <a:pt x="46750" y="23376"/>
                    <a:pt x="24063" y="12032"/>
                  </a:cubicBez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1418A4C8-447F-57F5-8179-30C1E181BA77}"/>
                </a:ext>
              </a:extLst>
            </p:cNvPr>
            <p:cNvSpPr/>
            <p:nvPr/>
          </p:nvSpPr>
          <p:spPr>
            <a:xfrm>
              <a:off x="9036605" y="1916472"/>
              <a:ext cx="685444" cy="1247181"/>
            </a:xfrm>
            <a:custGeom>
              <a:avLst/>
              <a:gdLst>
                <a:gd name="connsiteX0" fmla="*/ 0 w 1407695"/>
                <a:gd name="connsiteY0" fmla="*/ 2286000 h 2286000"/>
                <a:gd name="connsiteX1" fmla="*/ 60158 w 1407695"/>
                <a:gd name="connsiteY1" fmla="*/ 2261937 h 2286000"/>
                <a:gd name="connsiteX2" fmla="*/ 96253 w 1407695"/>
                <a:gd name="connsiteY2" fmla="*/ 2249905 h 2286000"/>
                <a:gd name="connsiteX3" fmla="*/ 168442 w 1407695"/>
                <a:gd name="connsiteY3" fmla="*/ 2213811 h 2286000"/>
                <a:gd name="connsiteX4" fmla="*/ 192506 w 1407695"/>
                <a:gd name="connsiteY4" fmla="*/ 2189747 h 2286000"/>
                <a:gd name="connsiteX5" fmla="*/ 264695 w 1407695"/>
                <a:gd name="connsiteY5" fmla="*/ 2165684 h 2286000"/>
                <a:gd name="connsiteX6" fmla="*/ 336884 w 1407695"/>
                <a:gd name="connsiteY6" fmla="*/ 2105526 h 2286000"/>
                <a:gd name="connsiteX7" fmla="*/ 360948 w 1407695"/>
                <a:gd name="connsiteY7" fmla="*/ 2081463 h 2286000"/>
                <a:gd name="connsiteX8" fmla="*/ 397042 w 1407695"/>
                <a:gd name="connsiteY8" fmla="*/ 2069432 h 2286000"/>
                <a:gd name="connsiteX9" fmla="*/ 469232 w 1407695"/>
                <a:gd name="connsiteY9" fmla="*/ 1949116 h 2286000"/>
                <a:gd name="connsiteX10" fmla="*/ 469232 w 1407695"/>
                <a:gd name="connsiteY10" fmla="*/ 1949116 h 2286000"/>
                <a:gd name="connsiteX11" fmla="*/ 505327 w 1407695"/>
                <a:gd name="connsiteY11" fmla="*/ 1876926 h 2286000"/>
                <a:gd name="connsiteX12" fmla="*/ 469232 w 1407695"/>
                <a:gd name="connsiteY12" fmla="*/ 1804737 h 2286000"/>
                <a:gd name="connsiteX13" fmla="*/ 433137 w 1407695"/>
                <a:gd name="connsiteY13" fmla="*/ 1792705 h 2286000"/>
                <a:gd name="connsiteX14" fmla="*/ 336884 w 1407695"/>
                <a:gd name="connsiteY14" fmla="*/ 1720516 h 2286000"/>
                <a:gd name="connsiteX15" fmla="*/ 324853 w 1407695"/>
                <a:gd name="connsiteY15" fmla="*/ 1684421 h 2286000"/>
                <a:gd name="connsiteX16" fmla="*/ 445169 w 1407695"/>
                <a:gd name="connsiteY16" fmla="*/ 1612232 h 2286000"/>
                <a:gd name="connsiteX17" fmla="*/ 493295 w 1407695"/>
                <a:gd name="connsiteY17" fmla="*/ 1600200 h 2286000"/>
                <a:gd name="connsiteX18" fmla="*/ 565484 w 1407695"/>
                <a:gd name="connsiteY18" fmla="*/ 1576137 h 2286000"/>
                <a:gd name="connsiteX19" fmla="*/ 661737 w 1407695"/>
                <a:gd name="connsiteY19" fmla="*/ 1552074 h 2286000"/>
                <a:gd name="connsiteX20" fmla="*/ 697832 w 1407695"/>
                <a:gd name="connsiteY20" fmla="*/ 1540042 h 2286000"/>
                <a:gd name="connsiteX21" fmla="*/ 818148 w 1407695"/>
                <a:gd name="connsiteY21" fmla="*/ 1528011 h 2286000"/>
                <a:gd name="connsiteX22" fmla="*/ 890337 w 1407695"/>
                <a:gd name="connsiteY22" fmla="*/ 1515979 h 2286000"/>
                <a:gd name="connsiteX23" fmla="*/ 1046748 w 1407695"/>
                <a:gd name="connsiteY23" fmla="*/ 1503947 h 2286000"/>
                <a:gd name="connsiteX24" fmla="*/ 1167063 w 1407695"/>
                <a:gd name="connsiteY24" fmla="*/ 1491916 h 2286000"/>
                <a:gd name="connsiteX25" fmla="*/ 1143000 w 1407695"/>
                <a:gd name="connsiteY25" fmla="*/ 1419726 h 2286000"/>
                <a:gd name="connsiteX26" fmla="*/ 1106906 w 1407695"/>
                <a:gd name="connsiteY26" fmla="*/ 1299411 h 2286000"/>
                <a:gd name="connsiteX27" fmla="*/ 1094874 w 1407695"/>
                <a:gd name="connsiteY27" fmla="*/ 1263316 h 2286000"/>
                <a:gd name="connsiteX28" fmla="*/ 1058779 w 1407695"/>
                <a:gd name="connsiteY28" fmla="*/ 1239253 h 2286000"/>
                <a:gd name="connsiteX29" fmla="*/ 1046748 w 1407695"/>
                <a:gd name="connsiteY29" fmla="*/ 1203158 h 2286000"/>
                <a:gd name="connsiteX30" fmla="*/ 914400 w 1407695"/>
                <a:gd name="connsiteY30" fmla="*/ 1094874 h 2286000"/>
                <a:gd name="connsiteX31" fmla="*/ 878306 w 1407695"/>
                <a:gd name="connsiteY31" fmla="*/ 1082842 h 2286000"/>
                <a:gd name="connsiteX32" fmla="*/ 854242 w 1407695"/>
                <a:gd name="connsiteY32" fmla="*/ 1058779 h 2286000"/>
                <a:gd name="connsiteX33" fmla="*/ 782053 w 1407695"/>
                <a:gd name="connsiteY33" fmla="*/ 1034716 h 2286000"/>
                <a:gd name="connsiteX34" fmla="*/ 806116 w 1407695"/>
                <a:gd name="connsiteY34" fmla="*/ 950495 h 2286000"/>
                <a:gd name="connsiteX35" fmla="*/ 878306 w 1407695"/>
                <a:gd name="connsiteY35" fmla="*/ 902369 h 2286000"/>
                <a:gd name="connsiteX36" fmla="*/ 902369 w 1407695"/>
                <a:gd name="connsiteY36" fmla="*/ 878305 h 2286000"/>
                <a:gd name="connsiteX37" fmla="*/ 938463 w 1407695"/>
                <a:gd name="connsiteY37" fmla="*/ 866274 h 2286000"/>
                <a:gd name="connsiteX38" fmla="*/ 1046748 w 1407695"/>
                <a:gd name="connsiteY38" fmla="*/ 818147 h 2286000"/>
                <a:gd name="connsiteX39" fmla="*/ 1082842 w 1407695"/>
                <a:gd name="connsiteY39" fmla="*/ 806116 h 2286000"/>
                <a:gd name="connsiteX40" fmla="*/ 1010653 w 1407695"/>
                <a:gd name="connsiteY40" fmla="*/ 757990 h 2286000"/>
                <a:gd name="connsiteX41" fmla="*/ 950495 w 1407695"/>
                <a:gd name="connsiteY41" fmla="*/ 721895 h 2286000"/>
                <a:gd name="connsiteX42" fmla="*/ 890337 w 1407695"/>
                <a:gd name="connsiteY42" fmla="*/ 661737 h 2286000"/>
                <a:gd name="connsiteX43" fmla="*/ 818148 w 1407695"/>
                <a:gd name="connsiteY43" fmla="*/ 601579 h 2286000"/>
                <a:gd name="connsiteX44" fmla="*/ 806116 w 1407695"/>
                <a:gd name="connsiteY44" fmla="*/ 565484 h 2286000"/>
                <a:gd name="connsiteX45" fmla="*/ 721895 w 1407695"/>
                <a:gd name="connsiteY45" fmla="*/ 469232 h 2286000"/>
                <a:gd name="connsiteX46" fmla="*/ 697832 w 1407695"/>
                <a:gd name="connsiteY46" fmla="*/ 397042 h 2286000"/>
                <a:gd name="connsiteX47" fmla="*/ 721895 w 1407695"/>
                <a:gd name="connsiteY47" fmla="*/ 336884 h 2286000"/>
                <a:gd name="connsiteX48" fmla="*/ 770021 w 1407695"/>
                <a:gd name="connsiteY48" fmla="*/ 276726 h 2286000"/>
                <a:gd name="connsiteX49" fmla="*/ 806116 w 1407695"/>
                <a:gd name="connsiteY49" fmla="*/ 252663 h 2286000"/>
                <a:gd name="connsiteX50" fmla="*/ 866274 w 1407695"/>
                <a:gd name="connsiteY50" fmla="*/ 204537 h 2286000"/>
                <a:gd name="connsiteX51" fmla="*/ 938463 w 1407695"/>
                <a:gd name="connsiteY51" fmla="*/ 156411 h 2286000"/>
                <a:gd name="connsiteX52" fmla="*/ 986590 w 1407695"/>
                <a:gd name="connsiteY52" fmla="*/ 132347 h 2286000"/>
                <a:gd name="connsiteX53" fmla="*/ 1058779 w 1407695"/>
                <a:gd name="connsiteY53" fmla="*/ 108284 h 2286000"/>
                <a:gd name="connsiteX54" fmla="*/ 1094874 w 1407695"/>
                <a:gd name="connsiteY54" fmla="*/ 96253 h 2286000"/>
                <a:gd name="connsiteX55" fmla="*/ 1143000 w 1407695"/>
                <a:gd name="connsiteY55" fmla="*/ 72190 h 2286000"/>
                <a:gd name="connsiteX56" fmla="*/ 1251284 w 1407695"/>
                <a:gd name="connsiteY56" fmla="*/ 36095 h 2286000"/>
                <a:gd name="connsiteX57" fmla="*/ 1383632 w 1407695"/>
                <a:gd name="connsiteY57" fmla="*/ 0 h 2286000"/>
                <a:gd name="connsiteX58" fmla="*/ 1407695 w 1407695"/>
                <a:gd name="connsiteY58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07695" h="2286000">
                  <a:moveTo>
                    <a:pt x="0" y="2286000"/>
                  </a:moveTo>
                  <a:cubicBezTo>
                    <a:pt x="20053" y="2277979"/>
                    <a:pt x="39936" y="2269520"/>
                    <a:pt x="60158" y="2261937"/>
                  </a:cubicBezTo>
                  <a:cubicBezTo>
                    <a:pt x="72033" y="2257484"/>
                    <a:pt x="84909" y="2255577"/>
                    <a:pt x="96253" y="2249905"/>
                  </a:cubicBezTo>
                  <a:cubicBezTo>
                    <a:pt x="189542" y="2203260"/>
                    <a:pt x="77723" y="2244050"/>
                    <a:pt x="168442" y="2213811"/>
                  </a:cubicBezTo>
                  <a:cubicBezTo>
                    <a:pt x="176463" y="2205790"/>
                    <a:pt x="182360" y="2194820"/>
                    <a:pt x="192506" y="2189747"/>
                  </a:cubicBezTo>
                  <a:cubicBezTo>
                    <a:pt x="215193" y="2178403"/>
                    <a:pt x="264695" y="2165684"/>
                    <a:pt x="264695" y="2165684"/>
                  </a:cubicBezTo>
                  <a:cubicBezTo>
                    <a:pt x="350435" y="2079947"/>
                    <a:pt x="253132" y="2172528"/>
                    <a:pt x="336884" y="2105526"/>
                  </a:cubicBezTo>
                  <a:cubicBezTo>
                    <a:pt x="345742" y="2098440"/>
                    <a:pt x="351221" y="2087299"/>
                    <a:pt x="360948" y="2081463"/>
                  </a:cubicBezTo>
                  <a:cubicBezTo>
                    <a:pt x="371823" y="2074938"/>
                    <a:pt x="385011" y="2073442"/>
                    <a:pt x="397042" y="2069432"/>
                  </a:cubicBezTo>
                  <a:cubicBezTo>
                    <a:pt x="463105" y="2003369"/>
                    <a:pt x="437995" y="2042828"/>
                    <a:pt x="469232" y="1949116"/>
                  </a:cubicBezTo>
                  <a:lnTo>
                    <a:pt x="469232" y="1949116"/>
                  </a:lnTo>
                  <a:cubicBezTo>
                    <a:pt x="500330" y="1902468"/>
                    <a:pt x="488722" y="1926739"/>
                    <a:pt x="505327" y="1876926"/>
                  </a:cubicBezTo>
                  <a:cubicBezTo>
                    <a:pt x="497401" y="1853149"/>
                    <a:pt x="490434" y="1821699"/>
                    <a:pt x="469232" y="1804737"/>
                  </a:cubicBezTo>
                  <a:cubicBezTo>
                    <a:pt x="459329" y="1796814"/>
                    <a:pt x="444224" y="1798864"/>
                    <a:pt x="433137" y="1792705"/>
                  </a:cubicBezTo>
                  <a:cubicBezTo>
                    <a:pt x="371918" y="1758694"/>
                    <a:pt x="373393" y="1757023"/>
                    <a:pt x="336884" y="1720516"/>
                  </a:cubicBezTo>
                  <a:cubicBezTo>
                    <a:pt x="332874" y="1708484"/>
                    <a:pt x="317481" y="1694741"/>
                    <a:pt x="324853" y="1684421"/>
                  </a:cubicBezTo>
                  <a:cubicBezTo>
                    <a:pt x="335092" y="1670086"/>
                    <a:pt x="418850" y="1622102"/>
                    <a:pt x="445169" y="1612232"/>
                  </a:cubicBezTo>
                  <a:cubicBezTo>
                    <a:pt x="460652" y="1606426"/>
                    <a:pt x="477457" y="1604952"/>
                    <a:pt x="493295" y="1600200"/>
                  </a:cubicBezTo>
                  <a:cubicBezTo>
                    <a:pt x="517590" y="1592911"/>
                    <a:pt x="540877" y="1582289"/>
                    <a:pt x="565484" y="1576137"/>
                  </a:cubicBezTo>
                  <a:cubicBezTo>
                    <a:pt x="597568" y="1568116"/>
                    <a:pt x="630362" y="1562532"/>
                    <a:pt x="661737" y="1552074"/>
                  </a:cubicBezTo>
                  <a:cubicBezTo>
                    <a:pt x="673769" y="1548063"/>
                    <a:pt x="685297" y="1541970"/>
                    <a:pt x="697832" y="1540042"/>
                  </a:cubicBezTo>
                  <a:cubicBezTo>
                    <a:pt x="737669" y="1533913"/>
                    <a:pt x="778154" y="1533010"/>
                    <a:pt x="818148" y="1528011"/>
                  </a:cubicBezTo>
                  <a:cubicBezTo>
                    <a:pt x="842355" y="1524985"/>
                    <a:pt x="866076" y="1518533"/>
                    <a:pt x="890337" y="1515979"/>
                  </a:cubicBezTo>
                  <a:cubicBezTo>
                    <a:pt x="942341" y="1510505"/>
                    <a:pt x="994654" y="1508477"/>
                    <a:pt x="1046748" y="1503947"/>
                  </a:cubicBezTo>
                  <a:cubicBezTo>
                    <a:pt x="1086901" y="1500455"/>
                    <a:pt x="1126958" y="1495926"/>
                    <a:pt x="1167063" y="1491916"/>
                  </a:cubicBezTo>
                  <a:cubicBezTo>
                    <a:pt x="1159042" y="1467853"/>
                    <a:pt x="1149152" y="1444334"/>
                    <a:pt x="1143000" y="1419726"/>
                  </a:cubicBezTo>
                  <a:cubicBezTo>
                    <a:pt x="1124818" y="1346995"/>
                    <a:pt x="1136197" y="1387284"/>
                    <a:pt x="1106906" y="1299411"/>
                  </a:cubicBezTo>
                  <a:cubicBezTo>
                    <a:pt x="1102895" y="1287379"/>
                    <a:pt x="1105427" y="1270351"/>
                    <a:pt x="1094874" y="1263316"/>
                  </a:cubicBezTo>
                  <a:lnTo>
                    <a:pt x="1058779" y="1239253"/>
                  </a:lnTo>
                  <a:cubicBezTo>
                    <a:pt x="1054769" y="1227221"/>
                    <a:pt x="1054357" y="1213304"/>
                    <a:pt x="1046748" y="1203158"/>
                  </a:cubicBezTo>
                  <a:cubicBezTo>
                    <a:pt x="1024317" y="1173249"/>
                    <a:pt x="950857" y="1107027"/>
                    <a:pt x="914400" y="1094874"/>
                  </a:cubicBezTo>
                  <a:lnTo>
                    <a:pt x="878306" y="1082842"/>
                  </a:lnTo>
                  <a:cubicBezTo>
                    <a:pt x="870285" y="1074821"/>
                    <a:pt x="864388" y="1063852"/>
                    <a:pt x="854242" y="1058779"/>
                  </a:cubicBezTo>
                  <a:cubicBezTo>
                    <a:pt x="831555" y="1047436"/>
                    <a:pt x="782053" y="1034716"/>
                    <a:pt x="782053" y="1034716"/>
                  </a:cubicBezTo>
                  <a:cubicBezTo>
                    <a:pt x="782158" y="1034297"/>
                    <a:pt x="800361" y="956250"/>
                    <a:pt x="806116" y="950495"/>
                  </a:cubicBezTo>
                  <a:cubicBezTo>
                    <a:pt x="826566" y="930045"/>
                    <a:pt x="857857" y="922819"/>
                    <a:pt x="878306" y="902369"/>
                  </a:cubicBezTo>
                  <a:cubicBezTo>
                    <a:pt x="886327" y="894348"/>
                    <a:pt x="892642" y="884141"/>
                    <a:pt x="902369" y="878305"/>
                  </a:cubicBezTo>
                  <a:cubicBezTo>
                    <a:pt x="913244" y="871780"/>
                    <a:pt x="926432" y="870284"/>
                    <a:pt x="938463" y="866274"/>
                  </a:cubicBezTo>
                  <a:cubicBezTo>
                    <a:pt x="995662" y="828142"/>
                    <a:pt x="960841" y="846783"/>
                    <a:pt x="1046748" y="818147"/>
                  </a:cubicBezTo>
                  <a:lnTo>
                    <a:pt x="1082842" y="806116"/>
                  </a:lnTo>
                  <a:cubicBezTo>
                    <a:pt x="991057" y="714329"/>
                    <a:pt x="1097715" y="810228"/>
                    <a:pt x="1010653" y="757990"/>
                  </a:cubicBezTo>
                  <a:cubicBezTo>
                    <a:pt x="928076" y="708443"/>
                    <a:pt x="1052746" y="755977"/>
                    <a:pt x="950495" y="721895"/>
                  </a:cubicBezTo>
                  <a:cubicBezTo>
                    <a:pt x="884321" y="677779"/>
                    <a:pt x="940469" y="721895"/>
                    <a:pt x="890337" y="661737"/>
                  </a:cubicBezTo>
                  <a:cubicBezTo>
                    <a:pt x="861388" y="626998"/>
                    <a:pt x="853638" y="625239"/>
                    <a:pt x="818148" y="601579"/>
                  </a:cubicBezTo>
                  <a:cubicBezTo>
                    <a:pt x="814137" y="589547"/>
                    <a:pt x="814039" y="575387"/>
                    <a:pt x="806116" y="565484"/>
                  </a:cubicBezTo>
                  <a:cubicBezTo>
                    <a:pt x="749969" y="495301"/>
                    <a:pt x="770020" y="613608"/>
                    <a:pt x="721895" y="469232"/>
                  </a:cubicBezTo>
                  <a:lnTo>
                    <a:pt x="697832" y="397042"/>
                  </a:lnTo>
                  <a:cubicBezTo>
                    <a:pt x="705853" y="376989"/>
                    <a:pt x="712236" y="356201"/>
                    <a:pt x="721895" y="336884"/>
                  </a:cubicBezTo>
                  <a:cubicBezTo>
                    <a:pt x="732316" y="316042"/>
                    <a:pt x="751372" y="291646"/>
                    <a:pt x="770021" y="276726"/>
                  </a:cubicBezTo>
                  <a:cubicBezTo>
                    <a:pt x="781312" y="267693"/>
                    <a:pt x="794084" y="260684"/>
                    <a:pt x="806116" y="252663"/>
                  </a:cubicBezTo>
                  <a:cubicBezTo>
                    <a:pt x="850577" y="185972"/>
                    <a:pt x="804741" y="238722"/>
                    <a:pt x="866274" y="204537"/>
                  </a:cubicBezTo>
                  <a:cubicBezTo>
                    <a:pt x="891555" y="190492"/>
                    <a:pt x="912596" y="169345"/>
                    <a:pt x="938463" y="156411"/>
                  </a:cubicBezTo>
                  <a:cubicBezTo>
                    <a:pt x="954505" y="148390"/>
                    <a:pt x="969937" y="139008"/>
                    <a:pt x="986590" y="132347"/>
                  </a:cubicBezTo>
                  <a:cubicBezTo>
                    <a:pt x="1010140" y="122927"/>
                    <a:pt x="1034716" y="116305"/>
                    <a:pt x="1058779" y="108284"/>
                  </a:cubicBezTo>
                  <a:cubicBezTo>
                    <a:pt x="1070811" y="104274"/>
                    <a:pt x="1083530" y="101925"/>
                    <a:pt x="1094874" y="96253"/>
                  </a:cubicBezTo>
                  <a:cubicBezTo>
                    <a:pt x="1110916" y="88232"/>
                    <a:pt x="1126347" y="78851"/>
                    <a:pt x="1143000" y="72190"/>
                  </a:cubicBezTo>
                  <a:cubicBezTo>
                    <a:pt x="1143028" y="72179"/>
                    <a:pt x="1233222" y="42116"/>
                    <a:pt x="1251284" y="36095"/>
                  </a:cubicBezTo>
                  <a:cubicBezTo>
                    <a:pt x="1287533" y="24012"/>
                    <a:pt x="1356487" y="0"/>
                    <a:pt x="1383632" y="0"/>
                  </a:cubicBezTo>
                  <a:lnTo>
                    <a:pt x="1407695" y="0"/>
                  </a:lnTo>
                </a:path>
              </a:pathLst>
            </a:custGeom>
            <a:noFill/>
            <a:ln w="38100">
              <a:solidFill>
                <a:srgbClr val="80808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BE19B3F9-C850-91C6-855B-CF4201A88306}"/>
                </a:ext>
              </a:extLst>
            </p:cNvPr>
            <p:cNvCxnSpPr>
              <a:cxnSpLocks/>
            </p:cNvCxnSpPr>
            <p:nvPr/>
          </p:nvCxnSpPr>
          <p:spPr>
            <a:xfrm>
              <a:off x="7848441" y="3171448"/>
              <a:ext cx="2663483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0C451793-5CA7-B121-12EF-302390DAE483}"/>
                    </a:ext>
                  </a:extLst>
                </p:cNvPr>
                <p:cNvSpPr txBox="1"/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0C451793-5CA7-B121-12EF-302390DAE4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blipFill>
                  <a:blip r:embed="rId7"/>
                  <a:stretch>
                    <a:fillRect r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9377D30-E231-C884-0602-A0D845EB6054}"/>
                    </a:ext>
                  </a:extLst>
                </p:cNvPr>
                <p:cNvSpPr txBox="1"/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9377D30-E231-C884-0602-A0D845EB60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blipFill>
                  <a:blip r:embed="rId8"/>
                  <a:stretch>
                    <a:fillRect r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62EC91B7-5657-F4BB-3E58-46A3FACCED49}"/>
                    </a:ext>
                  </a:extLst>
                </p:cNvPr>
                <p:cNvSpPr txBox="1"/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62EC91B7-5657-F4BB-3E58-46A3FACCED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blipFill>
                  <a:blip r:embed="rId9"/>
                  <a:stretch>
                    <a:fillRect r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101878EE-A4D7-3611-DB00-24275E6C416E}"/>
                </a:ext>
              </a:extLst>
            </p:cNvPr>
            <p:cNvSpPr txBox="1"/>
            <p:nvPr/>
          </p:nvSpPr>
          <p:spPr>
            <a:xfrm>
              <a:off x="7967409" y="3104887"/>
              <a:ext cx="778691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i="1" dirty="0">
                  <a:solidFill>
                    <a:srgbClr val="FFC000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target</a:t>
              </a:r>
              <a:endParaRPr lang="en-KR" sz="1200" b="1" i="1" dirty="0">
                <a:solidFill>
                  <a:srgbClr val="FFC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4FF29B6-6C99-DAE7-724C-61BBAF09B226}"/>
                    </a:ext>
                  </a:extLst>
                </p:cNvPr>
                <p:cNvSpPr txBox="1"/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𝑿</m:t>
                            </m:r>
                          </m:e>
                          <m:sub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KR" sz="1400" b="1" i="1" dirty="0">
                    <a:solidFill>
                      <a:srgbClr val="3E5E93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4FF29B6-6C99-DAE7-724C-61BBAF09B22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E08A78-53BE-0F95-D492-1337CADCC007}"/>
                </a:ext>
              </a:extLst>
            </p:cNvPr>
            <p:cNvSpPr txBox="1"/>
            <p:nvPr/>
          </p:nvSpPr>
          <p:spPr>
            <a:xfrm>
              <a:off x="9646737" y="2614175"/>
              <a:ext cx="126252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>
                  <a:solidFill>
                    <a:srgbClr val="96CA4D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 reset</a:t>
              </a:r>
            </a:p>
            <a:p>
              <a:r>
                <a:rPr lang="en-US" sz="1400" b="1" dirty="0">
                  <a:solidFill>
                    <a:srgbClr val="7F818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w/o reset</a:t>
              </a:r>
              <a:endParaRPr lang="en-KR" sz="1400" b="1" dirty="0">
                <a:solidFill>
                  <a:srgbClr val="7F8183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5681AC1-50DE-800F-56F7-95FF027A8A4F}"/>
                </a:ext>
              </a:extLst>
            </p:cNvPr>
            <p:cNvSpPr txBox="1"/>
            <p:nvPr/>
          </p:nvSpPr>
          <p:spPr>
            <a:xfrm>
              <a:off x="7691597" y="1640975"/>
              <a:ext cx="625340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Time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E70C63-D1AB-7531-2C98-871BB2A9F7A0}"/>
                </a:ext>
              </a:extLst>
            </p:cNvPr>
            <p:cNvSpPr txBox="1"/>
            <p:nvPr/>
          </p:nvSpPr>
          <p:spPr>
            <a:xfrm>
              <a:off x="10038065" y="3109023"/>
              <a:ext cx="791634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Space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2E2AF30-852F-2BC1-FCF1-807D60D74247}"/>
              </a:ext>
            </a:extLst>
          </p:cNvPr>
          <p:cNvSpPr txBox="1"/>
          <p:nvPr/>
        </p:nvSpPr>
        <p:spPr>
          <a:xfrm>
            <a:off x="551384" y="4317969"/>
            <a:ext cx="11089753" cy="170816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altLang="ko-KR" sz="2000" dirty="0">
                <a:latin typeface="Pretendard" panose="02000503000000020004" pitchFamily="2" charset="-127"/>
              </a:rPr>
              <a:t>Enhance performance of search processes by revisiting previous places</a:t>
            </a:r>
          </a:p>
          <a:p>
            <a:pPr>
              <a:spcBef>
                <a:spcPts val="1000"/>
              </a:spcBef>
            </a:pPr>
            <a:r>
              <a:rPr lang="en-US" altLang="ko-KR" sz="2000" dirty="0">
                <a:latin typeface="Pretendard" panose="02000503000000020004" pitchFamily="2" charset="-127"/>
              </a:rPr>
              <a:t>Stochastic resetting prevents the random searcher from wandering too far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</a:rPr>
              <a:t>ensuring a finite mean time to find a target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</a:rPr>
              <a:t>whereas the mean time is infinite for a diffusive particle without resetting</a:t>
            </a:r>
          </a:p>
        </p:txBody>
      </p:sp>
    </p:spTree>
    <p:extLst>
      <p:ext uri="{BB962C8B-B14F-4D97-AF65-F5344CB8AC3E}">
        <p14:creationId xmlns:p14="http://schemas.microsoft.com/office/powerpoint/2010/main" val="31222302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EB851-3695-0F55-AAA1-A5AFB265D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53612B-64B0-165E-BA74-1D0F02F5C86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FF6955C6-4681-369C-0C23-FA0099EFED9A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3AC162AF-E92A-1049-0C5B-755D55D1D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16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E76E86-1DF5-B8A5-E09E-ECE379CF7305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How to mitigate such latent gradient bias?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BF4FD859-2022-9C9A-9081-44A4DC524DE8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B909715-EDA0-EE38-80A8-321F9FD8E7C0}"/>
              </a:ext>
            </a:extLst>
          </p:cNvPr>
          <p:cNvSpPr txBox="1"/>
          <p:nvPr/>
        </p:nvSpPr>
        <p:spPr>
          <a:xfrm>
            <a:off x="551384" y="1453707"/>
            <a:ext cx="11089753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We propose, </a:t>
            </a:r>
            <a:r>
              <a:rPr lang="en-US" altLang="ko-KR" sz="2000" b="1" dirty="0">
                <a:solidFill>
                  <a:srgbClr val="7EAB42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stochastic resetting 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during training DNNs</a:t>
            </a:r>
            <a:endParaRPr lang="en-US" altLang="ko-KR" sz="2000" dirty="0">
              <a:solidFill>
                <a:srgbClr val="4977BC"/>
              </a:solidFill>
              <a:latin typeface="Pretendard" panose="02000503000000020004" pitchFamily="2" charset="-127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CEAD8F3-8C2D-452E-500B-2C415F28822C}"/>
              </a:ext>
            </a:extLst>
          </p:cNvPr>
          <p:cNvGrpSpPr/>
          <p:nvPr/>
        </p:nvGrpSpPr>
        <p:grpSpPr>
          <a:xfrm>
            <a:off x="973887" y="1854084"/>
            <a:ext cx="5943669" cy="1187444"/>
            <a:chOff x="5265714" y="3787161"/>
            <a:chExt cx="5943669" cy="1187444"/>
          </a:xfrm>
        </p:grpSpPr>
        <p:sp>
          <p:nvSpPr>
            <p:cNvPr id="2" name="사각형: 둥근 모서리 31">
              <a:extLst>
                <a:ext uri="{FF2B5EF4-FFF2-40B4-BE49-F238E27FC236}">
                  <a16:creationId xmlns:a16="http://schemas.microsoft.com/office/drawing/2014/main" id="{B88D1908-1A33-65C5-177C-439706B57FCD}"/>
                </a:ext>
              </a:extLst>
            </p:cNvPr>
            <p:cNvSpPr/>
            <p:nvPr/>
          </p:nvSpPr>
          <p:spPr>
            <a:xfrm>
              <a:off x="5411924" y="4035374"/>
              <a:ext cx="5762444" cy="93923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1016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직사각형 5">
                  <a:extLst>
                    <a:ext uri="{FF2B5EF4-FFF2-40B4-BE49-F238E27FC236}">
                      <a16:creationId xmlns:a16="http://schemas.microsoft.com/office/drawing/2014/main" id="{B6D69C97-B735-F027-71B8-DD54FDC650A9}"/>
                    </a:ext>
                  </a:extLst>
                </p:cNvPr>
                <p:cNvSpPr/>
                <p:nvPr/>
              </p:nvSpPr>
              <p:spPr>
                <a:xfrm>
                  <a:off x="5376908" y="4115555"/>
                  <a:ext cx="5832475" cy="77886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20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US" altLang="ko-KR" sz="2000" b="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d>
                          <m:dPr>
                            <m:begChr m:val="{"/>
                            <m:endChr m:val=""/>
                            <m:ctrlPr>
                              <a:rPr lang="en-US" altLang="ko-KR" sz="2000" i="1" dirty="0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eqArr>
                              <m:eqArrPr>
                                <m:ctrlPr>
                                  <a:rPr lang="en-US" altLang="ko-KR" sz="200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eqArrPr>
                              <m:e>
                                <m:sSub>
                                  <m:sSubPr>
                                    <m:ctrlPr>
                                      <a:rPr lang="en-US" altLang="ko-KR" sz="20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b="1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𝜽</m:t>
                                    </m:r>
                                  </m:e>
                                  <m:sub>
                                    <m:r>
                                      <a:rPr lang="en-US" altLang="ko-KR" sz="20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sub>
                                </m:sSub>
                                <m:r>
                                  <a:rPr lang="en-US" altLang="ko-KR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                            </m:t>
                                </m:r>
                                <m:r>
                                  <a:rPr lang="en-US" altLang="ko-KR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ko-KR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with</m:t>
                                </m:r>
                                <m:r>
                                  <a:rPr lang="en-US" altLang="ko-KR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ko-KR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probability</m:t>
                                </m:r>
                                <m:r>
                                  <a:rPr lang="en-US" altLang="ko-KR" sz="2000" b="0" i="0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ko-KR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𝑟</m:t>
                                </m:r>
                                <m:r>
                                  <a:rPr lang="en-US" altLang="ko-KR" sz="2000" b="0" i="1" dirty="0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altLang="ko-KR" sz="20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b="1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𝜽</m:t>
                                    </m:r>
                                  </m:e>
                                  <m:sub>
                                    <m:r>
                                      <a:rPr lang="en-US" altLang="ko-KR" sz="2000" b="0" i="1" dirty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>
                                  <a:rPr lang="en-US" altLang="ko-KR" sz="2000" i="1" dirty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US" altLang="ko-KR" sz="2000" b="1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ko-KR" sz="2000" b="0" i="1" dirty="0">
                                        <a:latin typeface="Cambria Math" panose="02040503050406030204" pitchFamily="18" charset="0"/>
                                      </a:rPr>
                                      <m:t>∇</m:t>
                                    </m:r>
                                  </m:e>
                                  <m:sub>
                                    <m:r>
                                      <a:rPr lang="en-US" altLang="ko-KR" sz="2000" b="1" i="1" dirty="0">
                                        <a:latin typeface="Cambria Math" panose="02040503050406030204" pitchFamily="18" charset="0"/>
                                      </a:rPr>
                                      <m:t>𝜽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  <m:t>ℛ</m:t>
                                    </m:r>
                                  </m:e>
                                  <m:sub>
                                    <m:acc>
                                      <m:accPr>
                                        <m:chr m:val="̃"/>
                                        <m:ctrlPr>
                                          <a:rPr lang="en-US" altLang="ko-KR" sz="20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altLang="ko-KR" sz="2000" i="1" dirty="0">
                                            <a:latin typeface="Cambria Math" panose="02040503050406030204" pitchFamily="18" charset="0"/>
                                          </a:rPr>
                                          <m:t>𝒟</m:t>
                                        </m:r>
                                      </m:e>
                                    </m:acc>
                                  </m:sub>
                                </m:sSub>
                                <m:d>
                                  <m:dPr>
                                    <m:ctrlP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altLang="ko-KR" sz="2000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altLang="ko-KR" sz="2000" b="1" i="1" dirty="0">
                                            <a:latin typeface="Cambria Math" panose="02040503050406030204" pitchFamily="18" charset="0"/>
                                          </a:rPr>
                                          <m:t>𝜽</m:t>
                                        </m:r>
                                      </m:e>
                                      <m:sub>
                                        <m:r>
                                          <a:rPr lang="en-US" altLang="ko-KR" sz="2000" i="1" dirty="0">
                                            <a:latin typeface="Cambria Math" panose="02040503050406030204" pitchFamily="18" charset="0"/>
                                          </a:rPr>
                                          <m:t>𝑡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altLang="ko-KR" sz="2000" i="1" dirty="0">
                                    <a:latin typeface="Cambria Math" panose="02040503050406030204" pitchFamily="18" charset="0"/>
                                  </a:rPr>
                                  <m:t>𝜂</m:t>
                                </m:r>
                                <m:r>
                                  <a:rPr lang="en-US" altLang="ko-KR" sz="2000" dirty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ko-KR" sz="2000" b="1" i="1" dirty="0">
                                        <a:latin typeface="Cambria Math" panose="02040503050406030204" pitchFamily="18" charset="0"/>
                                      </a:rPr>
                                      <m:t>𝝃</m:t>
                                    </m:r>
                                  </m:e>
                                  <m:sub>
                                    <m: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  <m:rad>
                                  <m:radPr>
                                    <m:degHide m:val="on"/>
                                    <m:ctrlP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ko-KR" sz="2000" i="1" dirty="0">
                                        <a:latin typeface="Cambria Math" panose="02040503050406030204" pitchFamily="18" charset="0"/>
                                      </a:rPr>
                                      <m:t>𝜂</m:t>
                                    </m:r>
                                  </m:e>
                                </m:rad>
                                <m:r>
                                  <a:rPr lang="en-US" altLang="ko-KR" sz="2000" b="0" i="1" dirty="0" smtClean="0">
                                    <a:latin typeface="Cambria Math" panose="02040503050406030204" pitchFamily="18" charset="0"/>
                                  </a:rPr>
                                  <m:t> , </m:t>
                                </m:r>
                                <m:r>
                                  <a:rPr lang="en-US" altLang="ko-KR" sz="2000" b="0" i="0" dirty="0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sty m:val="p"/>
                                  </m:rPr>
                                  <a:rPr lang="en-US" altLang="ko-KR" sz="2000" b="0" i="0" dirty="0" smtClean="0">
                                    <a:latin typeface="Cambria Math" panose="02040503050406030204" pitchFamily="18" charset="0"/>
                                  </a:rPr>
                                  <m:t>otherwise</m:t>
                                </m:r>
                                <m:r>
                                  <a:rPr lang="en-US" altLang="ko-KR" sz="2000" b="0" i="0" dirty="0" smtClean="0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</m:e>
                            </m:eqArr>
                          </m:e>
                        </m:d>
                      </m:oMath>
                    </m:oMathPara>
                  </a14:m>
                  <a:endParaRPr lang="ko-KR" altLang="en-US" sz="20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6" name="직사각형 5">
                  <a:extLst>
                    <a:ext uri="{FF2B5EF4-FFF2-40B4-BE49-F238E27FC236}">
                      <a16:creationId xmlns:a16="http://schemas.microsoft.com/office/drawing/2014/main" id="{8B0B2F8F-7A99-9DED-DE01-4AEBFADA6EB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76908" y="4115555"/>
                  <a:ext cx="5832475" cy="778868"/>
                </a:xfrm>
                <a:prstGeom prst="rect">
                  <a:avLst/>
                </a:prstGeom>
                <a:blipFill>
                  <a:blip r:embed="rId3"/>
                  <a:stretch>
                    <a:fillRect l="-4121" t="-190476" b="-27777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7" name="그래픽 10" descr="별">
              <a:extLst>
                <a:ext uri="{FF2B5EF4-FFF2-40B4-BE49-F238E27FC236}">
                  <a16:creationId xmlns:a16="http://schemas.microsoft.com/office/drawing/2014/main" id="{C0BF541C-E2CD-6300-08E6-E74F85790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9790442">
              <a:off x="5265714" y="3787161"/>
              <a:ext cx="576609" cy="576609"/>
            </a:xfrm>
            <a:prstGeom prst="rect">
              <a:avLst/>
            </a:prstGeom>
          </p:spPr>
        </p:pic>
      </p:grpSp>
      <p:grpSp>
        <p:nvGrpSpPr>
          <p:cNvPr id="9" name="그룹 35">
            <a:extLst>
              <a:ext uri="{FF2B5EF4-FFF2-40B4-BE49-F238E27FC236}">
                <a16:creationId xmlns:a16="http://schemas.microsoft.com/office/drawing/2014/main" id="{F61A4273-B62A-0ABB-BE72-29D45EFDB39C}"/>
              </a:ext>
            </a:extLst>
          </p:cNvPr>
          <p:cNvGrpSpPr/>
          <p:nvPr/>
        </p:nvGrpSpPr>
        <p:grpSpPr>
          <a:xfrm>
            <a:off x="3719736" y="3568081"/>
            <a:ext cx="5503650" cy="2674637"/>
            <a:chOff x="1147710" y="3604932"/>
            <a:chExt cx="5503650" cy="2674637"/>
          </a:xfrm>
        </p:grpSpPr>
        <p:grpSp>
          <p:nvGrpSpPr>
            <p:cNvPr id="10" name="그룹 2">
              <a:extLst>
                <a:ext uri="{FF2B5EF4-FFF2-40B4-BE49-F238E27FC236}">
                  <a16:creationId xmlns:a16="http://schemas.microsoft.com/office/drawing/2014/main" id="{42BA1AE0-A9D5-D0BB-C393-AC0591EB6A80}"/>
                </a:ext>
              </a:extLst>
            </p:cNvPr>
            <p:cNvGrpSpPr/>
            <p:nvPr/>
          </p:nvGrpSpPr>
          <p:grpSpPr>
            <a:xfrm>
              <a:off x="1147710" y="3604932"/>
              <a:ext cx="4218054" cy="2674637"/>
              <a:chOff x="923924" y="3429000"/>
              <a:chExt cx="4293536" cy="2722499"/>
            </a:xfrm>
          </p:grpSpPr>
          <p:pic>
            <p:nvPicPr>
              <p:cNvPr id="12" name="그림 6">
                <a:extLst>
                  <a:ext uri="{FF2B5EF4-FFF2-40B4-BE49-F238E27FC236}">
                    <a16:creationId xmlns:a16="http://schemas.microsoft.com/office/drawing/2014/main" id="{02ED12F4-05F9-9937-5846-EAEE9C6164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23924" y="3429000"/>
                <a:ext cx="4293536" cy="2722499"/>
              </a:xfrm>
              <a:prstGeom prst="rect">
                <a:avLst/>
              </a:prstGeom>
            </p:spPr>
          </p:pic>
          <p:sp>
            <p:nvSpPr>
              <p:cNvPr id="13" name="직사각형 1">
                <a:extLst>
                  <a:ext uri="{FF2B5EF4-FFF2-40B4-BE49-F238E27FC236}">
                    <a16:creationId xmlns:a16="http://schemas.microsoft.com/office/drawing/2014/main" id="{1D516280-334C-A9B8-E4DD-233DDAD6428F}"/>
                  </a:ext>
                </a:extLst>
              </p:cNvPr>
              <p:cNvSpPr/>
              <p:nvPr/>
            </p:nvSpPr>
            <p:spPr>
              <a:xfrm>
                <a:off x="1566863" y="4707731"/>
                <a:ext cx="159543" cy="109538"/>
              </a:xfrm>
              <a:prstGeom prst="rect">
                <a:avLst/>
              </a:prstGeom>
              <a:solidFill>
                <a:srgbClr val="D5544E"/>
              </a:solidFill>
              <a:ln>
                <a:solidFill>
                  <a:srgbClr val="D554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1" name="직사각형 34">
              <a:extLst>
                <a:ext uri="{FF2B5EF4-FFF2-40B4-BE49-F238E27FC236}">
                  <a16:creationId xmlns:a16="http://schemas.microsoft.com/office/drawing/2014/main" id="{2C8A1CA3-CB5F-FF62-2E44-E5CF34306A8F}"/>
                </a:ext>
              </a:extLst>
            </p:cNvPr>
            <p:cNvSpPr/>
            <p:nvPr/>
          </p:nvSpPr>
          <p:spPr>
            <a:xfrm>
              <a:off x="4496603" y="5615856"/>
              <a:ext cx="21547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―</a:t>
              </a:r>
              <a:r>
                <a:rPr lang="en-US" altLang="ko-KR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original training</a:t>
              </a:r>
            </a:p>
            <a:p>
              <a:r>
                <a:rPr lang="en-US" altLang="ko-KR" b="1" dirty="0">
                  <a:solidFill>
                    <a:srgbClr val="7EAB4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―</a:t>
              </a:r>
              <a:r>
                <a:rPr lang="en-US" altLang="ko-KR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our method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427F730-E6F4-D33E-EC26-D0DE81AE3758}"/>
              </a:ext>
            </a:extLst>
          </p:cNvPr>
          <p:cNvGrpSpPr/>
          <p:nvPr/>
        </p:nvGrpSpPr>
        <p:grpSpPr>
          <a:xfrm>
            <a:off x="7556848" y="1520788"/>
            <a:ext cx="3217660" cy="1878784"/>
            <a:chOff x="7691597" y="1640975"/>
            <a:chExt cx="3217660" cy="187878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2525525D-8F02-CA15-142B-5F70F69E0713}"/>
                </a:ext>
              </a:extLst>
            </p:cNvPr>
            <p:cNvCxnSpPr>
              <a:cxnSpLocks/>
            </p:cNvCxnSpPr>
            <p:nvPr/>
          </p:nvCxnSpPr>
          <p:spPr>
            <a:xfrm>
              <a:off x="9046253" y="1915046"/>
              <a:ext cx="0" cy="1256402"/>
            </a:xfrm>
            <a:prstGeom prst="line">
              <a:avLst/>
            </a:prstGeom>
            <a:ln w="44450">
              <a:solidFill>
                <a:srgbClr val="3E5E9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F3B542A-7D79-6F13-C3CE-2D9D2E9C192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93086" y="1975038"/>
              <a:ext cx="0" cy="119641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AF5A3B8-323C-23C1-86A4-7D45D04AA2C6}"/>
                </a:ext>
              </a:extLst>
            </p:cNvPr>
            <p:cNvCxnSpPr>
              <a:cxnSpLocks/>
            </p:cNvCxnSpPr>
            <p:nvPr/>
          </p:nvCxnSpPr>
          <p:spPr>
            <a:xfrm>
              <a:off x="8352920" y="1915046"/>
              <a:ext cx="0" cy="1256402"/>
            </a:xfrm>
            <a:prstGeom prst="line">
              <a:avLst/>
            </a:prstGeom>
            <a:ln w="444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F5474019-7741-0D57-96E6-F1EB0151FFC5}"/>
                </a:ext>
              </a:extLst>
            </p:cNvPr>
            <p:cNvSpPr/>
            <p:nvPr/>
          </p:nvSpPr>
          <p:spPr>
            <a:xfrm>
              <a:off x="8696770" y="2813426"/>
              <a:ext cx="426877" cy="358804"/>
            </a:xfrm>
            <a:custGeom>
              <a:avLst/>
              <a:gdLst>
                <a:gd name="connsiteX0" fmla="*/ 685800 w 854242"/>
                <a:gd name="connsiteY0" fmla="*/ 806116 h 806116"/>
                <a:gd name="connsiteX1" fmla="*/ 745958 w 854242"/>
                <a:gd name="connsiteY1" fmla="*/ 757990 h 806116"/>
                <a:gd name="connsiteX2" fmla="*/ 794084 w 854242"/>
                <a:gd name="connsiteY2" fmla="*/ 697832 h 806116"/>
                <a:gd name="connsiteX3" fmla="*/ 806116 w 854242"/>
                <a:gd name="connsiteY3" fmla="*/ 661737 h 806116"/>
                <a:gd name="connsiteX4" fmla="*/ 854242 w 854242"/>
                <a:gd name="connsiteY4" fmla="*/ 589548 h 806116"/>
                <a:gd name="connsiteX5" fmla="*/ 818148 w 854242"/>
                <a:gd name="connsiteY5" fmla="*/ 397042 h 806116"/>
                <a:gd name="connsiteX6" fmla="*/ 757990 w 854242"/>
                <a:gd name="connsiteY6" fmla="*/ 336885 h 806116"/>
                <a:gd name="connsiteX7" fmla="*/ 721895 w 854242"/>
                <a:gd name="connsiteY7" fmla="*/ 300790 h 806116"/>
                <a:gd name="connsiteX8" fmla="*/ 661737 w 854242"/>
                <a:gd name="connsiteY8" fmla="*/ 276727 h 806116"/>
                <a:gd name="connsiteX9" fmla="*/ 625642 w 854242"/>
                <a:gd name="connsiteY9" fmla="*/ 252663 h 806116"/>
                <a:gd name="connsiteX10" fmla="*/ 577516 w 854242"/>
                <a:gd name="connsiteY10" fmla="*/ 240632 h 806116"/>
                <a:gd name="connsiteX11" fmla="*/ 505327 w 854242"/>
                <a:gd name="connsiteY11" fmla="*/ 216569 h 806116"/>
                <a:gd name="connsiteX12" fmla="*/ 469232 w 854242"/>
                <a:gd name="connsiteY12" fmla="*/ 204537 h 806116"/>
                <a:gd name="connsiteX13" fmla="*/ 409074 w 854242"/>
                <a:gd name="connsiteY13" fmla="*/ 192506 h 806116"/>
                <a:gd name="connsiteX14" fmla="*/ 216569 w 854242"/>
                <a:gd name="connsiteY14" fmla="*/ 168442 h 806116"/>
                <a:gd name="connsiteX15" fmla="*/ 108284 w 854242"/>
                <a:gd name="connsiteY15" fmla="*/ 144379 h 806116"/>
                <a:gd name="connsiteX16" fmla="*/ 72190 w 854242"/>
                <a:gd name="connsiteY16" fmla="*/ 132348 h 806116"/>
                <a:gd name="connsiteX17" fmla="*/ 36095 w 854242"/>
                <a:gd name="connsiteY17" fmla="*/ 60158 h 806116"/>
                <a:gd name="connsiteX18" fmla="*/ 12032 w 854242"/>
                <a:gd name="connsiteY18" fmla="*/ 24063 h 806116"/>
                <a:gd name="connsiteX19" fmla="*/ 0 w 854242"/>
                <a:gd name="connsiteY19" fmla="*/ 0 h 80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4242" h="806116">
                  <a:moveTo>
                    <a:pt x="685800" y="806116"/>
                  </a:moveTo>
                  <a:cubicBezTo>
                    <a:pt x="705853" y="790074"/>
                    <a:pt x="729246" y="777488"/>
                    <a:pt x="745958" y="757990"/>
                  </a:cubicBezTo>
                  <a:cubicBezTo>
                    <a:pt x="823447" y="667587"/>
                    <a:pt x="678021" y="775208"/>
                    <a:pt x="794084" y="697832"/>
                  </a:cubicBezTo>
                  <a:cubicBezTo>
                    <a:pt x="798095" y="685800"/>
                    <a:pt x="799957" y="672824"/>
                    <a:pt x="806116" y="661737"/>
                  </a:cubicBezTo>
                  <a:cubicBezTo>
                    <a:pt x="820161" y="636456"/>
                    <a:pt x="854242" y="589548"/>
                    <a:pt x="854242" y="589548"/>
                  </a:cubicBezTo>
                  <a:cubicBezTo>
                    <a:pt x="851477" y="567428"/>
                    <a:pt x="836380" y="415274"/>
                    <a:pt x="818148" y="397042"/>
                  </a:cubicBezTo>
                  <a:lnTo>
                    <a:pt x="757990" y="336885"/>
                  </a:lnTo>
                  <a:cubicBezTo>
                    <a:pt x="745958" y="324853"/>
                    <a:pt x="737693" y="307109"/>
                    <a:pt x="721895" y="300790"/>
                  </a:cubicBezTo>
                  <a:cubicBezTo>
                    <a:pt x="701842" y="292769"/>
                    <a:pt x="681054" y="286386"/>
                    <a:pt x="661737" y="276727"/>
                  </a:cubicBezTo>
                  <a:cubicBezTo>
                    <a:pt x="648803" y="270260"/>
                    <a:pt x="638933" y="258359"/>
                    <a:pt x="625642" y="252663"/>
                  </a:cubicBezTo>
                  <a:cubicBezTo>
                    <a:pt x="610443" y="246149"/>
                    <a:pt x="593354" y="245383"/>
                    <a:pt x="577516" y="240632"/>
                  </a:cubicBezTo>
                  <a:cubicBezTo>
                    <a:pt x="553221" y="233344"/>
                    <a:pt x="529390" y="224590"/>
                    <a:pt x="505327" y="216569"/>
                  </a:cubicBezTo>
                  <a:cubicBezTo>
                    <a:pt x="493295" y="212558"/>
                    <a:pt x="481668" y="207024"/>
                    <a:pt x="469232" y="204537"/>
                  </a:cubicBezTo>
                  <a:cubicBezTo>
                    <a:pt x="449179" y="200527"/>
                    <a:pt x="429318" y="195398"/>
                    <a:pt x="409074" y="192506"/>
                  </a:cubicBezTo>
                  <a:cubicBezTo>
                    <a:pt x="345056" y="183361"/>
                    <a:pt x="279981" y="181124"/>
                    <a:pt x="216569" y="168442"/>
                  </a:cubicBezTo>
                  <a:cubicBezTo>
                    <a:pt x="175208" y="160170"/>
                    <a:pt x="147939" y="155709"/>
                    <a:pt x="108284" y="144379"/>
                  </a:cubicBezTo>
                  <a:cubicBezTo>
                    <a:pt x="96090" y="140895"/>
                    <a:pt x="84221" y="136358"/>
                    <a:pt x="72190" y="132348"/>
                  </a:cubicBezTo>
                  <a:cubicBezTo>
                    <a:pt x="3229" y="28905"/>
                    <a:pt x="85908" y="159784"/>
                    <a:pt x="36095" y="60158"/>
                  </a:cubicBezTo>
                  <a:cubicBezTo>
                    <a:pt x="29628" y="47224"/>
                    <a:pt x="19472" y="36463"/>
                    <a:pt x="12032" y="24063"/>
                  </a:cubicBezTo>
                  <a:cubicBezTo>
                    <a:pt x="7418" y="16373"/>
                    <a:pt x="4011" y="8021"/>
                    <a:pt x="0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3BECD5C1-08DA-6142-73ED-1AA837339223}"/>
                </a:ext>
              </a:extLst>
            </p:cNvPr>
            <p:cNvCxnSpPr>
              <a:cxnSpLocks/>
            </p:cNvCxnSpPr>
            <p:nvPr/>
          </p:nvCxnSpPr>
          <p:spPr>
            <a:xfrm>
              <a:off x="8712754" y="2811295"/>
              <a:ext cx="310152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EF3676A3-0E2C-B3C8-3329-5AA4AF6CD43B}"/>
                </a:ext>
              </a:extLst>
            </p:cNvPr>
            <p:cNvSpPr/>
            <p:nvPr/>
          </p:nvSpPr>
          <p:spPr>
            <a:xfrm>
              <a:off x="8923853" y="2541084"/>
              <a:ext cx="544553" cy="250816"/>
            </a:xfrm>
            <a:custGeom>
              <a:avLst/>
              <a:gdLst>
                <a:gd name="connsiteX0" fmla="*/ 228600 w 1275348"/>
                <a:gd name="connsiteY0" fmla="*/ 601579 h 601579"/>
                <a:gd name="connsiteX1" fmla="*/ 168442 w 1275348"/>
                <a:gd name="connsiteY1" fmla="*/ 565484 h 601579"/>
                <a:gd name="connsiteX2" fmla="*/ 132348 w 1275348"/>
                <a:gd name="connsiteY2" fmla="*/ 553453 h 601579"/>
                <a:gd name="connsiteX3" fmla="*/ 72190 w 1275348"/>
                <a:gd name="connsiteY3" fmla="*/ 517358 h 601579"/>
                <a:gd name="connsiteX4" fmla="*/ 36095 w 1275348"/>
                <a:gd name="connsiteY4" fmla="*/ 493295 h 601579"/>
                <a:gd name="connsiteX5" fmla="*/ 24064 w 1275348"/>
                <a:gd name="connsiteY5" fmla="*/ 457200 h 601579"/>
                <a:gd name="connsiteX6" fmla="*/ 0 w 1275348"/>
                <a:gd name="connsiteY6" fmla="*/ 433137 h 601579"/>
                <a:gd name="connsiteX7" fmla="*/ 12032 w 1275348"/>
                <a:gd name="connsiteY7" fmla="*/ 385010 h 601579"/>
                <a:gd name="connsiteX8" fmla="*/ 96253 w 1275348"/>
                <a:gd name="connsiteY8" fmla="*/ 372979 h 601579"/>
                <a:gd name="connsiteX9" fmla="*/ 204537 w 1275348"/>
                <a:gd name="connsiteY9" fmla="*/ 360947 h 601579"/>
                <a:gd name="connsiteX10" fmla="*/ 288758 w 1275348"/>
                <a:gd name="connsiteY10" fmla="*/ 348916 h 601579"/>
                <a:gd name="connsiteX11" fmla="*/ 541421 w 1275348"/>
                <a:gd name="connsiteY11" fmla="*/ 336884 h 601579"/>
                <a:gd name="connsiteX12" fmla="*/ 577516 w 1275348"/>
                <a:gd name="connsiteY12" fmla="*/ 324853 h 601579"/>
                <a:gd name="connsiteX13" fmla="*/ 649706 w 1275348"/>
                <a:gd name="connsiteY13" fmla="*/ 288758 h 601579"/>
                <a:gd name="connsiteX14" fmla="*/ 625642 w 1275348"/>
                <a:gd name="connsiteY14" fmla="*/ 228600 h 601579"/>
                <a:gd name="connsiteX15" fmla="*/ 553453 w 1275348"/>
                <a:gd name="connsiteY15" fmla="*/ 204537 h 601579"/>
                <a:gd name="connsiteX16" fmla="*/ 541421 w 1275348"/>
                <a:gd name="connsiteY16" fmla="*/ 168442 h 601579"/>
                <a:gd name="connsiteX17" fmla="*/ 589548 w 1275348"/>
                <a:gd name="connsiteY17" fmla="*/ 144379 h 601579"/>
                <a:gd name="connsiteX18" fmla="*/ 673769 w 1275348"/>
                <a:gd name="connsiteY18" fmla="*/ 120316 h 601579"/>
                <a:gd name="connsiteX19" fmla="*/ 794085 w 1275348"/>
                <a:gd name="connsiteY19" fmla="*/ 96253 h 601579"/>
                <a:gd name="connsiteX20" fmla="*/ 854242 w 1275348"/>
                <a:gd name="connsiteY20" fmla="*/ 84221 h 601579"/>
                <a:gd name="connsiteX21" fmla="*/ 926432 w 1275348"/>
                <a:gd name="connsiteY21" fmla="*/ 72189 h 601579"/>
                <a:gd name="connsiteX22" fmla="*/ 974558 w 1275348"/>
                <a:gd name="connsiteY22" fmla="*/ 60158 h 601579"/>
                <a:gd name="connsiteX23" fmla="*/ 1203158 w 1275348"/>
                <a:gd name="connsiteY23" fmla="*/ 36095 h 601579"/>
                <a:gd name="connsiteX24" fmla="*/ 1239253 w 1275348"/>
                <a:gd name="connsiteY24" fmla="*/ 12032 h 601579"/>
                <a:gd name="connsiteX25" fmla="*/ 1275348 w 1275348"/>
                <a:gd name="connsiteY25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5348" h="601579">
                  <a:moveTo>
                    <a:pt x="228600" y="601579"/>
                  </a:moveTo>
                  <a:cubicBezTo>
                    <a:pt x="208547" y="589547"/>
                    <a:pt x="189358" y="575942"/>
                    <a:pt x="168442" y="565484"/>
                  </a:cubicBezTo>
                  <a:cubicBezTo>
                    <a:pt x="157099" y="559812"/>
                    <a:pt x="143223" y="559978"/>
                    <a:pt x="132348" y="553453"/>
                  </a:cubicBezTo>
                  <a:cubicBezTo>
                    <a:pt x="49774" y="503907"/>
                    <a:pt x="174437" y="551439"/>
                    <a:pt x="72190" y="517358"/>
                  </a:cubicBezTo>
                  <a:cubicBezTo>
                    <a:pt x="60158" y="509337"/>
                    <a:pt x="45128" y="504587"/>
                    <a:pt x="36095" y="493295"/>
                  </a:cubicBezTo>
                  <a:cubicBezTo>
                    <a:pt x="28172" y="483392"/>
                    <a:pt x="30589" y="468075"/>
                    <a:pt x="24064" y="457200"/>
                  </a:cubicBezTo>
                  <a:cubicBezTo>
                    <a:pt x="18228" y="447473"/>
                    <a:pt x="8021" y="441158"/>
                    <a:pt x="0" y="433137"/>
                  </a:cubicBezTo>
                  <a:cubicBezTo>
                    <a:pt x="4011" y="417095"/>
                    <a:pt x="-1991" y="393774"/>
                    <a:pt x="12032" y="385010"/>
                  </a:cubicBezTo>
                  <a:cubicBezTo>
                    <a:pt x="36080" y="369980"/>
                    <a:pt x="68113" y="376496"/>
                    <a:pt x="96253" y="372979"/>
                  </a:cubicBezTo>
                  <a:cubicBezTo>
                    <a:pt x="132289" y="368474"/>
                    <a:pt x="168501" y="365452"/>
                    <a:pt x="204537" y="360947"/>
                  </a:cubicBezTo>
                  <a:cubicBezTo>
                    <a:pt x="232677" y="357430"/>
                    <a:pt x="260471" y="350936"/>
                    <a:pt x="288758" y="348916"/>
                  </a:cubicBezTo>
                  <a:cubicBezTo>
                    <a:pt x="372860" y="342909"/>
                    <a:pt x="457200" y="340895"/>
                    <a:pt x="541421" y="336884"/>
                  </a:cubicBezTo>
                  <a:cubicBezTo>
                    <a:pt x="553453" y="332874"/>
                    <a:pt x="566172" y="330525"/>
                    <a:pt x="577516" y="324853"/>
                  </a:cubicBezTo>
                  <a:cubicBezTo>
                    <a:pt x="670811" y="278206"/>
                    <a:pt x="558981" y="318998"/>
                    <a:pt x="649706" y="288758"/>
                  </a:cubicBezTo>
                  <a:cubicBezTo>
                    <a:pt x="663670" y="246863"/>
                    <a:pt x="675299" y="250670"/>
                    <a:pt x="625642" y="228600"/>
                  </a:cubicBezTo>
                  <a:cubicBezTo>
                    <a:pt x="602463" y="218298"/>
                    <a:pt x="553453" y="204537"/>
                    <a:pt x="553453" y="204537"/>
                  </a:cubicBezTo>
                  <a:cubicBezTo>
                    <a:pt x="549442" y="192505"/>
                    <a:pt x="534896" y="179317"/>
                    <a:pt x="541421" y="168442"/>
                  </a:cubicBezTo>
                  <a:cubicBezTo>
                    <a:pt x="550649" y="153062"/>
                    <a:pt x="573062" y="151444"/>
                    <a:pt x="589548" y="144379"/>
                  </a:cubicBezTo>
                  <a:cubicBezTo>
                    <a:pt x="610598" y="135357"/>
                    <a:pt x="653408" y="124679"/>
                    <a:pt x="673769" y="120316"/>
                  </a:cubicBezTo>
                  <a:cubicBezTo>
                    <a:pt x="713761" y="111747"/>
                    <a:pt x="753980" y="104274"/>
                    <a:pt x="794085" y="96253"/>
                  </a:cubicBezTo>
                  <a:cubicBezTo>
                    <a:pt x="814137" y="92242"/>
                    <a:pt x="834071" y="87583"/>
                    <a:pt x="854242" y="84221"/>
                  </a:cubicBezTo>
                  <a:cubicBezTo>
                    <a:pt x="878305" y="80210"/>
                    <a:pt x="902510" y="76973"/>
                    <a:pt x="926432" y="72189"/>
                  </a:cubicBezTo>
                  <a:cubicBezTo>
                    <a:pt x="942647" y="68946"/>
                    <a:pt x="958247" y="62876"/>
                    <a:pt x="974558" y="60158"/>
                  </a:cubicBezTo>
                  <a:cubicBezTo>
                    <a:pt x="1037664" y="49640"/>
                    <a:pt x="1144240" y="41451"/>
                    <a:pt x="1203158" y="36095"/>
                  </a:cubicBezTo>
                  <a:cubicBezTo>
                    <a:pt x="1215190" y="28074"/>
                    <a:pt x="1226319" y="18499"/>
                    <a:pt x="1239253" y="12032"/>
                  </a:cubicBezTo>
                  <a:cubicBezTo>
                    <a:pt x="1250597" y="6360"/>
                    <a:pt x="1275348" y="0"/>
                    <a:pt x="1275348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F776532A-2DF8-6AF8-EC73-D9F07C339C0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541084"/>
              <a:ext cx="403296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70E70F19-86E2-4CE6-1C66-D3F273374E71}"/>
                </a:ext>
              </a:extLst>
            </p:cNvPr>
            <p:cNvSpPr/>
            <p:nvPr/>
          </p:nvSpPr>
          <p:spPr>
            <a:xfrm>
              <a:off x="8718830" y="2209970"/>
              <a:ext cx="637309" cy="326016"/>
            </a:xfrm>
            <a:custGeom>
              <a:avLst/>
              <a:gdLst>
                <a:gd name="connsiteX0" fmla="*/ 481263 w 1155032"/>
                <a:gd name="connsiteY0" fmla="*/ 601579 h 601579"/>
                <a:gd name="connsiteX1" fmla="*/ 336885 w 1155032"/>
                <a:gd name="connsiteY1" fmla="*/ 577515 h 601579"/>
                <a:gd name="connsiteX2" fmla="*/ 264695 w 1155032"/>
                <a:gd name="connsiteY2" fmla="*/ 553452 h 601579"/>
                <a:gd name="connsiteX3" fmla="*/ 228600 w 1155032"/>
                <a:gd name="connsiteY3" fmla="*/ 541421 h 601579"/>
                <a:gd name="connsiteX4" fmla="*/ 192506 w 1155032"/>
                <a:gd name="connsiteY4" fmla="*/ 517358 h 601579"/>
                <a:gd name="connsiteX5" fmla="*/ 156411 w 1155032"/>
                <a:gd name="connsiteY5" fmla="*/ 505326 h 601579"/>
                <a:gd name="connsiteX6" fmla="*/ 84221 w 1155032"/>
                <a:gd name="connsiteY6" fmla="*/ 457200 h 601579"/>
                <a:gd name="connsiteX7" fmla="*/ 24063 w 1155032"/>
                <a:gd name="connsiteY7" fmla="*/ 409073 h 601579"/>
                <a:gd name="connsiteX8" fmla="*/ 0 w 1155032"/>
                <a:gd name="connsiteY8" fmla="*/ 372979 h 601579"/>
                <a:gd name="connsiteX9" fmla="*/ 132348 w 1155032"/>
                <a:gd name="connsiteY9" fmla="*/ 336884 h 601579"/>
                <a:gd name="connsiteX10" fmla="*/ 204537 w 1155032"/>
                <a:gd name="connsiteY10" fmla="*/ 312821 h 601579"/>
                <a:gd name="connsiteX11" fmla="*/ 240632 w 1155032"/>
                <a:gd name="connsiteY11" fmla="*/ 300789 h 601579"/>
                <a:gd name="connsiteX12" fmla="*/ 276727 w 1155032"/>
                <a:gd name="connsiteY12" fmla="*/ 276726 h 601579"/>
                <a:gd name="connsiteX13" fmla="*/ 348916 w 1155032"/>
                <a:gd name="connsiteY13" fmla="*/ 252663 h 601579"/>
                <a:gd name="connsiteX14" fmla="*/ 312821 w 1155032"/>
                <a:gd name="connsiteY14" fmla="*/ 228600 h 601579"/>
                <a:gd name="connsiteX15" fmla="*/ 276727 w 1155032"/>
                <a:gd name="connsiteY15" fmla="*/ 216568 h 601579"/>
                <a:gd name="connsiteX16" fmla="*/ 252663 w 1155032"/>
                <a:gd name="connsiteY16" fmla="*/ 192505 h 601579"/>
                <a:gd name="connsiteX17" fmla="*/ 264695 w 1155032"/>
                <a:gd name="connsiteY17" fmla="*/ 156410 h 601579"/>
                <a:gd name="connsiteX18" fmla="*/ 300790 w 1155032"/>
                <a:gd name="connsiteY18" fmla="*/ 132347 h 601579"/>
                <a:gd name="connsiteX19" fmla="*/ 445169 w 1155032"/>
                <a:gd name="connsiteY19" fmla="*/ 96252 h 601579"/>
                <a:gd name="connsiteX20" fmla="*/ 902369 w 1155032"/>
                <a:gd name="connsiteY20" fmla="*/ 84221 h 601579"/>
                <a:gd name="connsiteX21" fmla="*/ 1010653 w 1155032"/>
                <a:gd name="connsiteY21" fmla="*/ 60158 h 601579"/>
                <a:gd name="connsiteX22" fmla="*/ 1046748 w 1155032"/>
                <a:gd name="connsiteY22" fmla="*/ 48126 h 601579"/>
                <a:gd name="connsiteX23" fmla="*/ 1082842 w 1155032"/>
                <a:gd name="connsiteY23" fmla="*/ 24063 h 601579"/>
                <a:gd name="connsiteX24" fmla="*/ 1155032 w 1155032"/>
                <a:gd name="connsiteY24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55032" h="601579">
                  <a:moveTo>
                    <a:pt x="481263" y="601579"/>
                  </a:moveTo>
                  <a:cubicBezTo>
                    <a:pt x="413008" y="593047"/>
                    <a:pt x="393670" y="594551"/>
                    <a:pt x="336885" y="577515"/>
                  </a:cubicBezTo>
                  <a:cubicBezTo>
                    <a:pt x="312590" y="570226"/>
                    <a:pt x="288758" y="561473"/>
                    <a:pt x="264695" y="553452"/>
                  </a:cubicBezTo>
                  <a:lnTo>
                    <a:pt x="228600" y="541421"/>
                  </a:lnTo>
                  <a:cubicBezTo>
                    <a:pt x="216569" y="533400"/>
                    <a:pt x="205439" y="523825"/>
                    <a:pt x="192506" y="517358"/>
                  </a:cubicBezTo>
                  <a:cubicBezTo>
                    <a:pt x="181162" y="511686"/>
                    <a:pt x="167498" y="511485"/>
                    <a:pt x="156411" y="505326"/>
                  </a:cubicBezTo>
                  <a:cubicBezTo>
                    <a:pt x="131130" y="491281"/>
                    <a:pt x="108284" y="473242"/>
                    <a:pt x="84221" y="457200"/>
                  </a:cubicBezTo>
                  <a:cubicBezTo>
                    <a:pt x="57420" y="439333"/>
                    <a:pt x="43656" y="433564"/>
                    <a:pt x="24063" y="409073"/>
                  </a:cubicBezTo>
                  <a:cubicBezTo>
                    <a:pt x="15030" y="397782"/>
                    <a:pt x="8021" y="385010"/>
                    <a:pt x="0" y="372979"/>
                  </a:cubicBezTo>
                  <a:cubicBezTo>
                    <a:pt x="53892" y="319085"/>
                    <a:pt x="-495" y="363452"/>
                    <a:pt x="132348" y="336884"/>
                  </a:cubicBezTo>
                  <a:cubicBezTo>
                    <a:pt x="157220" y="331910"/>
                    <a:pt x="180474" y="320842"/>
                    <a:pt x="204537" y="312821"/>
                  </a:cubicBezTo>
                  <a:cubicBezTo>
                    <a:pt x="216569" y="308810"/>
                    <a:pt x="230079" y="307824"/>
                    <a:pt x="240632" y="300789"/>
                  </a:cubicBezTo>
                  <a:cubicBezTo>
                    <a:pt x="252664" y="292768"/>
                    <a:pt x="263513" y="282599"/>
                    <a:pt x="276727" y="276726"/>
                  </a:cubicBezTo>
                  <a:cubicBezTo>
                    <a:pt x="299906" y="266424"/>
                    <a:pt x="348916" y="252663"/>
                    <a:pt x="348916" y="252663"/>
                  </a:cubicBezTo>
                  <a:cubicBezTo>
                    <a:pt x="336884" y="244642"/>
                    <a:pt x="325755" y="235067"/>
                    <a:pt x="312821" y="228600"/>
                  </a:cubicBezTo>
                  <a:cubicBezTo>
                    <a:pt x="301478" y="222928"/>
                    <a:pt x="287602" y="223093"/>
                    <a:pt x="276727" y="216568"/>
                  </a:cubicBezTo>
                  <a:cubicBezTo>
                    <a:pt x="267000" y="210732"/>
                    <a:pt x="260684" y="200526"/>
                    <a:pt x="252663" y="192505"/>
                  </a:cubicBezTo>
                  <a:cubicBezTo>
                    <a:pt x="256674" y="180473"/>
                    <a:pt x="256772" y="166313"/>
                    <a:pt x="264695" y="156410"/>
                  </a:cubicBezTo>
                  <a:cubicBezTo>
                    <a:pt x="273728" y="145119"/>
                    <a:pt x="287576" y="138220"/>
                    <a:pt x="300790" y="132347"/>
                  </a:cubicBezTo>
                  <a:cubicBezTo>
                    <a:pt x="338868" y="115424"/>
                    <a:pt x="403026" y="98168"/>
                    <a:pt x="445169" y="96252"/>
                  </a:cubicBezTo>
                  <a:cubicBezTo>
                    <a:pt x="597465" y="89330"/>
                    <a:pt x="749969" y="88231"/>
                    <a:pt x="902369" y="84221"/>
                  </a:cubicBezTo>
                  <a:cubicBezTo>
                    <a:pt x="943707" y="75953"/>
                    <a:pt x="971016" y="71483"/>
                    <a:pt x="1010653" y="60158"/>
                  </a:cubicBezTo>
                  <a:cubicBezTo>
                    <a:pt x="1022848" y="56674"/>
                    <a:pt x="1035404" y="53798"/>
                    <a:pt x="1046748" y="48126"/>
                  </a:cubicBezTo>
                  <a:cubicBezTo>
                    <a:pt x="1059681" y="41659"/>
                    <a:pt x="1069628" y="29936"/>
                    <a:pt x="1082842" y="24063"/>
                  </a:cubicBezTo>
                  <a:cubicBezTo>
                    <a:pt x="1106021" y="13761"/>
                    <a:pt x="1155032" y="0"/>
                    <a:pt x="1155032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5C10AA90-4FE4-9417-0D72-1EF92B8C24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210752"/>
              <a:ext cx="283928" cy="4289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E8E88DB-AF26-D8FA-23A8-DF4AD124BD34}"/>
                </a:ext>
              </a:extLst>
            </p:cNvPr>
            <p:cNvSpPr/>
            <p:nvPr/>
          </p:nvSpPr>
          <p:spPr>
            <a:xfrm>
              <a:off x="8607352" y="1920799"/>
              <a:ext cx="438901" cy="276568"/>
            </a:xfrm>
            <a:custGeom>
              <a:avLst/>
              <a:gdLst>
                <a:gd name="connsiteX0" fmla="*/ 878305 w 878305"/>
                <a:gd name="connsiteY0" fmla="*/ 553453 h 553453"/>
                <a:gd name="connsiteX1" fmla="*/ 818148 w 878305"/>
                <a:gd name="connsiteY1" fmla="*/ 541421 h 553453"/>
                <a:gd name="connsiteX2" fmla="*/ 794084 w 878305"/>
                <a:gd name="connsiteY2" fmla="*/ 517358 h 553453"/>
                <a:gd name="connsiteX3" fmla="*/ 721895 w 878305"/>
                <a:gd name="connsiteY3" fmla="*/ 469232 h 553453"/>
                <a:gd name="connsiteX4" fmla="*/ 685800 w 878305"/>
                <a:gd name="connsiteY4" fmla="*/ 445169 h 553453"/>
                <a:gd name="connsiteX5" fmla="*/ 517358 w 878305"/>
                <a:gd name="connsiteY5" fmla="*/ 409074 h 553453"/>
                <a:gd name="connsiteX6" fmla="*/ 397042 w 878305"/>
                <a:gd name="connsiteY6" fmla="*/ 372979 h 553453"/>
                <a:gd name="connsiteX7" fmla="*/ 336884 w 878305"/>
                <a:gd name="connsiteY7" fmla="*/ 324853 h 553453"/>
                <a:gd name="connsiteX8" fmla="*/ 264695 w 878305"/>
                <a:gd name="connsiteY8" fmla="*/ 264695 h 553453"/>
                <a:gd name="connsiteX9" fmla="*/ 252663 w 878305"/>
                <a:gd name="connsiteY9" fmla="*/ 228600 h 553453"/>
                <a:gd name="connsiteX10" fmla="*/ 204537 w 878305"/>
                <a:gd name="connsiteY10" fmla="*/ 168442 h 553453"/>
                <a:gd name="connsiteX11" fmla="*/ 192505 w 878305"/>
                <a:gd name="connsiteY11" fmla="*/ 132348 h 553453"/>
                <a:gd name="connsiteX12" fmla="*/ 132348 w 878305"/>
                <a:gd name="connsiteY12" fmla="*/ 60158 h 553453"/>
                <a:gd name="connsiteX13" fmla="*/ 96253 w 878305"/>
                <a:gd name="connsiteY13" fmla="*/ 36095 h 553453"/>
                <a:gd name="connsiteX14" fmla="*/ 24063 w 878305"/>
                <a:gd name="connsiteY14" fmla="*/ 12032 h 553453"/>
                <a:gd name="connsiteX15" fmla="*/ 0 w 878305"/>
                <a:gd name="connsiteY15" fmla="*/ 0 h 55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305" h="553453">
                  <a:moveTo>
                    <a:pt x="878305" y="553453"/>
                  </a:moveTo>
                  <a:cubicBezTo>
                    <a:pt x="858253" y="549442"/>
                    <a:pt x="836944" y="549477"/>
                    <a:pt x="818148" y="541421"/>
                  </a:cubicBezTo>
                  <a:cubicBezTo>
                    <a:pt x="807722" y="536952"/>
                    <a:pt x="803159" y="524164"/>
                    <a:pt x="794084" y="517358"/>
                  </a:cubicBezTo>
                  <a:cubicBezTo>
                    <a:pt x="770948" y="500006"/>
                    <a:pt x="745958" y="485274"/>
                    <a:pt x="721895" y="469232"/>
                  </a:cubicBezTo>
                  <a:cubicBezTo>
                    <a:pt x="709863" y="461211"/>
                    <a:pt x="699518" y="449742"/>
                    <a:pt x="685800" y="445169"/>
                  </a:cubicBezTo>
                  <a:cubicBezTo>
                    <a:pt x="582936" y="410881"/>
                    <a:pt x="638780" y="424252"/>
                    <a:pt x="517358" y="409074"/>
                  </a:cubicBezTo>
                  <a:cubicBezTo>
                    <a:pt x="490457" y="402349"/>
                    <a:pt x="414614" y="384694"/>
                    <a:pt x="397042" y="372979"/>
                  </a:cubicBezTo>
                  <a:cubicBezTo>
                    <a:pt x="285950" y="298917"/>
                    <a:pt x="422603" y="393428"/>
                    <a:pt x="336884" y="324853"/>
                  </a:cubicBezTo>
                  <a:cubicBezTo>
                    <a:pt x="253136" y="257856"/>
                    <a:pt x="350430" y="350430"/>
                    <a:pt x="264695" y="264695"/>
                  </a:cubicBezTo>
                  <a:cubicBezTo>
                    <a:pt x="260684" y="252663"/>
                    <a:pt x="258335" y="239944"/>
                    <a:pt x="252663" y="228600"/>
                  </a:cubicBezTo>
                  <a:cubicBezTo>
                    <a:pt x="237486" y="198247"/>
                    <a:pt x="226917" y="190823"/>
                    <a:pt x="204537" y="168442"/>
                  </a:cubicBezTo>
                  <a:cubicBezTo>
                    <a:pt x="200526" y="156411"/>
                    <a:pt x="198177" y="143691"/>
                    <a:pt x="192505" y="132348"/>
                  </a:cubicBezTo>
                  <a:cubicBezTo>
                    <a:pt x="178985" y="105308"/>
                    <a:pt x="155155" y="79164"/>
                    <a:pt x="132348" y="60158"/>
                  </a:cubicBezTo>
                  <a:cubicBezTo>
                    <a:pt x="121239" y="50901"/>
                    <a:pt x="109467" y="41968"/>
                    <a:pt x="96253" y="36095"/>
                  </a:cubicBezTo>
                  <a:cubicBezTo>
                    <a:pt x="73074" y="25793"/>
                    <a:pt x="46750" y="23376"/>
                    <a:pt x="24063" y="12032"/>
                  </a:cubicBez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A445C833-1689-5920-4126-7F170ED7A701}"/>
                </a:ext>
              </a:extLst>
            </p:cNvPr>
            <p:cNvSpPr/>
            <p:nvPr/>
          </p:nvSpPr>
          <p:spPr>
            <a:xfrm>
              <a:off x="9036605" y="1916472"/>
              <a:ext cx="685444" cy="1247181"/>
            </a:xfrm>
            <a:custGeom>
              <a:avLst/>
              <a:gdLst>
                <a:gd name="connsiteX0" fmla="*/ 0 w 1407695"/>
                <a:gd name="connsiteY0" fmla="*/ 2286000 h 2286000"/>
                <a:gd name="connsiteX1" fmla="*/ 60158 w 1407695"/>
                <a:gd name="connsiteY1" fmla="*/ 2261937 h 2286000"/>
                <a:gd name="connsiteX2" fmla="*/ 96253 w 1407695"/>
                <a:gd name="connsiteY2" fmla="*/ 2249905 h 2286000"/>
                <a:gd name="connsiteX3" fmla="*/ 168442 w 1407695"/>
                <a:gd name="connsiteY3" fmla="*/ 2213811 h 2286000"/>
                <a:gd name="connsiteX4" fmla="*/ 192506 w 1407695"/>
                <a:gd name="connsiteY4" fmla="*/ 2189747 h 2286000"/>
                <a:gd name="connsiteX5" fmla="*/ 264695 w 1407695"/>
                <a:gd name="connsiteY5" fmla="*/ 2165684 h 2286000"/>
                <a:gd name="connsiteX6" fmla="*/ 336884 w 1407695"/>
                <a:gd name="connsiteY6" fmla="*/ 2105526 h 2286000"/>
                <a:gd name="connsiteX7" fmla="*/ 360948 w 1407695"/>
                <a:gd name="connsiteY7" fmla="*/ 2081463 h 2286000"/>
                <a:gd name="connsiteX8" fmla="*/ 397042 w 1407695"/>
                <a:gd name="connsiteY8" fmla="*/ 2069432 h 2286000"/>
                <a:gd name="connsiteX9" fmla="*/ 469232 w 1407695"/>
                <a:gd name="connsiteY9" fmla="*/ 1949116 h 2286000"/>
                <a:gd name="connsiteX10" fmla="*/ 469232 w 1407695"/>
                <a:gd name="connsiteY10" fmla="*/ 1949116 h 2286000"/>
                <a:gd name="connsiteX11" fmla="*/ 505327 w 1407695"/>
                <a:gd name="connsiteY11" fmla="*/ 1876926 h 2286000"/>
                <a:gd name="connsiteX12" fmla="*/ 469232 w 1407695"/>
                <a:gd name="connsiteY12" fmla="*/ 1804737 h 2286000"/>
                <a:gd name="connsiteX13" fmla="*/ 433137 w 1407695"/>
                <a:gd name="connsiteY13" fmla="*/ 1792705 h 2286000"/>
                <a:gd name="connsiteX14" fmla="*/ 336884 w 1407695"/>
                <a:gd name="connsiteY14" fmla="*/ 1720516 h 2286000"/>
                <a:gd name="connsiteX15" fmla="*/ 324853 w 1407695"/>
                <a:gd name="connsiteY15" fmla="*/ 1684421 h 2286000"/>
                <a:gd name="connsiteX16" fmla="*/ 445169 w 1407695"/>
                <a:gd name="connsiteY16" fmla="*/ 1612232 h 2286000"/>
                <a:gd name="connsiteX17" fmla="*/ 493295 w 1407695"/>
                <a:gd name="connsiteY17" fmla="*/ 1600200 h 2286000"/>
                <a:gd name="connsiteX18" fmla="*/ 565484 w 1407695"/>
                <a:gd name="connsiteY18" fmla="*/ 1576137 h 2286000"/>
                <a:gd name="connsiteX19" fmla="*/ 661737 w 1407695"/>
                <a:gd name="connsiteY19" fmla="*/ 1552074 h 2286000"/>
                <a:gd name="connsiteX20" fmla="*/ 697832 w 1407695"/>
                <a:gd name="connsiteY20" fmla="*/ 1540042 h 2286000"/>
                <a:gd name="connsiteX21" fmla="*/ 818148 w 1407695"/>
                <a:gd name="connsiteY21" fmla="*/ 1528011 h 2286000"/>
                <a:gd name="connsiteX22" fmla="*/ 890337 w 1407695"/>
                <a:gd name="connsiteY22" fmla="*/ 1515979 h 2286000"/>
                <a:gd name="connsiteX23" fmla="*/ 1046748 w 1407695"/>
                <a:gd name="connsiteY23" fmla="*/ 1503947 h 2286000"/>
                <a:gd name="connsiteX24" fmla="*/ 1167063 w 1407695"/>
                <a:gd name="connsiteY24" fmla="*/ 1491916 h 2286000"/>
                <a:gd name="connsiteX25" fmla="*/ 1143000 w 1407695"/>
                <a:gd name="connsiteY25" fmla="*/ 1419726 h 2286000"/>
                <a:gd name="connsiteX26" fmla="*/ 1106906 w 1407695"/>
                <a:gd name="connsiteY26" fmla="*/ 1299411 h 2286000"/>
                <a:gd name="connsiteX27" fmla="*/ 1094874 w 1407695"/>
                <a:gd name="connsiteY27" fmla="*/ 1263316 h 2286000"/>
                <a:gd name="connsiteX28" fmla="*/ 1058779 w 1407695"/>
                <a:gd name="connsiteY28" fmla="*/ 1239253 h 2286000"/>
                <a:gd name="connsiteX29" fmla="*/ 1046748 w 1407695"/>
                <a:gd name="connsiteY29" fmla="*/ 1203158 h 2286000"/>
                <a:gd name="connsiteX30" fmla="*/ 914400 w 1407695"/>
                <a:gd name="connsiteY30" fmla="*/ 1094874 h 2286000"/>
                <a:gd name="connsiteX31" fmla="*/ 878306 w 1407695"/>
                <a:gd name="connsiteY31" fmla="*/ 1082842 h 2286000"/>
                <a:gd name="connsiteX32" fmla="*/ 854242 w 1407695"/>
                <a:gd name="connsiteY32" fmla="*/ 1058779 h 2286000"/>
                <a:gd name="connsiteX33" fmla="*/ 782053 w 1407695"/>
                <a:gd name="connsiteY33" fmla="*/ 1034716 h 2286000"/>
                <a:gd name="connsiteX34" fmla="*/ 806116 w 1407695"/>
                <a:gd name="connsiteY34" fmla="*/ 950495 h 2286000"/>
                <a:gd name="connsiteX35" fmla="*/ 878306 w 1407695"/>
                <a:gd name="connsiteY35" fmla="*/ 902369 h 2286000"/>
                <a:gd name="connsiteX36" fmla="*/ 902369 w 1407695"/>
                <a:gd name="connsiteY36" fmla="*/ 878305 h 2286000"/>
                <a:gd name="connsiteX37" fmla="*/ 938463 w 1407695"/>
                <a:gd name="connsiteY37" fmla="*/ 866274 h 2286000"/>
                <a:gd name="connsiteX38" fmla="*/ 1046748 w 1407695"/>
                <a:gd name="connsiteY38" fmla="*/ 818147 h 2286000"/>
                <a:gd name="connsiteX39" fmla="*/ 1082842 w 1407695"/>
                <a:gd name="connsiteY39" fmla="*/ 806116 h 2286000"/>
                <a:gd name="connsiteX40" fmla="*/ 1010653 w 1407695"/>
                <a:gd name="connsiteY40" fmla="*/ 757990 h 2286000"/>
                <a:gd name="connsiteX41" fmla="*/ 950495 w 1407695"/>
                <a:gd name="connsiteY41" fmla="*/ 721895 h 2286000"/>
                <a:gd name="connsiteX42" fmla="*/ 890337 w 1407695"/>
                <a:gd name="connsiteY42" fmla="*/ 661737 h 2286000"/>
                <a:gd name="connsiteX43" fmla="*/ 818148 w 1407695"/>
                <a:gd name="connsiteY43" fmla="*/ 601579 h 2286000"/>
                <a:gd name="connsiteX44" fmla="*/ 806116 w 1407695"/>
                <a:gd name="connsiteY44" fmla="*/ 565484 h 2286000"/>
                <a:gd name="connsiteX45" fmla="*/ 721895 w 1407695"/>
                <a:gd name="connsiteY45" fmla="*/ 469232 h 2286000"/>
                <a:gd name="connsiteX46" fmla="*/ 697832 w 1407695"/>
                <a:gd name="connsiteY46" fmla="*/ 397042 h 2286000"/>
                <a:gd name="connsiteX47" fmla="*/ 721895 w 1407695"/>
                <a:gd name="connsiteY47" fmla="*/ 336884 h 2286000"/>
                <a:gd name="connsiteX48" fmla="*/ 770021 w 1407695"/>
                <a:gd name="connsiteY48" fmla="*/ 276726 h 2286000"/>
                <a:gd name="connsiteX49" fmla="*/ 806116 w 1407695"/>
                <a:gd name="connsiteY49" fmla="*/ 252663 h 2286000"/>
                <a:gd name="connsiteX50" fmla="*/ 866274 w 1407695"/>
                <a:gd name="connsiteY50" fmla="*/ 204537 h 2286000"/>
                <a:gd name="connsiteX51" fmla="*/ 938463 w 1407695"/>
                <a:gd name="connsiteY51" fmla="*/ 156411 h 2286000"/>
                <a:gd name="connsiteX52" fmla="*/ 986590 w 1407695"/>
                <a:gd name="connsiteY52" fmla="*/ 132347 h 2286000"/>
                <a:gd name="connsiteX53" fmla="*/ 1058779 w 1407695"/>
                <a:gd name="connsiteY53" fmla="*/ 108284 h 2286000"/>
                <a:gd name="connsiteX54" fmla="*/ 1094874 w 1407695"/>
                <a:gd name="connsiteY54" fmla="*/ 96253 h 2286000"/>
                <a:gd name="connsiteX55" fmla="*/ 1143000 w 1407695"/>
                <a:gd name="connsiteY55" fmla="*/ 72190 h 2286000"/>
                <a:gd name="connsiteX56" fmla="*/ 1251284 w 1407695"/>
                <a:gd name="connsiteY56" fmla="*/ 36095 h 2286000"/>
                <a:gd name="connsiteX57" fmla="*/ 1383632 w 1407695"/>
                <a:gd name="connsiteY57" fmla="*/ 0 h 2286000"/>
                <a:gd name="connsiteX58" fmla="*/ 1407695 w 1407695"/>
                <a:gd name="connsiteY58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07695" h="2286000">
                  <a:moveTo>
                    <a:pt x="0" y="2286000"/>
                  </a:moveTo>
                  <a:cubicBezTo>
                    <a:pt x="20053" y="2277979"/>
                    <a:pt x="39936" y="2269520"/>
                    <a:pt x="60158" y="2261937"/>
                  </a:cubicBezTo>
                  <a:cubicBezTo>
                    <a:pt x="72033" y="2257484"/>
                    <a:pt x="84909" y="2255577"/>
                    <a:pt x="96253" y="2249905"/>
                  </a:cubicBezTo>
                  <a:cubicBezTo>
                    <a:pt x="189542" y="2203260"/>
                    <a:pt x="77723" y="2244050"/>
                    <a:pt x="168442" y="2213811"/>
                  </a:cubicBezTo>
                  <a:cubicBezTo>
                    <a:pt x="176463" y="2205790"/>
                    <a:pt x="182360" y="2194820"/>
                    <a:pt x="192506" y="2189747"/>
                  </a:cubicBezTo>
                  <a:cubicBezTo>
                    <a:pt x="215193" y="2178403"/>
                    <a:pt x="264695" y="2165684"/>
                    <a:pt x="264695" y="2165684"/>
                  </a:cubicBezTo>
                  <a:cubicBezTo>
                    <a:pt x="350435" y="2079947"/>
                    <a:pt x="253132" y="2172528"/>
                    <a:pt x="336884" y="2105526"/>
                  </a:cubicBezTo>
                  <a:cubicBezTo>
                    <a:pt x="345742" y="2098440"/>
                    <a:pt x="351221" y="2087299"/>
                    <a:pt x="360948" y="2081463"/>
                  </a:cubicBezTo>
                  <a:cubicBezTo>
                    <a:pt x="371823" y="2074938"/>
                    <a:pt x="385011" y="2073442"/>
                    <a:pt x="397042" y="2069432"/>
                  </a:cubicBezTo>
                  <a:cubicBezTo>
                    <a:pt x="463105" y="2003369"/>
                    <a:pt x="437995" y="2042828"/>
                    <a:pt x="469232" y="1949116"/>
                  </a:cubicBezTo>
                  <a:lnTo>
                    <a:pt x="469232" y="1949116"/>
                  </a:lnTo>
                  <a:cubicBezTo>
                    <a:pt x="500330" y="1902468"/>
                    <a:pt x="488722" y="1926739"/>
                    <a:pt x="505327" y="1876926"/>
                  </a:cubicBezTo>
                  <a:cubicBezTo>
                    <a:pt x="497401" y="1853149"/>
                    <a:pt x="490434" y="1821699"/>
                    <a:pt x="469232" y="1804737"/>
                  </a:cubicBezTo>
                  <a:cubicBezTo>
                    <a:pt x="459329" y="1796814"/>
                    <a:pt x="444224" y="1798864"/>
                    <a:pt x="433137" y="1792705"/>
                  </a:cubicBezTo>
                  <a:cubicBezTo>
                    <a:pt x="371918" y="1758694"/>
                    <a:pt x="373393" y="1757023"/>
                    <a:pt x="336884" y="1720516"/>
                  </a:cubicBezTo>
                  <a:cubicBezTo>
                    <a:pt x="332874" y="1708484"/>
                    <a:pt x="317481" y="1694741"/>
                    <a:pt x="324853" y="1684421"/>
                  </a:cubicBezTo>
                  <a:cubicBezTo>
                    <a:pt x="335092" y="1670086"/>
                    <a:pt x="418850" y="1622102"/>
                    <a:pt x="445169" y="1612232"/>
                  </a:cubicBezTo>
                  <a:cubicBezTo>
                    <a:pt x="460652" y="1606426"/>
                    <a:pt x="477457" y="1604952"/>
                    <a:pt x="493295" y="1600200"/>
                  </a:cubicBezTo>
                  <a:cubicBezTo>
                    <a:pt x="517590" y="1592911"/>
                    <a:pt x="540877" y="1582289"/>
                    <a:pt x="565484" y="1576137"/>
                  </a:cubicBezTo>
                  <a:cubicBezTo>
                    <a:pt x="597568" y="1568116"/>
                    <a:pt x="630362" y="1562532"/>
                    <a:pt x="661737" y="1552074"/>
                  </a:cubicBezTo>
                  <a:cubicBezTo>
                    <a:pt x="673769" y="1548063"/>
                    <a:pt x="685297" y="1541970"/>
                    <a:pt x="697832" y="1540042"/>
                  </a:cubicBezTo>
                  <a:cubicBezTo>
                    <a:pt x="737669" y="1533913"/>
                    <a:pt x="778154" y="1533010"/>
                    <a:pt x="818148" y="1528011"/>
                  </a:cubicBezTo>
                  <a:cubicBezTo>
                    <a:pt x="842355" y="1524985"/>
                    <a:pt x="866076" y="1518533"/>
                    <a:pt x="890337" y="1515979"/>
                  </a:cubicBezTo>
                  <a:cubicBezTo>
                    <a:pt x="942341" y="1510505"/>
                    <a:pt x="994654" y="1508477"/>
                    <a:pt x="1046748" y="1503947"/>
                  </a:cubicBezTo>
                  <a:cubicBezTo>
                    <a:pt x="1086901" y="1500455"/>
                    <a:pt x="1126958" y="1495926"/>
                    <a:pt x="1167063" y="1491916"/>
                  </a:cubicBezTo>
                  <a:cubicBezTo>
                    <a:pt x="1159042" y="1467853"/>
                    <a:pt x="1149152" y="1444334"/>
                    <a:pt x="1143000" y="1419726"/>
                  </a:cubicBezTo>
                  <a:cubicBezTo>
                    <a:pt x="1124818" y="1346995"/>
                    <a:pt x="1136197" y="1387284"/>
                    <a:pt x="1106906" y="1299411"/>
                  </a:cubicBezTo>
                  <a:cubicBezTo>
                    <a:pt x="1102895" y="1287379"/>
                    <a:pt x="1105427" y="1270351"/>
                    <a:pt x="1094874" y="1263316"/>
                  </a:cubicBezTo>
                  <a:lnTo>
                    <a:pt x="1058779" y="1239253"/>
                  </a:lnTo>
                  <a:cubicBezTo>
                    <a:pt x="1054769" y="1227221"/>
                    <a:pt x="1054357" y="1213304"/>
                    <a:pt x="1046748" y="1203158"/>
                  </a:cubicBezTo>
                  <a:cubicBezTo>
                    <a:pt x="1024317" y="1173249"/>
                    <a:pt x="950857" y="1107027"/>
                    <a:pt x="914400" y="1094874"/>
                  </a:cubicBezTo>
                  <a:lnTo>
                    <a:pt x="878306" y="1082842"/>
                  </a:lnTo>
                  <a:cubicBezTo>
                    <a:pt x="870285" y="1074821"/>
                    <a:pt x="864388" y="1063852"/>
                    <a:pt x="854242" y="1058779"/>
                  </a:cubicBezTo>
                  <a:cubicBezTo>
                    <a:pt x="831555" y="1047436"/>
                    <a:pt x="782053" y="1034716"/>
                    <a:pt x="782053" y="1034716"/>
                  </a:cubicBezTo>
                  <a:cubicBezTo>
                    <a:pt x="782158" y="1034297"/>
                    <a:pt x="800361" y="956250"/>
                    <a:pt x="806116" y="950495"/>
                  </a:cubicBezTo>
                  <a:cubicBezTo>
                    <a:pt x="826566" y="930045"/>
                    <a:pt x="857857" y="922819"/>
                    <a:pt x="878306" y="902369"/>
                  </a:cubicBezTo>
                  <a:cubicBezTo>
                    <a:pt x="886327" y="894348"/>
                    <a:pt x="892642" y="884141"/>
                    <a:pt x="902369" y="878305"/>
                  </a:cubicBezTo>
                  <a:cubicBezTo>
                    <a:pt x="913244" y="871780"/>
                    <a:pt x="926432" y="870284"/>
                    <a:pt x="938463" y="866274"/>
                  </a:cubicBezTo>
                  <a:cubicBezTo>
                    <a:pt x="995662" y="828142"/>
                    <a:pt x="960841" y="846783"/>
                    <a:pt x="1046748" y="818147"/>
                  </a:cubicBezTo>
                  <a:lnTo>
                    <a:pt x="1082842" y="806116"/>
                  </a:lnTo>
                  <a:cubicBezTo>
                    <a:pt x="991057" y="714329"/>
                    <a:pt x="1097715" y="810228"/>
                    <a:pt x="1010653" y="757990"/>
                  </a:cubicBezTo>
                  <a:cubicBezTo>
                    <a:pt x="928076" y="708443"/>
                    <a:pt x="1052746" y="755977"/>
                    <a:pt x="950495" y="721895"/>
                  </a:cubicBezTo>
                  <a:cubicBezTo>
                    <a:pt x="884321" y="677779"/>
                    <a:pt x="940469" y="721895"/>
                    <a:pt x="890337" y="661737"/>
                  </a:cubicBezTo>
                  <a:cubicBezTo>
                    <a:pt x="861388" y="626998"/>
                    <a:pt x="853638" y="625239"/>
                    <a:pt x="818148" y="601579"/>
                  </a:cubicBezTo>
                  <a:cubicBezTo>
                    <a:pt x="814137" y="589547"/>
                    <a:pt x="814039" y="575387"/>
                    <a:pt x="806116" y="565484"/>
                  </a:cubicBezTo>
                  <a:cubicBezTo>
                    <a:pt x="749969" y="495301"/>
                    <a:pt x="770020" y="613608"/>
                    <a:pt x="721895" y="469232"/>
                  </a:cubicBezTo>
                  <a:lnTo>
                    <a:pt x="697832" y="397042"/>
                  </a:lnTo>
                  <a:cubicBezTo>
                    <a:pt x="705853" y="376989"/>
                    <a:pt x="712236" y="356201"/>
                    <a:pt x="721895" y="336884"/>
                  </a:cubicBezTo>
                  <a:cubicBezTo>
                    <a:pt x="732316" y="316042"/>
                    <a:pt x="751372" y="291646"/>
                    <a:pt x="770021" y="276726"/>
                  </a:cubicBezTo>
                  <a:cubicBezTo>
                    <a:pt x="781312" y="267693"/>
                    <a:pt x="794084" y="260684"/>
                    <a:pt x="806116" y="252663"/>
                  </a:cubicBezTo>
                  <a:cubicBezTo>
                    <a:pt x="850577" y="185972"/>
                    <a:pt x="804741" y="238722"/>
                    <a:pt x="866274" y="204537"/>
                  </a:cubicBezTo>
                  <a:cubicBezTo>
                    <a:pt x="891555" y="190492"/>
                    <a:pt x="912596" y="169345"/>
                    <a:pt x="938463" y="156411"/>
                  </a:cubicBezTo>
                  <a:cubicBezTo>
                    <a:pt x="954505" y="148390"/>
                    <a:pt x="969937" y="139008"/>
                    <a:pt x="986590" y="132347"/>
                  </a:cubicBezTo>
                  <a:cubicBezTo>
                    <a:pt x="1010140" y="122927"/>
                    <a:pt x="1034716" y="116305"/>
                    <a:pt x="1058779" y="108284"/>
                  </a:cubicBezTo>
                  <a:cubicBezTo>
                    <a:pt x="1070811" y="104274"/>
                    <a:pt x="1083530" y="101925"/>
                    <a:pt x="1094874" y="96253"/>
                  </a:cubicBezTo>
                  <a:cubicBezTo>
                    <a:pt x="1110916" y="88232"/>
                    <a:pt x="1126347" y="78851"/>
                    <a:pt x="1143000" y="72190"/>
                  </a:cubicBezTo>
                  <a:cubicBezTo>
                    <a:pt x="1143028" y="72179"/>
                    <a:pt x="1233222" y="42116"/>
                    <a:pt x="1251284" y="36095"/>
                  </a:cubicBezTo>
                  <a:cubicBezTo>
                    <a:pt x="1287533" y="24012"/>
                    <a:pt x="1356487" y="0"/>
                    <a:pt x="1383632" y="0"/>
                  </a:cubicBezTo>
                  <a:lnTo>
                    <a:pt x="1407695" y="0"/>
                  </a:lnTo>
                </a:path>
              </a:pathLst>
            </a:custGeom>
            <a:noFill/>
            <a:ln w="38100">
              <a:solidFill>
                <a:srgbClr val="80808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2361E2B-58D3-4B0D-3172-3817FCBA9C07}"/>
                </a:ext>
              </a:extLst>
            </p:cNvPr>
            <p:cNvCxnSpPr>
              <a:cxnSpLocks/>
            </p:cNvCxnSpPr>
            <p:nvPr/>
          </p:nvCxnSpPr>
          <p:spPr>
            <a:xfrm>
              <a:off x="7848441" y="3171448"/>
              <a:ext cx="2663483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B00427B2-E2D3-34D8-1C01-AFFBCA1EFE2C}"/>
                    </a:ext>
                  </a:extLst>
                </p:cNvPr>
                <p:cNvSpPr txBox="1"/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0C451793-5CA7-B121-12EF-302390DAE48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blipFill>
                  <a:blip r:embed="rId7"/>
                  <a:stretch>
                    <a:fillRect r="-3333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90DBE2E9-EE7C-86B3-8A36-BA2669D9F105}"/>
                    </a:ext>
                  </a:extLst>
                </p:cNvPr>
                <p:cNvSpPr txBox="1"/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39377D30-E231-C884-0602-A0D845EB605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blipFill>
                  <a:blip r:embed="rId8"/>
                  <a:stretch>
                    <a:fillRect r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2A59F7E3-9115-84FF-106B-8286E1F42F95}"/>
                    </a:ext>
                  </a:extLst>
                </p:cNvPr>
                <p:cNvSpPr txBox="1"/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62EC91B7-5657-F4BB-3E58-46A3FACCED4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blipFill>
                  <a:blip r:embed="rId9"/>
                  <a:stretch>
                    <a:fillRect r="-25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E9C0F37-3D2D-FC08-2C64-59B3CB801E77}"/>
                </a:ext>
              </a:extLst>
            </p:cNvPr>
            <p:cNvSpPr txBox="1"/>
            <p:nvPr/>
          </p:nvSpPr>
          <p:spPr>
            <a:xfrm>
              <a:off x="7967409" y="3104887"/>
              <a:ext cx="778691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i="1" dirty="0">
                  <a:solidFill>
                    <a:srgbClr val="FFC000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target</a:t>
              </a:r>
              <a:endParaRPr lang="en-KR" sz="1200" b="1" i="1" dirty="0">
                <a:solidFill>
                  <a:srgbClr val="FFC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5829B42F-768D-3077-8D94-257EED5B5688}"/>
                    </a:ext>
                  </a:extLst>
                </p:cNvPr>
                <p:cNvSpPr txBox="1"/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𝑿</m:t>
                            </m:r>
                          </m:e>
                          <m:sub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KR" sz="1400" b="1" i="1" dirty="0">
                    <a:solidFill>
                      <a:srgbClr val="3E5E93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4FF29B6-6C99-DAE7-724C-61BBAF09B22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E18535B-8457-A2BF-D896-AD384DE397F1}"/>
                </a:ext>
              </a:extLst>
            </p:cNvPr>
            <p:cNvSpPr txBox="1"/>
            <p:nvPr/>
          </p:nvSpPr>
          <p:spPr>
            <a:xfrm>
              <a:off x="9646737" y="2614175"/>
              <a:ext cx="126252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>
                  <a:solidFill>
                    <a:srgbClr val="96CA4D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 reset</a:t>
              </a:r>
            </a:p>
            <a:p>
              <a:r>
                <a:rPr lang="en-US" sz="1400" b="1" dirty="0">
                  <a:solidFill>
                    <a:srgbClr val="7F818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w/o reset</a:t>
              </a:r>
              <a:endParaRPr lang="en-KR" sz="1400" b="1" dirty="0">
                <a:solidFill>
                  <a:srgbClr val="7F8183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5EDF21C-87F4-E6F1-F5A1-2B37AC2221AA}"/>
                </a:ext>
              </a:extLst>
            </p:cNvPr>
            <p:cNvSpPr txBox="1"/>
            <p:nvPr/>
          </p:nvSpPr>
          <p:spPr>
            <a:xfrm>
              <a:off x="7691597" y="1640975"/>
              <a:ext cx="625340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Time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3A6CF91E-29F5-CC54-9D29-D609E7B770DB}"/>
                </a:ext>
              </a:extLst>
            </p:cNvPr>
            <p:cNvSpPr txBox="1"/>
            <p:nvPr/>
          </p:nvSpPr>
          <p:spPr>
            <a:xfrm>
              <a:off x="10038065" y="3109023"/>
              <a:ext cx="791634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Space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D3CB5761-97ED-FFAB-7FE2-57DD9F64A9B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10800000" flipV="1">
            <a:off x="2422699" y="3429000"/>
            <a:ext cx="936997" cy="73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10F66-0DD4-EB47-222D-2BE5F681B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C6E4B99-4690-72BF-DB33-413BA8F69924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0FC76966-D6BA-AFBD-9E90-F4DA8C4F40A2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86DD71BC-6994-0BCB-E2CF-FF5A2F189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17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EBFA7B-AC5C-2F1C-99F0-1431260CAF22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Where should we restart from?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AA6FAEED-26BD-2533-D356-F6C14F95050D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A15C443-33FB-6603-EA38-609534C323B8}"/>
                  </a:ext>
                </a:extLst>
              </p:cNvPr>
              <p:cNvSpPr txBox="1"/>
              <p:nvPr/>
            </p:nvSpPr>
            <p:spPr>
              <a:xfrm>
                <a:off x="551384" y="1453707"/>
                <a:ext cx="5544616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altLang="ko-KR" sz="2000" b="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b>
                        <m:r>
                          <a:rPr lang="en-US" altLang="ko-KR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ko-KR" sz="200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be the early-stopping point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104779D-B09A-5AB2-6817-566995DE4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53707"/>
                <a:ext cx="5544616" cy="400110"/>
              </a:xfrm>
              <a:prstGeom prst="rect">
                <a:avLst/>
              </a:prstGeom>
              <a:blipFill>
                <a:blip r:embed="rId3"/>
                <a:stretch>
                  <a:fillRect l="-1142" t="-9375" b="-28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직사각형 12">
                <a:extLst>
                  <a:ext uri="{FF2B5EF4-FFF2-40B4-BE49-F238E27FC236}">
                    <a16:creationId xmlns:a16="http://schemas.microsoft.com/office/drawing/2014/main" id="{88C6C3AE-7990-9DE8-9DCD-76ACB98FDC57}"/>
                  </a:ext>
                </a:extLst>
              </p:cNvPr>
              <p:cNvSpPr/>
              <p:nvPr/>
            </p:nvSpPr>
            <p:spPr>
              <a:xfrm>
                <a:off x="5743618" y="6006684"/>
                <a:ext cx="5969006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setting) ciFAIR-10 dataset, batch size </a:t>
                </a:r>
                <a14:m>
                  <m:oMath xmlns:m="http://schemas.openxmlformats.org/officeDocument/2006/math">
                    <m:r>
                      <a:rPr lang="en-US" altLang="ko-KR" sz="160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=16</m:t>
                    </m:r>
                  </m:oMath>
                </a14:m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noise ratio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𝜏</m:t>
                    </m:r>
                    <m:r>
                      <a:rPr lang="en-US" altLang="ko-KR" sz="1600" b="0" i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=0.4</m:t>
                    </m:r>
                  </m:oMath>
                </a14:m>
                <a:endPara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2" name="직사각형 12">
                <a:extLst>
                  <a:ext uri="{FF2B5EF4-FFF2-40B4-BE49-F238E27FC236}">
                    <a16:creationId xmlns:a16="http://schemas.microsoft.com/office/drawing/2014/main" id="{88C6C3AE-7990-9DE8-9DCD-76ACB98FDC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3618" y="6006684"/>
                <a:ext cx="5969006" cy="338554"/>
              </a:xfrm>
              <a:prstGeom prst="rect">
                <a:avLst/>
              </a:prstGeom>
              <a:blipFill>
                <a:blip r:embed="rId4"/>
                <a:stretch>
                  <a:fillRect l="-637" t="-3571" b="-21429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그룹 54">
            <a:extLst>
              <a:ext uri="{FF2B5EF4-FFF2-40B4-BE49-F238E27FC236}">
                <a16:creationId xmlns:a16="http://schemas.microsoft.com/office/drawing/2014/main" id="{52D499BB-C2CF-B394-1EE9-312422A0AF12}"/>
              </a:ext>
            </a:extLst>
          </p:cNvPr>
          <p:cNvGrpSpPr/>
          <p:nvPr/>
        </p:nvGrpSpPr>
        <p:grpSpPr>
          <a:xfrm>
            <a:off x="4987724" y="2553653"/>
            <a:ext cx="6220844" cy="2960309"/>
            <a:chOff x="4129350" y="2168605"/>
            <a:chExt cx="6220844" cy="296030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1685F11-B81E-6728-33E5-855FCF3E7956}"/>
                </a:ext>
              </a:extLst>
            </p:cNvPr>
            <p:cNvSpPr txBox="1"/>
            <p:nvPr/>
          </p:nvSpPr>
          <p:spPr>
            <a:xfrm>
              <a:off x="4959732" y="4759582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226D59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slightly decreases</a:t>
              </a:r>
              <a:endParaRPr lang="ko-KR" altLang="en-US" dirty="0">
                <a:solidFill>
                  <a:srgbClr val="226D59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grpSp>
          <p:nvGrpSpPr>
            <p:cNvPr id="16" name="그룹 53">
              <a:extLst>
                <a:ext uri="{FF2B5EF4-FFF2-40B4-BE49-F238E27FC236}">
                  <a16:creationId xmlns:a16="http://schemas.microsoft.com/office/drawing/2014/main" id="{2A8C62F2-9E9A-7C4A-8917-32E02A0B689B}"/>
                </a:ext>
              </a:extLst>
            </p:cNvPr>
            <p:cNvGrpSpPr/>
            <p:nvPr/>
          </p:nvGrpSpPr>
          <p:grpSpPr>
            <a:xfrm>
              <a:off x="4129350" y="2168605"/>
              <a:ext cx="5796206" cy="2614588"/>
              <a:chOff x="4129350" y="2168605"/>
              <a:chExt cx="5796206" cy="2614588"/>
            </a:xfrm>
          </p:grpSpPr>
          <p:grpSp>
            <p:nvGrpSpPr>
              <p:cNvPr id="33" name="그룹 42">
                <a:extLst>
                  <a:ext uri="{FF2B5EF4-FFF2-40B4-BE49-F238E27FC236}">
                    <a16:creationId xmlns:a16="http://schemas.microsoft.com/office/drawing/2014/main" id="{489BA801-017D-A67A-CC96-69138F5E092A}"/>
                  </a:ext>
                </a:extLst>
              </p:cNvPr>
              <p:cNvGrpSpPr/>
              <p:nvPr/>
            </p:nvGrpSpPr>
            <p:grpSpPr>
              <a:xfrm>
                <a:off x="4288457" y="2168605"/>
                <a:ext cx="5637099" cy="2614588"/>
                <a:chOff x="4080885" y="2437249"/>
                <a:chExt cx="5573194" cy="2584948"/>
              </a:xfrm>
            </p:grpSpPr>
            <p:pic>
              <p:nvPicPr>
                <p:cNvPr id="44" name="그림 36">
                  <a:extLst>
                    <a:ext uri="{FF2B5EF4-FFF2-40B4-BE49-F238E27FC236}">
                      <a16:creationId xmlns:a16="http://schemas.microsoft.com/office/drawing/2014/main" id="{2CFE60D4-B6A0-A9AA-EA55-3F1E67406F7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082499" y="2437249"/>
                  <a:ext cx="5571580" cy="2584948"/>
                </a:xfrm>
                <a:prstGeom prst="rect">
                  <a:avLst/>
                </a:prstGeom>
              </p:spPr>
            </p:pic>
            <p:sp>
              <p:nvSpPr>
                <p:cNvPr id="45" name="직사각형 41">
                  <a:extLst>
                    <a:ext uri="{FF2B5EF4-FFF2-40B4-BE49-F238E27FC236}">
                      <a16:creationId xmlns:a16="http://schemas.microsoft.com/office/drawing/2014/main" id="{E1692586-F3E2-42C4-3805-F902F36EC3D7}"/>
                    </a:ext>
                  </a:extLst>
                </p:cNvPr>
                <p:cNvSpPr/>
                <p:nvPr/>
              </p:nvSpPr>
              <p:spPr>
                <a:xfrm>
                  <a:off x="4080885" y="2437249"/>
                  <a:ext cx="319143" cy="260231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CF34338-B9A8-E83B-9F80-00E6FDA8BCE9}"/>
                  </a:ext>
                </a:extLst>
              </p:cNvPr>
              <p:cNvSpPr txBox="1"/>
              <p:nvPr/>
            </p:nvSpPr>
            <p:spPr>
              <a:xfrm rot="16200000">
                <a:off x="3426935" y="2933221"/>
                <a:ext cx="1774161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Relative Loss</a:t>
                </a:r>
                <a:endParaRPr lang="ko-KR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B88BE93-B9C9-0782-DAFD-91BEB6AA9758}"/>
                </a:ext>
              </a:extLst>
            </p:cNvPr>
            <p:cNvSpPr txBox="1"/>
            <p:nvPr/>
          </p:nvSpPr>
          <p:spPr>
            <a:xfrm>
              <a:off x="7595026" y="4759582"/>
              <a:ext cx="27551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865390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significantly decreases</a:t>
              </a:r>
              <a:endParaRPr lang="ko-KR" altLang="en-US" dirty="0">
                <a:solidFill>
                  <a:srgbClr val="86539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2D634946-8614-7B7A-B07B-2D9F67FDAB51}"/>
                  </a:ext>
                </a:extLst>
              </p:cNvPr>
              <p:cNvSpPr txBox="1"/>
              <p:nvPr/>
            </p:nvSpPr>
            <p:spPr>
              <a:xfrm>
                <a:off x="6045698" y="1952836"/>
                <a:ext cx="4910842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altLang="ko-KR" sz="200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Early-stopping point is indeed a good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b>
                        <m:r>
                          <a:rPr lang="en-US" altLang="ko-KR" sz="2000" b="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altLang="ko-KR" sz="200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!</a:t>
                </a: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5E9FF6A8-7977-E65A-6E3B-6F070E48A0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5698" y="1952836"/>
                <a:ext cx="4910842" cy="400110"/>
              </a:xfrm>
              <a:prstGeom prst="rect">
                <a:avLst/>
              </a:prstGeom>
              <a:blipFill>
                <a:blip r:embed="rId9"/>
                <a:stretch>
                  <a:fillRect l="-1550" t="-606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>
            <a:extLst>
              <a:ext uri="{FF2B5EF4-FFF2-40B4-BE49-F238E27FC236}">
                <a16:creationId xmlns:a16="http://schemas.microsoft.com/office/drawing/2014/main" id="{E81276B5-5A2C-7549-C7C6-AC59936302AB}"/>
              </a:ext>
            </a:extLst>
          </p:cNvPr>
          <p:cNvGrpSpPr/>
          <p:nvPr/>
        </p:nvGrpSpPr>
        <p:grpSpPr>
          <a:xfrm>
            <a:off x="515380" y="2068347"/>
            <a:ext cx="3764412" cy="3661677"/>
            <a:chOff x="515380" y="2068347"/>
            <a:chExt cx="3764412" cy="3661677"/>
          </a:xfrm>
        </p:grpSpPr>
        <p:grpSp>
          <p:nvGrpSpPr>
            <p:cNvPr id="22" name="그룹 36">
              <a:extLst>
                <a:ext uri="{FF2B5EF4-FFF2-40B4-BE49-F238E27FC236}">
                  <a16:creationId xmlns:a16="http://schemas.microsoft.com/office/drawing/2014/main" id="{2FE489B8-98D9-68AC-2D39-02FD1BE814F5}"/>
                </a:ext>
              </a:extLst>
            </p:cNvPr>
            <p:cNvGrpSpPr/>
            <p:nvPr/>
          </p:nvGrpSpPr>
          <p:grpSpPr>
            <a:xfrm>
              <a:off x="1034920" y="2603213"/>
              <a:ext cx="2984166" cy="1987218"/>
              <a:chOff x="608527" y="2466832"/>
              <a:chExt cx="3378702" cy="2249948"/>
            </a:xfrm>
          </p:grpSpPr>
          <p:cxnSp>
            <p:nvCxnSpPr>
              <p:cNvPr id="31" name="직선 연결선 45">
                <a:extLst>
                  <a:ext uri="{FF2B5EF4-FFF2-40B4-BE49-F238E27FC236}">
                    <a16:creationId xmlns:a16="http://schemas.microsoft.com/office/drawing/2014/main" id="{BF10AC7F-BBEF-E640-F7D5-AC2448B7004F}"/>
                  </a:ext>
                </a:extLst>
              </p:cNvPr>
              <p:cNvCxnSpPr/>
              <p:nvPr/>
            </p:nvCxnSpPr>
            <p:spPr>
              <a:xfrm>
                <a:off x="790575" y="2466832"/>
                <a:ext cx="0" cy="224994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46">
                <a:extLst>
                  <a:ext uri="{FF2B5EF4-FFF2-40B4-BE49-F238E27FC236}">
                    <a16:creationId xmlns:a16="http://schemas.microsoft.com/office/drawing/2014/main" id="{574BBE17-FCDD-79E4-E7FB-F8D29403BC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527" y="4542527"/>
                <a:ext cx="337870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자유형: 도형 37">
              <a:extLst>
                <a:ext uri="{FF2B5EF4-FFF2-40B4-BE49-F238E27FC236}">
                  <a16:creationId xmlns:a16="http://schemas.microsoft.com/office/drawing/2014/main" id="{3A03B0C9-0A06-D6E9-D1F3-0CDA2B85CA71}"/>
                </a:ext>
              </a:extLst>
            </p:cNvPr>
            <p:cNvSpPr/>
            <p:nvPr/>
          </p:nvSpPr>
          <p:spPr>
            <a:xfrm>
              <a:off x="1399012" y="2719561"/>
              <a:ext cx="2423160" cy="1531973"/>
            </a:xfrm>
            <a:custGeom>
              <a:avLst/>
              <a:gdLst>
                <a:gd name="connsiteX0" fmla="*/ 69499 w 2492659"/>
                <a:gd name="connsiteY0" fmla="*/ 0 h 1531690"/>
                <a:gd name="connsiteX1" fmla="*/ 305719 w 2492659"/>
                <a:gd name="connsiteY1" fmla="*/ 861060 h 1531690"/>
                <a:gd name="connsiteX2" fmla="*/ 2492659 w 2492659"/>
                <a:gd name="connsiteY2" fmla="*/ 1531620 h 1531690"/>
                <a:gd name="connsiteX0" fmla="*/ 11137 w 2434297"/>
                <a:gd name="connsiteY0" fmla="*/ 0 h 1531761"/>
                <a:gd name="connsiteX1" fmla="*/ 735037 w 2434297"/>
                <a:gd name="connsiteY1" fmla="*/ 1074420 h 1531761"/>
                <a:gd name="connsiteX2" fmla="*/ 2434297 w 2434297"/>
                <a:gd name="connsiteY2" fmla="*/ 1531620 h 1531761"/>
                <a:gd name="connsiteX0" fmla="*/ 11137 w 2434297"/>
                <a:gd name="connsiteY0" fmla="*/ 0 h 1531881"/>
                <a:gd name="connsiteX1" fmla="*/ 735037 w 2434297"/>
                <a:gd name="connsiteY1" fmla="*/ 1173480 h 1531881"/>
                <a:gd name="connsiteX2" fmla="*/ 2434297 w 2434297"/>
                <a:gd name="connsiteY2" fmla="*/ 1531620 h 1531881"/>
                <a:gd name="connsiteX0" fmla="*/ 0 w 2423160"/>
                <a:gd name="connsiteY0" fmla="*/ 0 h 1531881"/>
                <a:gd name="connsiteX1" fmla="*/ 723900 w 2423160"/>
                <a:gd name="connsiteY1" fmla="*/ 1173480 h 1531881"/>
                <a:gd name="connsiteX2" fmla="*/ 2423160 w 2423160"/>
                <a:gd name="connsiteY2" fmla="*/ 1531620 h 1531881"/>
                <a:gd name="connsiteX0" fmla="*/ 0 w 2423160"/>
                <a:gd name="connsiteY0" fmla="*/ 0 h 1531943"/>
                <a:gd name="connsiteX1" fmla="*/ 777240 w 2423160"/>
                <a:gd name="connsiteY1" fmla="*/ 1196340 h 1531943"/>
                <a:gd name="connsiteX2" fmla="*/ 2423160 w 2423160"/>
                <a:gd name="connsiteY2" fmla="*/ 1531620 h 1531943"/>
                <a:gd name="connsiteX0" fmla="*/ 0 w 2423160"/>
                <a:gd name="connsiteY0" fmla="*/ 0 h 1531827"/>
                <a:gd name="connsiteX1" fmla="*/ 777240 w 2423160"/>
                <a:gd name="connsiteY1" fmla="*/ 1196340 h 1531827"/>
                <a:gd name="connsiteX2" fmla="*/ 2423160 w 2423160"/>
                <a:gd name="connsiteY2" fmla="*/ 1531620 h 1531827"/>
                <a:gd name="connsiteX0" fmla="*/ 0 w 2423160"/>
                <a:gd name="connsiteY0" fmla="*/ 0 h 1531973"/>
                <a:gd name="connsiteX1" fmla="*/ 883920 w 2423160"/>
                <a:gd name="connsiteY1" fmla="*/ 1257300 h 1531973"/>
                <a:gd name="connsiteX2" fmla="*/ 2423160 w 2423160"/>
                <a:gd name="connsiteY2" fmla="*/ 1531620 h 15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3160" h="1531973">
                  <a:moveTo>
                    <a:pt x="0" y="0"/>
                  </a:moveTo>
                  <a:cubicBezTo>
                    <a:pt x="22860" y="622935"/>
                    <a:pt x="373380" y="1055370"/>
                    <a:pt x="883920" y="1257300"/>
                  </a:cubicBezTo>
                  <a:cubicBezTo>
                    <a:pt x="1394460" y="1459230"/>
                    <a:pt x="2104390" y="1537970"/>
                    <a:pt x="2423160" y="1531620"/>
                  </a:cubicBezTo>
                </a:path>
              </a:pathLst>
            </a:custGeom>
            <a:noFill/>
            <a:ln w="381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자유형: 도형 38">
              <a:extLst>
                <a:ext uri="{FF2B5EF4-FFF2-40B4-BE49-F238E27FC236}">
                  <a16:creationId xmlns:a16="http://schemas.microsoft.com/office/drawing/2014/main" id="{146C6728-738C-8297-83D6-32CDC761CBC0}"/>
                </a:ext>
              </a:extLst>
            </p:cNvPr>
            <p:cNvSpPr/>
            <p:nvPr/>
          </p:nvSpPr>
          <p:spPr>
            <a:xfrm>
              <a:off x="1423485" y="2581250"/>
              <a:ext cx="2400300" cy="1188722"/>
            </a:xfrm>
            <a:custGeom>
              <a:avLst/>
              <a:gdLst>
                <a:gd name="connsiteX0" fmla="*/ 69499 w 2492659"/>
                <a:gd name="connsiteY0" fmla="*/ 0 h 1531690"/>
                <a:gd name="connsiteX1" fmla="*/ 305719 w 2492659"/>
                <a:gd name="connsiteY1" fmla="*/ 861060 h 1531690"/>
                <a:gd name="connsiteX2" fmla="*/ 2492659 w 2492659"/>
                <a:gd name="connsiteY2" fmla="*/ 1531620 h 1531690"/>
                <a:gd name="connsiteX0" fmla="*/ 11137 w 2434297"/>
                <a:gd name="connsiteY0" fmla="*/ 0 h 1531761"/>
                <a:gd name="connsiteX1" fmla="*/ 735037 w 2434297"/>
                <a:gd name="connsiteY1" fmla="*/ 1074420 h 1531761"/>
                <a:gd name="connsiteX2" fmla="*/ 2434297 w 2434297"/>
                <a:gd name="connsiteY2" fmla="*/ 1531620 h 1531761"/>
                <a:gd name="connsiteX0" fmla="*/ 11137 w 2434297"/>
                <a:gd name="connsiteY0" fmla="*/ 0 h 1531881"/>
                <a:gd name="connsiteX1" fmla="*/ 735037 w 2434297"/>
                <a:gd name="connsiteY1" fmla="*/ 1173480 h 1531881"/>
                <a:gd name="connsiteX2" fmla="*/ 2434297 w 2434297"/>
                <a:gd name="connsiteY2" fmla="*/ 1531620 h 1531881"/>
                <a:gd name="connsiteX0" fmla="*/ 0 w 2423160"/>
                <a:gd name="connsiteY0" fmla="*/ 0 h 1531881"/>
                <a:gd name="connsiteX1" fmla="*/ 723900 w 2423160"/>
                <a:gd name="connsiteY1" fmla="*/ 1173480 h 1531881"/>
                <a:gd name="connsiteX2" fmla="*/ 2423160 w 2423160"/>
                <a:gd name="connsiteY2" fmla="*/ 1531620 h 1531881"/>
                <a:gd name="connsiteX0" fmla="*/ 0 w 2423160"/>
                <a:gd name="connsiteY0" fmla="*/ 0 h 1531943"/>
                <a:gd name="connsiteX1" fmla="*/ 777240 w 2423160"/>
                <a:gd name="connsiteY1" fmla="*/ 1196340 h 1531943"/>
                <a:gd name="connsiteX2" fmla="*/ 2423160 w 2423160"/>
                <a:gd name="connsiteY2" fmla="*/ 1531620 h 1531943"/>
                <a:gd name="connsiteX0" fmla="*/ 0 w 2423160"/>
                <a:gd name="connsiteY0" fmla="*/ 0 h 1531827"/>
                <a:gd name="connsiteX1" fmla="*/ 777240 w 2423160"/>
                <a:gd name="connsiteY1" fmla="*/ 1196340 h 1531827"/>
                <a:gd name="connsiteX2" fmla="*/ 2423160 w 2423160"/>
                <a:gd name="connsiteY2" fmla="*/ 1531620 h 1531827"/>
                <a:gd name="connsiteX0" fmla="*/ 0 w 2423160"/>
                <a:gd name="connsiteY0" fmla="*/ 0 h 1531973"/>
                <a:gd name="connsiteX1" fmla="*/ 883920 w 2423160"/>
                <a:gd name="connsiteY1" fmla="*/ 1257300 h 1531973"/>
                <a:gd name="connsiteX2" fmla="*/ 2423160 w 2423160"/>
                <a:gd name="connsiteY2" fmla="*/ 1531620 h 1531973"/>
                <a:gd name="connsiteX0" fmla="*/ 0 w 2400300"/>
                <a:gd name="connsiteY0" fmla="*/ 0 h 1261844"/>
                <a:gd name="connsiteX1" fmla="*/ 883920 w 2400300"/>
                <a:gd name="connsiteY1" fmla="*/ 1257300 h 1261844"/>
                <a:gd name="connsiteX2" fmla="*/ 2400300 w 2400300"/>
                <a:gd name="connsiteY2" fmla="*/ 449580 h 1261844"/>
                <a:gd name="connsiteX0" fmla="*/ 0 w 2400300"/>
                <a:gd name="connsiteY0" fmla="*/ 0 h 1264331"/>
                <a:gd name="connsiteX1" fmla="*/ 883920 w 2400300"/>
                <a:gd name="connsiteY1" fmla="*/ 1257300 h 1264331"/>
                <a:gd name="connsiteX2" fmla="*/ 2400300 w 2400300"/>
                <a:gd name="connsiteY2" fmla="*/ 449580 h 1264331"/>
                <a:gd name="connsiteX0" fmla="*/ 0 w 2400300"/>
                <a:gd name="connsiteY0" fmla="*/ 0 h 1264331"/>
                <a:gd name="connsiteX1" fmla="*/ 1196340 w 2400300"/>
                <a:gd name="connsiteY1" fmla="*/ 1257300 h 1264331"/>
                <a:gd name="connsiteX2" fmla="*/ 2400300 w 2400300"/>
                <a:gd name="connsiteY2" fmla="*/ 449580 h 1264331"/>
                <a:gd name="connsiteX0" fmla="*/ 0 w 2400300"/>
                <a:gd name="connsiteY0" fmla="*/ 0 h 1211668"/>
                <a:gd name="connsiteX1" fmla="*/ 1280160 w 2400300"/>
                <a:gd name="connsiteY1" fmla="*/ 1203960 h 1211668"/>
                <a:gd name="connsiteX2" fmla="*/ 2400300 w 2400300"/>
                <a:gd name="connsiteY2" fmla="*/ 449580 h 1211668"/>
                <a:gd name="connsiteX0" fmla="*/ 0 w 2400300"/>
                <a:gd name="connsiteY0" fmla="*/ 0 h 1203962"/>
                <a:gd name="connsiteX1" fmla="*/ 1280160 w 2400300"/>
                <a:gd name="connsiteY1" fmla="*/ 1203960 h 1203962"/>
                <a:gd name="connsiteX2" fmla="*/ 2400300 w 2400300"/>
                <a:gd name="connsiteY2" fmla="*/ 449580 h 1203962"/>
                <a:gd name="connsiteX0" fmla="*/ 0 w 2400300"/>
                <a:gd name="connsiteY0" fmla="*/ 0 h 1203962"/>
                <a:gd name="connsiteX1" fmla="*/ 1280160 w 2400300"/>
                <a:gd name="connsiteY1" fmla="*/ 1203960 h 1203962"/>
                <a:gd name="connsiteX2" fmla="*/ 2400300 w 2400300"/>
                <a:gd name="connsiteY2" fmla="*/ 449580 h 1203962"/>
                <a:gd name="connsiteX0" fmla="*/ 0 w 2400300"/>
                <a:gd name="connsiteY0" fmla="*/ 0 h 1203962"/>
                <a:gd name="connsiteX1" fmla="*/ 1280160 w 2400300"/>
                <a:gd name="connsiteY1" fmla="*/ 1203960 h 1203962"/>
                <a:gd name="connsiteX2" fmla="*/ 2400300 w 2400300"/>
                <a:gd name="connsiteY2" fmla="*/ 449580 h 1203962"/>
                <a:gd name="connsiteX0" fmla="*/ 0 w 2400300"/>
                <a:gd name="connsiteY0" fmla="*/ 0 h 1188722"/>
                <a:gd name="connsiteX1" fmla="*/ 1074420 w 2400300"/>
                <a:gd name="connsiteY1" fmla="*/ 1188720 h 1188722"/>
                <a:gd name="connsiteX2" fmla="*/ 2400300 w 2400300"/>
                <a:gd name="connsiteY2" fmla="*/ 449580 h 1188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0300" h="1188722">
                  <a:moveTo>
                    <a:pt x="0" y="0"/>
                  </a:moveTo>
                  <a:cubicBezTo>
                    <a:pt x="22860" y="622935"/>
                    <a:pt x="445770" y="1189990"/>
                    <a:pt x="1074420" y="1188720"/>
                  </a:cubicBezTo>
                  <a:cubicBezTo>
                    <a:pt x="1703070" y="1187450"/>
                    <a:pt x="2066290" y="814070"/>
                    <a:pt x="2400300" y="449580"/>
                  </a:cubicBezTo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5" name="직선 연결선 39">
              <a:extLst>
                <a:ext uri="{FF2B5EF4-FFF2-40B4-BE49-F238E27FC236}">
                  <a16:creationId xmlns:a16="http://schemas.microsoft.com/office/drawing/2014/main" id="{76BB13D6-6CCF-AEE1-5083-05F0ACEDCB25}"/>
                </a:ext>
              </a:extLst>
            </p:cNvPr>
            <p:cNvCxnSpPr>
              <a:cxnSpLocks/>
            </p:cNvCxnSpPr>
            <p:nvPr/>
          </p:nvCxnSpPr>
          <p:spPr>
            <a:xfrm>
              <a:off x="2416814" y="2603213"/>
              <a:ext cx="0" cy="1833313"/>
            </a:xfrm>
            <a:prstGeom prst="line">
              <a:avLst/>
            </a:prstGeom>
            <a:ln w="381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350D657B-4867-BFC5-2DA4-02790071AE91}"/>
                    </a:ext>
                  </a:extLst>
                </p:cNvPr>
                <p:cNvSpPr txBox="1"/>
                <p:nvPr/>
              </p:nvSpPr>
              <p:spPr>
                <a:xfrm>
                  <a:off x="2991599" y="4489200"/>
                  <a:ext cx="111251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6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Iteration </a:t>
                  </a:r>
                  <a14:m>
                    <m:oMath xmlns:m="http://schemas.openxmlformats.org/officeDocument/2006/math">
                      <m:r>
                        <a:rPr lang="en-US" altLang="ko-KR" sz="1600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a14:m>
                  <a:endParaRPr lang="ko-KR" altLang="en-US" sz="16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69A3E502-3944-5A41-F4C0-257AC17F151A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91599" y="4489200"/>
                  <a:ext cx="1112510" cy="338554"/>
                </a:xfrm>
                <a:prstGeom prst="rect">
                  <a:avLst/>
                </a:prstGeom>
                <a:blipFill>
                  <a:blip r:embed="rId10"/>
                  <a:stretch>
                    <a:fillRect l="-3371" t="-3571" b="-178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직사각형 30">
                  <a:extLst>
                    <a:ext uri="{FF2B5EF4-FFF2-40B4-BE49-F238E27FC236}">
                      <a16:creationId xmlns:a16="http://schemas.microsoft.com/office/drawing/2014/main" id="{2BE6CB93-3B23-FFEF-26F0-5FCC0F3BA52F}"/>
                    </a:ext>
                  </a:extLst>
                </p:cNvPr>
                <p:cNvSpPr/>
                <p:nvPr/>
              </p:nvSpPr>
              <p:spPr>
                <a:xfrm>
                  <a:off x="2204746" y="4489200"/>
                  <a:ext cx="463652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altLang="ko-KR" sz="16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ko-KR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oMath>
                    </m:oMathPara>
                  </a14:m>
                  <a:endParaRPr lang="ko-KR" alt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0" name="직사각형 30">
                  <a:extLst>
                    <a:ext uri="{FF2B5EF4-FFF2-40B4-BE49-F238E27FC236}">
                      <a16:creationId xmlns:a16="http://schemas.microsoft.com/office/drawing/2014/main" id="{DC638F20-5D1A-05E4-219D-8B1855FD7847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04746" y="4489200"/>
                  <a:ext cx="463652" cy="338554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" name="화살표: 왼쪽/오른쪽 44">
              <a:extLst>
                <a:ext uri="{FF2B5EF4-FFF2-40B4-BE49-F238E27FC236}">
                  <a16:creationId xmlns:a16="http://schemas.microsoft.com/office/drawing/2014/main" id="{09014C1F-7CB2-583B-0504-1F67A7623081}"/>
                </a:ext>
              </a:extLst>
            </p:cNvPr>
            <p:cNvSpPr/>
            <p:nvPr/>
          </p:nvSpPr>
          <p:spPr>
            <a:xfrm>
              <a:off x="1735499" y="2468063"/>
              <a:ext cx="1362116" cy="254992"/>
            </a:xfrm>
            <a:prstGeom prst="leftRightArrow">
              <a:avLst>
                <a:gd name="adj1" fmla="val 50951"/>
                <a:gd name="adj2" fmla="val 84440"/>
              </a:avLst>
            </a:prstGeom>
            <a:gradFill>
              <a:gsLst>
                <a:gs pos="50000">
                  <a:srgbClr val="282629">
                    <a:lumMod val="75000"/>
                  </a:srgbClr>
                </a:gs>
                <a:gs pos="0">
                  <a:srgbClr val="2CBA96">
                    <a:lumMod val="90000"/>
                    <a:lumOff val="10000"/>
                  </a:srgbClr>
                </a:gs>
                <a:gs pos="100000">
                  <a:srgbClr val="AF71AF">
                    <a:lumMod val="90000"/>
                    <a:lumOff val="10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6466BAC-2359-5FE9-B518-1BEB644B8733}"/>
                </a:ext>
              </a:extLst>
            </p:cNvPr>
            <p:cNvSpPr txBox="1"/>
            <p:nvPr/>
          </p:nvSpPr>
          <p:spPr>
            <a:xfrm>
              <a:off x="1235460" y="2071335"/>
              <a:ext cx="11810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rgbClr val="34997E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earlier</a:t>
              </a:r>
              <a:endParaRPr lang="ko-KR" altLang="en-US" sz="1600" dirty="0">
                <a:solidFill>
                  <a:srgbClr val="34997E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8E76B0-49A0-93C8-B755-C74AD114605A}"/>
                </a:ext>
              </a:extLst>
            </p:cNvPr>
            <p:cNvSpPr txBox="1"/>
            <p:nvPr/>
          </p:nvSpPr>
          <p:spPr>
            <a:xfrm>
              <a:off x="2416557" y="2068347"/>
              <a:ext cx="11810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rgbClr val="89579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later</a:t>
              </a:r>
              <a:endParaRPr lang="ko-KR" altLang="en-US" sz="1600" dirty="0">
                <a:solidFill>
                  <a:srgbClr val="895793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pic>
          <p:nvPicPr>
            <p:cNvPr id="12" name="그림 37">
              <a:extLst>
                <a:ext uri="{FF2B5EF4-FFF2-40B4-BE49-F238E27FC236}">
                  <a16:creationId xmlns:a16="http://schemas.microsoft.com/office/drawing/2014/main" id="{4171015E-765B-BBE9-2DAE-2C3AEC2877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03412" y="4941168"/>
              <a:ext cx="3476380" cy="788856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2091550-0E98-EE2B-1488-AF902FEBCB5F}"/>
                </a:ext>
              </a:extLst>
            </p:cNvPr>
            <p:cNvSpPr txBox="1"/>
            <p:nvPr/>
          </p:nvSpPr>
          <p:spPr>
            <a:xfrm>
              <a:off x="515380" y="2502927"/>
              <a:ext cx="6777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Loss</a:t>
              </a:r>
              <a:endParaRPr lang="ko-KR" altLang="en-US" sz="16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CA54676-D10C-B0B3-A814-2BE3C8093266}"/>
                </a:ext>
              </a:extLst>
            </p:cNvPr>
            <p:cNvSpPr txBox="1"/>
            <p:nvPr/>
          </p:nvSpPr>
          <p:spPr>
            <a:xfrm>
              <a:off x="2991599" y="2734801"/>
              <a:ext cx="11810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validation</a:t>
              </a:r>
              <a:endParaRPr lang="ko-KR" altLang="en-US" sz="1600" dirty="0">
                <a:solidFill>
                  <a:schemeClr val="bg1">
                    <a:lumMod val="50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A305F0E-55AB-C431-3750-8C9B9D114F0C}"/>
                </a:ext>
              </a:extLst>
            </p:cNvPr>
            <p:cNvSpPr txBox="1"/>
            <p:nvPr/>
          </p:nvSpPr>
          <p:spPr>
            <a:xfrm>
              <a:off x="2991599" y="3802795"/>
              <a:ext cx="11810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dirty="0">
                  <a:solidFill>
                    <a:schemeClr val="accent2">
                      <a:lumMod val="7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training</a:t>
              </a:r>
              <a:endParaRPr lang="ko-KR" altLang="en-US" sz="1600" dirty="0">
                <a:solidFill>
                  <a:schemeClr val="accent2">
                    <a:lumMod val="75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31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/>
      <p:bldP spid="4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18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What factors affect the performance of stochastic resetting? (theory)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104779D-B09A-5AB2-6817-566995DE4323}"/>
                  </a:ext>
                </a:extLst>
              </p:cNvPr>
              <p:cNvSpPr txBox="1"/>
              <p:nvPr/>
            </p:nvSpPr>
            <p:spPr>
              <a:xfrm>
                <a:off x="551384" y="1453707"/>
                <a:ext cx="11089754" cy="44602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altLang="ko-KR" sz="2000" b="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Quick recap.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sz="2000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𝜽</m:t>
                        </m:r>
                      </m:e>
                      <m:sub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=−</m:t>
                    </m:r>
                    <m:d>
                      <m:dPr>
                        <m:begChr m:val="["/>
                        <m:endChr m:val="]"/>
                        <m:ctrlPr>
                          <a:rPr lang="en-US" altLang="ko-KR" sz="2000" b="1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∇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𝒟</m:t>
                                </m:r>
                              </m:e>
                            </m:acc>
                          </m:sub>
                          <m:sup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altLang="ko-KR" sz="2000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∇</m:t>
                            </m:r>
                          </m:e>
                          <m:sub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sub>
                        </m:sSub>
                        <m:sSubSup>
                          <m:sSubSup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ℛ</m:t>
                            </m:r>
                          </m:e>
                          <m:sub>
                            <m:acc>
                              <m:accPr>
                                <m:chr m:val="̃"/>
                                <m:ctrlP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𝒟</m:t>
                                </m:r>
                              </m:e>
                            </m:acc>
                          </m:sub>
                          <m:sup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sup>
                        </m:sSubSup>
                        <m:d>
                          <m:d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ko-KR" sz="2000" b="1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𝜽</m:t>
                                </m:r>
                              </m:e>
                              <m:sub>
                                <m:r>
                                  <a:rPr lang="en-US" altLang="ko-KR" sz="2000" i="1" dirty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altLang="ko-KR" sz="2000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2000" b="1" i="1" dirty="0">
                            <a:latin typeface="Cambria Math" panose="02040503050406030204" pitchFamily="18" charset="0"/>
                          </a:rPr>
                          <m:t>𝝃</m:t>
                        </m:r>
                      </m:e>
                      <m:sub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ad>
                      <m:radPr>
                        <m:degHide m:val="on"/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ko-KR" sz="2000" i="1" dirty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</m:rad>
                  </m:oMath>
                </a14:m>
                <a:endParaRPr lang="en-US" altLang="ko-KR" sz="2000" dirty="0">
                  <a:latin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104779D-B09A-5AB2-6817-566995DE4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53707"/>
                <a:ext cx="11089754" cy="446020"/>
              </a:xfrm>
              <a:prstGeom prst="rect">
                <a:avLst/>
              </a:prstGeom>
              <a:blipFill>
                <a:blip r:embed="rId3"/>
                <a:stretch>
                  <a:fillRect l="-549" t="-2703" b="-1621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5EBE476-E5AE-4F46-4635-0445F74073E4}"/>
              </a:ext>
            </a:extLst>
          </p:cNvPr>
          <p:cNvCxnSpPr>
            <a:cxnSpLocks/>
          </p:cNvCxnSpPr>
          <p:nvPr/>
        </p:nvCxnSpPr>
        <p:spPr>
          <a:xfrm>
            <a:off x="2855640" y="1952836"/>
            <a:ext cx="298833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2E651CC-5C17-52B9-76AA-99C403B335B3}"/>
              </a:ext>
            </a:extLst>
          </p:cNvPr>
          <p:cNvCxnSpPr>
            <a:cxnSpLocks/>
          </p:cNvCxnSpPr>
          <p:nvPr/>
        </p:nvCxnSpPr>
        <p:spPr>
          <a:xfrm>
            <a:off x="6132004" y="1951200"/>
            <a:ext cx="612068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2B02DF65-E567-FF2E-E221-313DB75472DF}"/>
              </a:ext>
            </a:extLst>
          </p:cNvPr>
          <p:cNvSpPr txBox="1"/>
          <p:nvPr/>
        </p:nvSpPr>
        <p:spPr>
          <a:xfrm>
            <a:off x="4169786" y="1952836"/>
            <a:ext cx="360040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①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ACF37B4-F710-5E30-6F67-54E319898960}"/>
              </a:ext>
            </a:extLst>
          </p:cNvPr>
          <p:cNvSpPr txBox="1"/>
          <p:nvPr/>
        </p:nvSpPr>
        <p:spPr>
          <a:xfrm>
            <a:off x="6258018" y="1952836"/>
            <a:ext cx="360040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altLang="ko-KR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2834916-9CFB-571F-8EE2-6C259873AFAB}"/>
                  </a:ext>
                </a:extLst>
              </p:cNvPr>
              <p:cNvSpPr txBox="1"/>
              <p:nvPr/>
            </p:nvSpPr>
            <p:spPr>
              <a:xfrm>
                <a:off x="550862" y="2352946"/>
                <a:ext cx="11089755" cy="909416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 lvl="1"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① drift against the optimum depends on the noise rate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</a:t>
                </a:r>
                <a:r>
                  <a:rPr lang="ko-KR" alt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ko-KR" sz="2000" b="0" i="0" dirty="0" smtClean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altLang="ko-KR" sz="20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ko-KR" sz="2000" dirty="0">
                            <a:latin typeface="Cambria Math" panose="02040503050406030204" pitchFamily="18" charset="0"/>
                          </a:rPr>
                          <m:t>∇</m:t>
                        </m:r>
                      </m:e>
                      <m:sub>
                        <m:r>
                          <a:rPr lang="en-US" altLang="ko-KR" sz="2000" b="1" i="1" dirty="0">
                            <a:latin typeface="Cambria Math" panose="02040503050406030204" pitchFamily="18" charset="0"/>
                          </a:rPr>
                          <m:t>𝜽</m:t>
                        </m:r>
                      </m:sub>
                    </m:sSub>
                    <m:sSubSup>
                      <m:sSubSupPr>
                        <m:ctrlP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ℛ</m:t>
                        </m:r>
                      </m:e>
                      <m:sub>
                        <m:acc>
                          <m:accPr>
                            <m:chr m:val="̃"/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𝒟</m:t>
                            </m:r>
                          </m:e>
                        </m:acc>
                      </m:sub>
                      <m:sup>
                        <m: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p>
                    </m:sSubSup>
                    <m:d>
                      <m:dPr>
                        <m:ctrlPr>
                          <a:rPr lang="en-US" altLang="ko-KR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sz="2000" b="1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𝜽</m:t>
                            </m:r>
                          </m:e>
                          <m:sub>
                            <m:r>
                              <a:rPr lang="en-US" altLang="ko-KR" sz="2000" i="1" dirty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sub>
                        </m:sSub>
                      </m:e>
                    </m:d>
                    <m:r>
                      <a:rPr lang="en-US" altLang="ko-KR" sz="20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∝</m:t>
                    </m:r>
                    <m:r>
                      <a:rPr lang="en-US" altLang="ko-KR" sz="200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endPara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  <a:p>
                <a:pPr lvl="1">
                  <a:spcBef>
                    <a:spcPts val="1000"/>
                  </a:spcBef>
                </a:pP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② diffusion depends on the batch size </a:t>
                </a:r>
                <a14:m>
                  <m:oMath xmlns:m="http://schemas.openxmlformats.org/officeDocument/2006/math">
                    <m:r>
                      <a:rPr lang="en-US" altLang="ko-KR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</a:t>
                </a:r>
                <a:r>
                  <a:rPr lang="ko-KR" altLang="en-US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n-US" altLang="ko-KR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ko-K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ko-K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𝝃</m:t>
                            </m:r>
                          </m:e>
                          <m:sub>
                            <m:r>
                              <a:rPr lang="en-US" altLang="ko-K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𝒕</m:t>
                            </m:r>
                          </m:sub>
                          <m:sup>
                            <m:r>
                              <a:rPr lang="en-US" altLang="ko-KR" sz="2000" b="1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bSup>
                      </m:e>
                    </m:d>
                    <m:r>
                      <a:rPr lang="en-US" altLang="ko-KR" sz="20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∝</m:t>
                    </m:r>
                    <m:sSup>
                      <m:sSupPr>
                        <m:ctrlPr>
                          <a:rPr lang="en-US" altLang="ko-K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p>
                        <m:r>
                          <a:rPr lang="en-US" altLang="ko-KR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altLang="ko-KR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D2834916-9CFB-571F-8EE2-6C259873A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62" y="2352946"/>
                <a:ext cx="11089755" cy="909416"/>
              </a:xfrm>
              <a:prstGeom prst="rect">
                <a:avLst/>
              </a:prstGeom>
              <a:blipFill>
                <a:blip r:embed="rId4"/>
                <a:stretch>
                  <a:fillRect t="-4027" b="-8054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FA1AD4-2341-2AE8-C437-202FD316B64D}"/>
                  </a:ext>
                </a:extLst>
              </p:cNvPr>
              <p:cNvSpPr txBox="1"/>
              <p:nvPr/>
            </p:nvSpPr>
            <p:spPr>
              <a:xfrm>
                <a:off x="6316926" y="4088914"/>
                <a:ext cx="5182613" cy="1272143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We expect resetting performance 👍</a:t>
                </a:r>
              </a:p>
              <a:p>
                <a:pPr marL="800100" lvl="1" indent="-342900">
                  <a:spcBef>
                    <a:spcPts val="10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as the -drift </a:t>
                </a: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↑︎ (noise rate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↑)</a:t>
                </a:r>
              </a:p>
              <a:p>
                <a:pPr marL="800100" lvl="1" indent="-342900">
                  <a:spcBef>
                    <a:spcPts val="1000"/>
                  </a:spcBef>
                  <a:buFont typeface="Arial" panose="020B0604020202020204" pitchFamily="34" charset="0"/>
                  <a:buChar char="•"/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as the diffusion ↑︎ </a:t>
                </a: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(batch size </a:t>
                </a:r>
                <a14:m>
                  <m:oMath xmlns:m="http://schemas.openxmlformats.org/officeDocument/2006/math">
                    <m:r>
                      <a:rPr lang="en-US" altLang="ko-KR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↓)</a:t>
                </a:r>
                <a:endParaRPr lang="en-US" altLang="ko-KR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FA1AD4-2341-2AE8-C437-202FD316B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6926" y="4088914"/>
                <a:ext cx="5182613" cy="1272143"/>
              </a:xfrm>
              <a:prstGeom prst="rect">
                <a:avLst/>
              </a:prstGeom>
              <a:blipFill>
                <a:blip r:embed="rId5"/>
                <a:stretch>
                  <a:fillRect l="-1176" t="-2885" b="-817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4C8CD246-0E1D-1180-2D3E-B7FE75D364B4}"/>
              </a:ext>
            </a:extLst>
          </p:cNvPr>
          <p:cNvCxnSpPr>
            <a:cxnSpLocks/>
          </p:cNvCxnSpPr>
          <p:nvPr/>
        </p:nvCxnSpPr>
        <p:spPr>
          <a:xfrm>
            <a:off x="5515348" y="4724986"/>
            <a:ext cx="724668" cy="1"/>
          </a:xfrm>
          <a:prstGeom prst="straightConnector1">
            <a:avLst/>
          </a:prstGeom>
          <a:ln w="50800"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9F566C6-1B9E-D0CC-BE02-39F3D24E6B4D}"/>
              </a:ext>
            </a:extLst>
          </p:cNvPr>
          <p:cNvGrpSpPr/>
          <p:nvPr/>
        </p:nvGrpSpPr>
        <p:grpSpPr>
          <a:xfrm>
            <a:off x="550862" y="3789039"/>
            <a:ext cx="5164417" cy="2491411"/>
            <a:chOff x="550862" y="3789039"/>
            <a:chExt cx="5164417" cy="2491411"/>
          </a:xfrm>
        </p:grpSpPr>
        <p:grpSp>
          <p:nvGrpSpPr>
            <p:cNvPr id="90" name="Group 89">
              <a:extLst>
                <a:ext uri="{FF2B5EF4-FFF2-40B4-BE49-F238E27FC236}">
                  <a16:creationId xmlns:a16="http://schemas.microsoft.com/office/drawing/2014/main" id="{BFF96268-3CF7-BD3D-46A2-A72333003663}"/>
                </a:ext>
              </a:extLst>
            </p:cNvPr>
            <p:cNvGrpSpPr/>
            <p:nvPr/>
          </p:nvGrpSpPr>
          <p:grpSpPr>
            <a:xfrm>
              <a:off x="550862" y="3789039"/>
              <a:ext cx="5131296" cy="2491411"/>
              <a:chOff x="1163638" y="3805485"/>
              <a:chExt cx="4500314" cy="2185049"/>
            </a:xfrm>
          </p:grpSpPr>
          <p:sp>
            <p:nvSpPr>
              <p:cNvPr id="52" name="직사각형 41">
                <a:extLst>
                  <a:ext uri="{FF2B5EF4-FFF2-40B4-BE49-F238E27FC236}">
                    <a16:creationId xmlns:a16="http://schemas.microsoft.com/office/drawing/2014/main" id="{8E2B5305-CBBA-256B-4EE1-D17B0D87BF7C}"/>
                  </a:ext>
                </a:extLst>
              </p:cNvPr>
              <p:cNvSpPr/>
              <p:nvPr/>
            </p:nvSpPr>
            <p:spPr>
              <a:xfrm>
                <a:off x="3212448" y="3805485"/>
                <a:ext cx="1393116" cy="16451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cxnSp>
            <p:nvCxnSpPr>
              <p:cNvPr id="65" name="직선 연결선 66">
                <a:extLst>
                  <a:ext uri="{FF2B5EF4-FFF2-40B4-BE49-F238E27FC236}">
                    <a16:creationId xmlns:a16="http://schemas.microsoft.com/office/drawing/2014/main" id="{32DA0699-737C-BF48-9F50-ACCAEFB02F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43496" y="5474092"/>
                <a:ext cx="2965225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7F4180F6-300E-6F7C-D0E6-FED622DA36FE}"/>
                      </a:ext>
                    </a:extLst>
                  </p:cNvPr>
                  <p:cNvSpPr txBox="1"/>
                  <p:nvPr/>
                </p:nvSpPr>
                <p:spPr>
                  <a:xfrm>
                    <a:off x="1163638" y="3805651"/>
                    <a:ext cx="693158" cy="29816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̃"/>
                              <m:ctrlPr>
                                <a:rPr lang="ko-KR" alt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sSup>
                                <m:sSupPr>
                                  <m:ctrlPr>
                                    <a:rPr lang="en-US" altLang="ko-K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ko-KR" sz="1600" i="1" dirty="0"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p>
                                  <m:r>
                                    <a:rPr lang="en-US" altLang="ko-KR" sz="1600" i="1" dirty="0">
                                      <a:latin typeface="Cambria Math" panose="02040503050406030204" pitchFamily="18" charset="0"/>
                                    </a:rPr>
                                    <m:t>∗</m:t>
                                  </m:r>
                                </m:sup>
                              </m:sSup>
                            </m:e>
                          </m:acc>
                        </m:oMath>
                      </m:oMathPara>
                    </a14:m>
                    <a:endParaRPr lang="ko-KR" altLang="en-US" sz="1600" dirty="0"/>
                  </a:p>
                </p:txBody>
              </p:sp>
            </mc:Choice>
            <mc:Fallback xmlns="">
              <p:sp>
                <p:nvSpPr>
                  <p:cNvPr id="62" name="TextBox 61">
                    <a:extLst>
                      <a:ext uri="{FF2B5EF4-FFF2-40B4-BE49-F238E27FC236}">
                        <a16:creationId xmlns:a16="http://schemas.microsoft.com/office/drawing/2014/main" id="{7F4180F6-300E-6F7C-D0E6-FED622DA36F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63638" y="3805651"/>
                    <a:ext cx="693158" cy="298160"/>
                  </a:xfrm>
                  <a:prstGeom prst="rect">
                    <a:avLst/>
                  </a:prstGeom>
                  <a:blipFill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1BA4FF19-F5CE-84EB-09E5-3869C7C9400A}"/>
                      </a:ext>
                    </a:extLst>
                  </p:cNvPr>
                  <p:cNvSpPr txBox="1"/>
                  <p:nvPr/>
                </p:nvSpPr>
                <p:spPr>
                  <a:xfrm>
                    <a:off x="3510992" y="5457873"/>
                    <a:ext cx="2152960" cy="2969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ko-KR" sz="1600"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Péclet number (</a:t>
                    </a:r>
                    <a14:m>
                      <m:oMath xmlns:m="http://schemas.openxmlformats.org/officeDocument/2006/math">
                        <m:r>
                          <a:rPr lang="en-US" altLang="ko-KR" sz="1600" b="0" i="1" smtClean="0">
                            <a:latin typeface="Cambria Math" panose="02040503050406030204" pitchFamily="18" charset="0"/>
                          </a:rPr>
                          <m:t>𝑃𝑒</m:t>
                        </m:r>
                      </m:oMath>
                    </a14:m>
                    <a:r>
                      <a:rPr lang="en-US" altLang="ko-KR" sz="1600" dirty="0">
                        <a:latin typeface="Pretendard" panose="02000503000000020004" pitchFamily="2" charset="-127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a:t>)</a:t>
                    </a:r>
                    <a:endParaRPr lang="ko-KR" altLang="en-US" sz="16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endParaRPr>
                  </a:p>
                </p:txBody>
              </p:sp>
            </mc:Choice>
            <mc:Fallback xmlns=""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1BA4FF19-F5CE-84EB-09E5-3869C7C9400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510992" y="5457873"/>
                    <a:ext cx="2152960" cy="296923"/>
                  </a:xfrm>
                  <a:prstGeom prst="rect">
                    <a:avLst/>
                  </a:prstGeom>
                  <a:blipFill>
                    <a:blip r:embed="rId7"/>
                    <a:stretch>
                      <a:fillRect l="-1026" t="-3571" b="-21429"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F96F8AD4-0D63-1F0A-9573-27A80F3CE7B8}"/>
                      </a:ext>
                    </a:extLst>
                  </p:cNvPr>
                  <p:cNvSpPr txBox="1"/>
                  <p:nvPr/>
                </p:nvSpPr>
                <p:spPr>
                  <a:xfrm>
                    <a:off x="1612737" y="5460432"/>
                    <a:ext cx="353989" cy="2969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oMath>
                      </m:oMathPara>
                    </a14:m>
                    <a:endParaRPr lang="ko-KR" altLang="en-US" sz="1600" dirty="0"/>
                  </a:p>
                </p:txBody>
              </p:sp>
            </mc:Choice>
            <mc:Fallback xmlns="">
              <p:sp>
                <p:nvSpPr>
                  <p:cNvPr id="60" name="TextBox 59">
                    <a:extLst>
                      <a:ext uri="{FF2B5EF4-FFF2-40B4-BE49-F238E27FC236}">
                        <a16:creationId xmlns:a16="http://schemas.microsoft.com/office/drawing/2014/main" id="{F96F8AD4-0D63-1F0A-9573-27A80F3CE7B8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612737" y="5460432"/>
                    <a:ext cx="353989" cy="296923"/>
                  </a:xfrm>
                  <a:prstGeom prst="rect">
                    <a:avLst/>
                  </a:prstGeom>
                  <a:blipFill>
                    <a:blip r:embed="rId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6" name="직선 연결선 45">
                <a:extLst>
                  <a:ext uri="{FF2B5EF4-FFF2-40B4-BE49-F238E27FC236}">
                    <a16:creationId xmlns:a16="http://schemas.microsoft.com/office/drawing/2014/main" id="{F99E7E97-BD9C-F061-2FD0-7A8AC56539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02412" y="3837062"/>
                <a:ext cx="0" cy="1610411"/>
              </a:xfrm>
              <a:prstGeom prst="line">
                <a:avLst/>
              </a:prstGeom>
              <a:ln w="381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직선 연결선 59">
                <a:extLst>
                  <a:ext uri="{FF2B5EF4-FFF2-40B4-BE49-F238E27FC236}">
                    <a16:creationId xmlns:a16="http://schemas.microsoft.com/office/drawing/2014/main" id="{1F64A507-D67A-C962-B659-D88629A6B02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184267" y="5447473"/>
                <a:ext cx="1421298" cy="1361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직선 연결선 58">
                <a:extLst>
                  <a:ext uri="{FF2B5EF4-FFF2-40B4-BE49-F238E27FC236}">
                    <a16:creationId xmlns:a16="http://schemas.microsoft.com/office/drawing/2014/main" id="{B956644D-E51F-3B0E-7721-95008B2AB9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733" y="4094968"/>
                <a:ext cx="1412679" cy="1363466"/>
              </a:xfrm>
              <a:prstGeom prst="line">
                <a:avLst/>
              </a:prstGeom>
              <a:ln w="5715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A913DABF-7440-299D-106A-1FC2FA49F824}"/>
                      </a:ext>
                    </a:extLst>
                  </p:cNvPr>
                  <p:cNvSpPr txBox="1"/>
                  <p:nvPr/>
                </p:nvSpPr>
                <p:spPr>
                  <a:xfrm>
                    <a:off x="3025418" y="5458430"/>
                    <a:ext cx="353988" cy="2969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ko-KR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oMath>
                      </m:oMathPara>
                    </a14:m>
                    <a:endParaRPr lang="ko-KR" altLang="en-US" sz="1600" dirty="0"/>
                  </a:p>
                </p:txBody>
              </p:sp>
            </mc:Choice>
            <mc:Fallback xmlns="">
              <p:sp>
                <p:nvSpPr>
                  <p:cNvPr id="54" name="TextBox 53">
                    <a:extLst>
                      <a:ext uri="{FF2B5EF4-FFF2-40B4-BE49-F238E27FC236}">
                        <a16:creationId xmlns:a16="http://schemas.microsoft.com/office/drawing/2014/main" id="{A913DABF-7440-299D-106A-1FC2FA49F82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25418" y="5458430"/>
                    <a:ext cx="353988" cy="296923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8B1F0374-8DE0-4289-3D1D-CE3AB4407E5C}"/>
                  </a:ext>
                </a:extLst>
              </p:cNvPr>
              <p:cNvSpPr txBox="1"/>
              <p:nvPr/>
            </p:nvSpPr>
            <p:spPr>
              <a:xfrm>
                <a:off x="1879693" y="3813846"/>
                <a:ext cx="125730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>
                    <a:solidFill>
                      <a:schemeClr val="accent1"/>
                    </a:solidFill>
                  </a:rPr>
                  <a:t>Beneficial</a:t>
                </a:r>
                <a:endParaRPr lang="ko-KR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FFCDC515-43FB-1A37-084C-980BBE169295}"/>
                  </a:ext>
                </a:extLst>
              </p:cNvPr>
              <p:cNvSpPr txBox="1"/>
              <p:nvPr/>
            </p:nvSpPr>
            <p:spPr>
              <a:xfrm>
                <a:off x="3319329" y="3813846"/>
                <a:ext cx="11536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b="1" dirty="0">
                    <a:solidFill>
                      <a:schemeClr val="accent1"/>
                    </a:solidFill>
                  </a:rPr>
                  <a:t>Negative</a:t>
                </a:r>
                <a:endParaRPr lang="ko-KR" altLang="en-US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51" name="직사각형 40">
                <a:extLst>
                  <a:ext uri="{FF2B5EF4-FFF2-40B4-BE49-F238E27FC236}">
                    <a16:creationId xmlns:a16="http://schemas.microsoft.com/office/drawing/2014/main" id="{7871A16F-5FA8-7710-9AC7-80E78FF61EC3}"/>
                  </a:ext>
                </a:extLst>
              </p:cNvPr>
              <p:cNvSpPr/>
              <p:nvPr/>
            </p:nvSpPr>
            <p:spPr>
              <a:xfrm>
                <a:off x="1354543" y="5801583"/>
                <a:ext cx="3346141" cy="1889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altLang="ko-KR" sz="8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Ray, S., et al., (2019). </a:t>
                </a:r>
                <a:r>
                  <a:rPr lang="en-US" altLang="ko-KR" sz="800" i="1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J. Phys. A., 52</a:t>
                </a:r>
                <a:r>
                  <a:rPr lang="en-US" altLang="ko-KR" sz="8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(25), 255002.</a:t>
                </a:r>
                <a:endParaRPr lang="ko-KR" altLang="en-US" sz="8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  <p:cxnSp>
            <p:nvCxnSpPr>
              <p:cNvPr id="64" name="직선 연결선 65">
                <a:extLst>
                  <a:ext uri="{FF2B5EF4-FFF2-40B4-BE49-F238E27FC236}">
                    <a16:creationId xmlns:a16="http://schemas.microsoft.com/office/drawing/2014/main" id="{E964AA99-5810-AA32-7AC5-0493D0C4B5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9733" y="3817781"/>
                <a:ext cx="0" cy="1657889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B31B3F0-282D-BB71-0C76-29F9BD72C880}"/>
                </a:ext>
              </a:extLst>
            </p:cNvPr>
            <p:cNvGrpSpPr/>
            <p:nvPr/>
          </p:nvGrpSpPr>
          <p:grpSpPr>
            <a:xfrm>
              <a:off x="2892647" y="4901139"/>
              <a:ext cx="2822632" cy="701509"/>
              <a:chOff x="2892647" y="4901139"/>
              <a:chExt cx="2822632" cy="701509"/>
            </a:xfrm>
          </p:grpSpPr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50827D8E-5A24-BC2F-DBA5-F37F82B75B7E}"/>
                  </a:ext>
                </a:extLst>
              </p:cNvPr>
              <p:cNvGrpSpPr/>
              <p:nvPr/>
            </p:nvGrpSpPr>
            <p:grpSpPr>
              <a:xfrm>
                <a:off x="2892647" y="4901140"/>
                <a:ext cx="2663293" cy="701049"/>
                <a:chOff x="7068108" y="3262362"/>
                <a:chExt cx="2663293" cy="701049"/>
              </a:xfrm>
            </p:grpSpPr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67" name="직사각형 8">
                      <a:extLst>
                        <a:ext uri="{FF2B5EF4-FFF2-40B4-BE49-F238E27FC236}">
                          <a16:creationId xmlns:a16="http://schemas.microsoft.com/office/drawing/2014/main" id="{DCEE7A03-BE79-EB7F-931F-CCDFE05A10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68108" y="3429000"/>
                      <a:ext cx="669350" cy="338554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en-US" altLang="ko-KR" sz="16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𝑃𝑒</m:t>
                            </m:r>
                            <m: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∝</m:t>
                            </m:r>
                          </m:oMath>
                        </m:oMathPara>
                      </a14:m>
                      <a:endParaRPr lang="ko-KR" altLang="en-US" sz="1600" dirty="0">
                        <a:solidFill>
                          <a:schemeClr val="tx1"/>
                        </a:solidFill>
                      </a:endParaRPr>
                    </a:p>
                  </p:txBody>
                </p:sp>
              </mc:Choice>
              <mc:Fallback xmlns="">
                <p:sp>
                  <p:nvSpPr>
                    <p:cNvPr id="67" name="직사각형 8">
                      <a:extLst>
                        <a:ext uri="{FF2B5EF4-FFF2-40B4-BE49-F238E27FC236}">
                          <a16:creationId xmlns:a16="http://schemas.microsoft.com/office/drawing/2014/main" id="{DCEE7A03-BE79-EB7F-931F-CCDFE05A10D4}"/>
                        </a:ext>
                      </a:extLst>
                    </p:cNvPr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7068108" y="3429000"/>
                      <a:ext cx="669350" cy="338554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en-US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sp>
              <p:nvSpPr>
                <p:cNvPr id="75" name="TextBox 74">
                  <a:extLst>
                    <a:ext uri="{FF2B5EF4-FFF2-40B4-BE49-F238E27FC236}">
                      <a16:creationId xmlns:a16="http://schemas.microsoft.com/office/drawing/2014/main" id="{A7595E56-0683-2D1F-BC52-4FAE9500B8B7}"/>
                    </a:ext>
                  </a:extLst>
                </p:cNvPr>
                <p:cNvSpPr txBox="1"/>
                <p:nvPr/>
              </p:nvSpPr>
              <p:spPr>
                <a:xfrm>
                  <a:off x="7581174" y="3262362"/>
                  <a:ext cx="197020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ko-KR" sz="14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(drift against a target)</a:t>
                  </a:r>
                  <a:endParaRPr lang="en-US" sz="14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7EAC3EAD-8241-1C5D-2036-5CE3AE60D203}"/>
                    </a:ext>
                  </a:extLst>
                </p:cNvPr>
                <p:cNvSpPr txBox="1"/>
                <p:nvPr/>
              </p:nvSpPr>
              <p:spPr>
                <a:xfrm>
                  <a:off x="7391141" y="3655634"/>
                  <a:ext cx="23402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(diffusion)</a:t>
                  </a:r>
                </a:p>
              </p:txBody>
            </p: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5160CBEC-5FF4-761A-BE75-946F22751B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680176" y="3612887"/>
                  <a:ext cx="1763193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" name="TextBox 1">
                    <a:extLst>
                      <a:ext uri="{FF2B5EF4-FFF2-40B4-BE49-F238E27FC236}">
                        <a16:creationId xmlns:a16="http://schemas.microsoft.com/office/drawing/2014/main" id="{5DC14AE0-E28A-D7A0-CA67-6E35267F1A94}"/>
                      </a:ext>
                    </a:extLst>
                  </p:cNvPr>
                  <p:cNvSpPr txBox="1"/>
                  <p:nvPr/>
                </p:nvSpPr>
                <p:spPr>
                  <a:xfrm>
                    <a:off x="5231904" y="4901139"/>
                    <a:ext cx="48337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ko-KR" sz="1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∝</m:t>
                          </m:r>
                          <m:r>
                            <a:rPr lang="en-US" altLang="ko-KR" sz="1400" i="1" dirty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𝜏</m:t>
                          </m:r>
                        </m:oMath>
                      </m:oMathPara>
                    </a14:m>
                    <a:endParaRPr lang="en-US" sz="1400" dirty="0">
                      <a:solidFill>
                        <a:srgbClr val="C00000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endParaRPr>
                  </a:p>
                </p:txBody>
              </p:sp>
            </mc:Choice>
            <mc:Fallback xmlns="">
              <p:sp>
                <p:nvSpPr>
                  <p:cNvPr id="2" name="TextBox 1">
                    <a:extLst>
                      <a:ext uri="{FF2B5EF4-FFF2-40B4-BE49-F238E27FC236}">
                        <a16:creationId xmlns:a16="http://schemas.microsoft.com/office/drawing/2014/main" id="{5DC14AE0-E28A-D7A0-CA67-6E35267F1A9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31904" y="4901139"/>
                    <a:ext cx="483375" cy="307777"/>
                  </a:xfrm>
                  <a:prstGeom prst="rect">
                    <a:avLst/>
                  </a:prstGeom>
                  <a:blipFill>
                    <a:blip r:embed="rId11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11201A7D-BBA1-55CB-59B8-EF0574E0B112}"/>
                      </a:ext>
                    </a:extLst>
                  </p:cNvPr>
                  <p:cNvSpPr txBox="1"/>
                  <p:nvPr/>
                </p:nvSpPr>
                <p:spPr>
                  <a:xfrm>
                    <a:off x="4785116" y="5294871"/>
                    <a:ext cx="64807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"/>
                        </m:oMathParaPr>
                        <m:oMath xmlns:m="http://schemas.openxmlformats.org/officeDocument/2006/math">
                          <m:r>
                            <a:rPr lang="en-US" altLang="ko-KR" sz="1400" b="1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∝</m:t>
                          </m:r>
                          <m:sSup>
                            <m:sSupPr>
                              <m:ctrlPr>
                                <a:rPr lang="en-US" altLang="ko-KR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altLang="ko-KR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en-US" altLang="ko-KR" sz="1400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oMath>
                      </m:oMathPara>
                    </a14:m>
                    <a:endParaRPr lang="en-US" sz="1400">
                      <a:solidFill>
                        <a:srgbClr val="C00000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endParaRPr>
                  </a:p>
                </p:txBody>
              </p:sp>
            </mc:Choice>
            <mc:Fallback xmlns="">
              <p:sp>
                <p:nvSpPr>
                  <p:cNvPr id="7" name="TextBox 6">
                    <a:extLst>
                      <a:ext uri="{FF2B5EF4-FFF2-40B4-BE49-F238E27FC236}">
                        <a16:creationId xmlns:a16="http://schemas.microsoft.com/office/drawing/2014/main" id="{11201A7D-BBA1-55CB-59B8-EF0574E0B112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785116" y="5294871"/>
                    <a:ext cx="648072" cy="307777"/>
                  </a:xfrm>
                  <a:prstGeom prst="rect">
                    <a:avLst/>
                  </a:prstGeom>
                  <a:blipFill>
                    <a:blip r:embed="rId1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ko-KR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106243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0" grpId="0"/>
      <p:bldP spid="41" grpId="0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107028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Interdisciplinary field between physics and AI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10">
            <a:extLst>
              <a:ext uri="{FF2B5EF4-FFF2-40B4-BE49-F238E27FC236}">
                <a16:creationId xmlns:a16="http://schemas.microsoft.com/office/drawing/2014/main" id="{E0F9DC83-B01D-DB8A-7D7A-8C36F53EB083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</a:t>
            </a:fld>
            <a:endParaRPr lang="ko-KR" alt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97085F9-D015-2515-DE8A-B5FEA97A976F}"/>
              </a:ext>
            </a:extLst>
          </p:cNvPr>
          <p:cNvGrpSpPr/>
          <p:nvPr/>
        </p:nvGrpSpPr>
        <p:grpSpPr>
          <a:xfrm>
            <a:off x="695399" y="2276872"/>
            <a:ext cx="5278908" cy="2934262"/>
            <a:chOff x="695399" y="2510962"/>
            <a:chExt cx="5278908" cy="293426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8E84459-60B4-D79A-3D01-689439350DE5}"/>
                </a:ext>
              </a:extLst>
            </p:cNvPr>
            <p:cNvSpPr txBox="1"/>
            <p:nvPr/>
          </p:nvSpPr>
          <p:spPr>
            <a:xfrm>
              <a:off x="1041760" y="4860448"/>
              <a:ext cx="45861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Learning the phase of Ising model</a:t>
              </a:r>
              <a:r>
                <a:rPr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(2017)</a:t>
              </a:r>
              <a:endParaRPr lang="ko-KR" altLang="en-US" b="1" strike="sngStrike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70A8DF7-766C-186F-881D-7451CF9969D7}"/>
                </a:ext>
              </a:extLst>
            </p:cNvPr>
            <p:cNvSpPr txBox="1"/>
            <p:nvPr/>
          </p:nvSpPr>
          <p:spPr>
            <a:xfrm>
              <a:off x="695399" y="5229780"/>
              <a:ext cx="5278908" cy="2154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sz="800" b="0" i="0" dirty="0" err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Carrasquilla</a:t>
              </a:r>
              <a:r>
                <a:rPr lang="en-US" altLang="ko-KR" sz="8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, J., &amp; </a:t>
              </a:r>
              <a:r>
                <a:rPr lang="en-US" altLang="ko-KR" sz="800" b="0" i="0" dirty="0" err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Melko</a:t>
              </a:r>
              <a:r>
                <a:rPr lang="en-US" altLang="ko-KR" sz="8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, R. G. (2017). Machine learning phases of matter. </a:t>
              </a:r>
              <a:r>
                <a:rPr lang="en-US" altLang="ko-KR" sz="800" b="0" i="1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Nature Physics</a:t>
              </a:r>
              <a:r>
                <a:rPr lang="en-US" altLang="ko-KR" sz="8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, </a:t>
              </a:r>
              <a:r>
                <a:rPr lang="en-US" altLang="ko-KR" sz="800" b="0" i="1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13</a:t>
              </a:r>
              <a:r>
                <a:rPr lang="en-US" altLang="ko-KR" sz="800" b="0" i="0" dirty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(5), 431-434.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pic>
          <p:nvPicPr>
            <p:cNvPr id="31" name="Picture 2" descr="Figure 1">
              <a:extLst>
                <a:ext uri="{FF2B5EF4-FFF2-40B4-BE49-F238E27FC236}">
                  <a16:creationId xmlns:a16="http://schemas.microsoft.com/office/drawing/2014/main" id="{8E09C76E-5BC7-BA6A-F411-1DA554CA9AE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53152" b="51547"/>
            <a:stretch/>
          </p:blipFill>
          <p:spPr bwMode="auto">
            <a:xfrm>
              <a:off x="1606688" y="2510962"/>
              <a:ext cx="3456329" cy="2333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32840BF-D670-DB48-FB5F-A164C8A0CB55}"/>
              </a:ext>
            </a:extLst>
          </p:cNvPr>
          <p:cNvGrpSpPr/>
          <p:nvPr/>
        </p:nvGrpSpPr>
        <p:grpSpPr>
          <a:xfrm>
            <a:off x="6420036" y="2293620"/>
            <a:ext cx="4932548" cy="2900766"/>
            <a:chOff x="2788995" y="1847781"/>
            <a:chExt cx="4932548" cy="2900766"/>
          </a:xfrm>
        </p:grpSpPr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AB6F739D-D039-1EF9-198A-653762B60A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801" y="1847781"/>
              <a:ext cx="4300937" cy="23685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12D3F85-9A02-B831-BAF6-A8FAEE063FB5}"/>
                </a:ext>
              </a:extLst>
            </p:cNvPr>
            <p:cNvSpPr txBox="1"/>
            <p:nvPr/>
          </p:nvSpPr>
          <p:spPr>
            <a:xfrm>
              <a:off x="3113217" y="4042814"/>
              <a:ext cx="428410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Plasma control in tokamak</a:t>
              </a:r>
              <a:r>
                <a:rPr lang="ko-KR" altLang="en-US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(2022)</a:t>
              </a:r>
              <a:endParaRPr lang="ko-KR" altLang="en-US" b="1" strike="sngStrike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4F3C827-7E2D-8572-D801-65D48E4FEE33}"/>
                </a:ext>
              </a:extLst>
            </p:cNvPr>
            <p:cNvSpPr txBox="1"/>
            <p:nvPr/>
          </p:nvSpPr>
          <p:spPr>
            <a:xfrm>
              <a:off x="2788995" y="4409993"/>
              <a:ext cx="49325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Degrave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J., </a:t>
              </a:r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Felici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F., </a:t>
              </a:r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Buchli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J., </a:t>
              </a:r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Neunert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M., Tracey, B., </a:t>
              </a:r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Carpanese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F., ... &amp; </a:t>
              </a:r>
              <a:r>
                <a:rPr lang="en-US" altLang="ko-KR" sz="800" dirty="0" err="1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Riedmiller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 M. (2022). Magnetic control of tokamak plasmas through deep reinforcement learning. </a:t>
              </a:r>
              <a:r>
                <a:rPr lang="en-US" altLang="ko-KR" sz="800" i="1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Nature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, </a:t>
              </a:r>
              <a:r>
                <a:rPr lang="en-US" altLang="ko-KR" sz="800" i="1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602</a:t>
              </a:r>
              <a:r>
                <a:rPr lang="en-US" altLang="ko-KR" sz="800" dirty="0">
                  <a:solidFill>
                    <a:srgbClr val="22222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(7897), 414-419.</a:t>
              </a:r>
              <a:endParaRPr lang="ko-KR" altLang="en-US" sz="8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4B775EA5-B63D-16CC-35A5-B198383B5370}"/>
              </a:ext>
            </a:extLst>
          </p:cNvPr>
          <p:cNvSpPr txBox="1"/>
          <p:nvPr/>
        </p:nvSpPr>
        <p:spPr>
          <a:xfrm>
            <a:off x="551384" y="1453707"/>
            <a:ext cx="1109027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Deep learning to model simple problem to even a challenging system</a:t>
            </a:r>
            <a:endParaRPr lang="en-US" sz="2000">
              <a:solidFill>
                <a:schemeClr val="tx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35B7D3B-69E8-76DF-FDE7-BE0A68DF2835}"/>
              </a:ext>
            </a:extLst>
          </p:cNvPr>
          <p:cNvSpPr txBox="1"/>
          <p:nvPr/>
        </p:nvSpPr>
        <p:spPr>
          <a:xfrm>
            <a:off x="2344742" y="5219908"/>
            <a:ext cx="1980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(toy problem)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6EA9DB-77D0-442F-10FB-049031770D79}"/>
              </a:ext>
            </a:extLst>
          </p:cNvPr>
          <p:cNvSpPr txBox="1"/>
          <p:nvPr/>
        </p:nvSpPr>
        <p:spPr>
          <a:xfrm>
            <a:off x="7842194" y="521990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(complex systems)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DD1001-931B-B50A-F71E-AA7EA76F8695}"/>
              </a:ext>
            </a:extLst>
          </p:cNvPr>
          <p:cNvSpPr/>
          <p:nvPr/>
        </p:nvSpPr>
        <p:spPr>
          <a:xfrm>
            <a:off x="1523492" y="2276872"/>
            <a:ext cx="252028" cy="16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D3ACDE-9906-7FEA-E42A-5A0A4F11F317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AI for physics</a:t>
            </a:r>
          </a:p>
        </p:txBody>
      </p:sp>
    </p:spTree>
    <p:extLst>
      <p:ext uri="{BB962C8B-B14F-4D97-AF65-F5344CB8AC3E}">
        <p14:creationId xmlns:p14="http://schemas.microsoft.com/office/powerpoint/2010/main" val="284971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40" grpId="0"/>
      <p:bldP spid="8" grpId="0"/>
      <p:bldP spid="9" grpId="0"/>
      <p:bldP spid="10" grpId="0" animBg="1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19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What factors affect the performance of stochastic resetting? (theory)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D876E1B-29CB-1D57-BA10-93F71ECF1792}"/>
              </a:ext>
            </a:extLst>
          </p:cNvPr>
          <p:cNvSpPr txBox="1"/>
          <p:nvPr/>
        </p:nvSpPr>
        <p:spPr>
          <a:xfrm>
            <a:off x="550863" y="1453707"/>
            <a:ext cx="7346729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Mean first passage time (MFPT) as a measure for performance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E9B4DC5-CF29-D147-0592-09DD478D28EB}"/>
              </a:ext>
            </a:extLst>
          </p:cNvPr>
          <p:cNvGrpSpPr/>
          <p:nvPr/>
        </p:nvGrpSpPr>
        <p:grpSpPr>
          <a:xfrm>
            <a:off x="8278940" y="1340768"/>
            <a:ext cx="3217660" cy="1878784"/>
            <a:chOff x="7691597" y="1640975"/>
            <a:chExt cx="3217660" cy="187878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50784BDF-E3A0-3580-4EEC-8D2A3FE0D1BE}"/>
                </a:ext>
              </a:extLst>
            </p:cNvPr>
            <p:cNvCxnSpPr>
              <a:cxnSpLocks/>
            </p:cNvCxnSpPr>
            <p:nvPr/>
          </p:nvCxnSpPr>
          <p:spPr>
            <a:xfrm>
              <a:off x="9046253" y="1915046"/>
              <a:ext cx="0" cy="1256402"/>
            </a:xfrm>
            <a:prstGeom prst="line">
              <a:avLst/>
            </a:prstGeom>
            <a:ln w="44450">
              <a:solidFill>
                <a:srgbClr val="3E5E9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935CC29-880C-26E1-E65B-9907E8D740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993086" y="1975038"/>
              <a:ext cx="0" cy="119641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970BAEDC-AE9D-DD4B-22AF-80994ACA6AB9}"/>
                </a:ext>
              </a:extLst>
            </p:cNvPr>
            <p:cNvCxnSpPr>
              <a:cxnSpLocks/>
            </p:cNvCxnSpPr>
            <p:nvPr/>
          </p:nvCxnSpPr>
          <p:spPr>
            <a:xfrm>
              <a:off x="8352920" y="1915046"/>
              <a:ext cx="0" cy="1256402"/>
            </a:xfrm>
            <a:prstGeom prst="line">
              <a:avLst/>
            </a:prstGeom>
            <a:ln w="444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8600FA5-7D88-7364-B0C7-AEB0A2454AE5}"/>
                </a:ext>
              </a:extLst>
            </p:cNvPr>
            <p:cNvSpPr/>
            <p:nvPr/>
          </p:nvSpPr>
          <p:spPr>
            <a:xfrm>
              <a:off x="8696770" y="2813426"/>
              <a:ext cx="426877" cy="358804"/>
            </a:xfrm>
            <a:custGeom>
              <a:avLst/>
              <a:gdLst>
                <a:gd name="connsiteX0" fmla="*/ 685800 w 854242"/>
                <a:gd name="connsiteY0" fmla="*/ 806116 h 806116"/>
                <a:gd name="connsiteX1" fmla="*/ 745958 w 854242"/>
                <a:gd name="connsiteY1" fmla="*/ 757990 h 806116"/>
                <a:gd name="connsiteX2" fmla="*/ 794084 w 854242"/>
                <a:gd name="connsiteY2" fmla="*/ 697832 h 806116"/>
                <a:gd name="connsiteX3" fmla="*/ 806116 w 854242"/>
                <a:gd name="connsiteY3" fmla="*/ 661737 h 806116"/>
                <a:gd name="connsiteX4" fmla="*/ 854242 w 854242"/>
                <a:gd name="connsiteY4" fmla="*/ 589548 h 806116"/>
                <a:gd name="connsiteX5" fmla="*/ 818148 w 854242"/>
                <a:gd name="connsiteY5" fmla="*/ 397042 h 806116"/>
                <a:gd name="connsiteX6" fmla="*/ 757990 w 854242"/>
                <a:gd name="connsiteY6" fmla="*/ 336885 h 806116"/>
                <a:gd name="connsiteX7" fmla="*/ 721895 w 854242"/>
                <a:gd name="connsiteY7" fmla="*/ 300790 h 806116"/>
                <a:gd name="connsiteX8" fmla="*/ 661737 w 854242"/>
                <a:gd name="connsiteY8" fmla="*/ 276727 h 806116"/>
                <a:gd name="connsiteX9" fmla="*/ 625642 w 854242"/>
                <a:gd name="connsiteY9" fmla="*/ 252663 h 806116"/>
                <a:gd name="connsiteX10" fmla="*/ 577516 w 854242"/>
                <a:gd name="connsiteY10" fmla="*/ 240632 h 806116"/>
                <a:gd name="connsiteX11" fmla="*/ 505327 w 854242"/>
                <a:gd name="connsiteY11" fmla="*/ 216569 h 806116"/>
                <a:gd name="connsiteX12" fmla="*/ 469232 w 854242"/>
                <a:gd name="connsiteY12" fmla="*/ 204537 h 806116"/>
                <a:gd name="connsiteX13" fmla="*/ 409074 w 854242"/>
                <a:gd name="connsiteY13" fmla="*/ 192506 h 806116"/>
                <a:gd name="connsiteX14" fmla="*/ 216569 w 854242"/>
                <a:gd name="connsiteY14" fmla="*/ 168442 h 806116"/>
                <a:gd name="connsiteX15" fmla="*/ 108284 w 854242"/>
                <a:gd name="connsiteY15" fmla="*/ 144379 h 806116"/>
                <a:gd name="connsiteX16" fmla="*/ 72190 w 854242"/>
                <a:gd name="connsiteY16" fmla="*/ 132348 h 806116"/>
                <a:gd name="connsiteX17" fmla="*/ 36095 w 854242"/>
                <a:gd name="connsiteY17" fmla="*/ 60158 h 806116"/>
                <a:gd name="connsiteX18" fmla="*/ 12032 w 854242"/>
                <a:gd name="connsiteY18" fmla="*/ 24063 h 806116"/>
                <a:gd name="connsiteX19" fmla="*/ 0 w 854242"/>
                <a:gd name="connsiteY19" fmla="*/ 0 h 80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54242" h="806116">
                  <a:moveTo>
                    <a:pt x="685800" y="806116"/>
                  </a:moveTo>
                  <a:cubicBezTo>
                    <a:pt x="705853" y="790074"/>
                    <a:pt x="729246" y="777488"/>
                    <a:pt x="745958" y="757990"/>
                  </a:cubicBezTo>
                  <a:cubicBezTo>
                    <a:pt x="823447" y="667587"/>
                    <a:pt x="678021" y="775208"/>
                    <a:pt x="794084" y="697832"/>
                  </a:cubicBezTo>
                  <a:cubicBezTo>
                    <a:pt x="798095" y="685800"/>
                    <a:pt x="799957" y="672824"/>
                    <a:pt x="806116" y="661737"/>
                  </a:cubicBezTo>
                  <a:cubicBezTo>
                    <a:pt x="820161" y="636456"/>
                    <a:pt x="854242" y="589548"/>
                    <a:pt x="854242" y="589548"/>
                  </a:cubicBezTo>
                  <a:cubicBezTo>
                    <a:pt x="851477" y="567428"/>
                    <a:pt x="836380" y="415274"/>
                    <a:pt x="818148" y="397042"/>
                  </a:cubicBezTo>
                  <a:lnTo>
                    <a:pt x="757990" y="336885"/>
                  </a:lnTo>
                  <a:cubicBezTo>
                    <a:pt x="745958" y="324853"/>
                    <a:pt x="737693" y="307109"/>
                    <a:pt x="721895" y="300790"/>
                  </a:cubicBezTo>
                  <a:cubicBezTo>
                    <a:pt x="701842" y="292769"/>
                    <a:pt x="681054" y="286386"/>
                    <a:pt x="661737" y="276727"/>
                  </a:cubicBezTo>
                  <a:cubicBezTo>
                    <a:pt x="648803" y="270260"/>
                    <a:pt x="638933" y="258359"/>
                    <a:pt x="625642" y="252663"/>
                  </a:cubicBezTo>
                  <a:cubicBezTo>
                    <a:pt x="610443" y="246149"/>
                    <a:pt x="593354" y="245383"/>
                    <a:pt x="577516" y="240632"/>
                  </a:cubicBezTo>
                  <a:cubicBezTo>
                    <a:pt x="553221" y="233344"/>
                    <a:pt x="529390" y="224590"/>
                    <a:pt x="505327" y="216569"/>
                  </a:cubicBezTo>
                  <a:cubicBezTo>
                    <a:pt x="493295" y="212558"/>
                    <a:pt x="481668" y="207024"/>
                    <a:pt x="469232" y="204537"/>
                  </a:cubicBezTo>
                  <a:cubicBezTo>
                    <a:pt x="449179" y="200527"/>
                    <a:pt x="429318" y="195398"/>
                    <a:pt x="409074" y="192506"/>
                  </a:cubicBezTo>
                  <a:cubicBezTo>
                    <a:pt x="345056" y="183361"/>
                    <a:pt x="279981" y="181124"/>
                    <a:pt x="216569" y="168442"/>
                  </a:cubicBezTo>
                  <a:cubicBezTo>
                    <a:pt x="175208" y="160170"/>
                    <a:pt x="147939" y="155709"/>
                    <a:pt x="108284" y="144379"/>
                  </a:cubicBezTo>
                  <a:cubicBezTo>
                    <a:pt x="96090" y="140895"/>
                    <a:pt x="84221" y="136358"/>
                    <a:pt x="72190" y="132348"/>
                  </a:cubicBezTo>
                  <a:cubicBezTo>
                    <a:pt x="3229" y="28905"/>
                    <a:pt x="85908" y="159784"/>
                    <a:pt x="36095" y="60158"/>
                  </a:cubicBezTo>
                  <a:cubicBezTo>
                    <a:pt x="29628" y="47224"/>
                    <a:pt x="19472" y="36463"/>
                    <a:pt x="12032" y="24063"/>
                  </a:cubicBezTo>
                  <a:cubicBezTo>
                    <a:pt x="7418" y="16373"/>
                    <a:pt x="4011" y="8021"/>
                    <a:pt x="0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CE69ABC-8C1E-608B-24AF-436C36211429}"/>
                </a:ext>
              </a:extLst>
            </p:cNvPr>
            <p:cNvCxnSpPr>
              <a:cxnSpLocks/>
            </p:cNvCxnSpPr>
            <p:nvPr/>
          </p:nvCxnSpPr>
          <p:spPr>
            <a:xfrm>
              <a:off x="8712754" y="2811295"/>
              <a:ext cx="310152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4E8D97C-7486-0770-8284-41D9D62444CB}"/>
                </a:ext>
              </a:extLst>
            </p:cNvPr>
            <p:cNvSpPr/>
            <p:nvPr/>
          </p:nvSpPr>
          <p:spPr>
            <a:xfrm>
              <a:off x="8923853" y="2541084"/>
              <a:ext cx="544553" cy="250816"/>
            </a:xfrm>
            <a:custGeom>
              <a:avLst/>
              <a:gdLst>
                <a:gd name="connsiteX0" fmla="*/ 228600 w 1275348"/>
                <a:gd name="connsiteY0" fmla="*/ 601579 h 601579"/>
                <a:gd name="connsiteX1" fmla="*/ 168442 w 1275348"/>
                <a:gd name="connsiteY1" fmla="*/ 565484 h 601579"/>
                <a:gd name="connsiteX2" fmla="*/ 132348 w 1275348"/>
                <a:gd name="connsiteY2" fmla="*/ 553453 h 601579"/>
                <a:gd name="connsiteX3" fmla="*/ 72190 w 1275348"/>
                <a:gd name="connsiteY3" fmla="*/ 517358 h 601579"/>
                <a:gd name="connsiteX4" fmla="*/ 36095 w 1275348"/>
                <a:gd name="connsiteY4" fmla="*/ 493295 h 601579"/>
                <a:gd name="connsiteX5" fmla="*/ 24064 w 1275348"/>
                <a:gd name="connsiteY5" fmla="*/ 457200 h 601579"/>
                <a:gd name="connsiteX6" fmla="*/ 0 w 1275348"/>
                <a:gd name="connsiteY6" fmla="*/ 433137 h 601579"/>
                <a:gd name="connsiteX7" fmla="*/ 12032 w 1275348"/>
                <a:gd name="connsiteY7" fmla="*/ 385010 h 601579"/>
                <a:gd name="connsiteX8" fmla="*/ 96253 w 1275348"/>
                <a:gd name="connsiteY8" fmla="*/ 372979 h 601579"/>
                <a:gd name="connsiteX9" fmla="*/ 204537 w 1275348"/>
                <a:gd name="connsiteY9" fmla="*/ 360947 h 601579"/>
                <a:gd name="connsiteX10" fmla="*/ 288758 w 1275348"/>
                <a:gd name="connsiteY10" fmla="*/ 348916 h 601579"/>
                <a:gd name="connsiteX11" fmla="*/ 541421 w 1275348"/>
                <a:gd name="connsiteY11" fmla="*/ 336884 h 601579"/>
                <a:gd name="connsiteX12" fmla="*/ 577516 w 1275348"/>
                <a:gd name="connsiteY12" fmla="*/ 324853 h 601579"/>
                <a:gd name="connsiteX13" fmla="*/ 649706 w 1275348"/>
                <a:gd name="connsiteY13" fmla="*/ 288758 h 601579"/>
                <a:gd name="connsiteX14" fmla="*/ 625642 w 1275348"/>
                <a:gd name="connsiteY14" fmla="*/ 228600 h 601579"/>
                <a:gd name="connsiteX15" fmla="*/ 553453 w 1275348"/>
                <a:gd name="connsiteY15" fmla="*/ 204537 h 601579"/>
                <a:gd name="connsiteX16" fmla="*/ 541421 w 1275348"/>
                <a:gd name="connsiteY16" fmla="*/ 168442 h 601579"/>
                <a:gd name="connsiteX17" fmla="*/ 589548 w 1275348"/>
                <a:gd name="connsiteY17" fmla="*/ 144379 h 601579"/>
                <a:gd name="connsiteX18" fmla="*/ 673769 w 1275348"/>
                <a:gd name="connsiteY18" fmla="*/ 120316 h 601579"/>
                <a:gd name="connsiteX19" fmla="*/ 794085 w 1275348"/>
                <a:gd name="connsiteY19" fmla="*/ 96253 h 601579"/>
                <a:gd name="connsiteX20" fmla="*/ 854242 w 1275348"/>
                <a:gd name="connsiteY20" fmla="*/ 84221 h 601579"/>
                <a:gd name="connsiteX21" fmla="*/ 926432 w 1275348"/>
                <a:gd name="connsiteY21" fmla="*/ 72189 h 601579"/>
                <a:gd name="connsiteX22" fmla="*/ 974558 w 1275348"/>
                <a:gd name="connsiteY22" fmla="*/ 60158 h 601579"/>
                <a:gd name="connsiteX23" fmla="*/ 1203158 w 1275348"/>
                <a:gd name="connsiteY23" fmla="*/ 36095 h 601579"/>
                <a:gd name="connsiteX24" fmla="*/ 1239253 w 1275348"/>
                <a:gd name="connsiteY24" fmla="*/ 12032 h 601579"/>
                <a:gd name="connsiteX25" fmla="*/ 1275348 w 1275348"/>
                <a:gd name="connsiteY25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275348" h="601579">
                  <a:moveTo>
                    <a:pt x="228600" y="601579"/>
                  </a:moveTo>
                  <a:cubicBezTo>
                    <a:pt x="208547" y="589547"/>
                    <a:pt x="189358" y="575942"/>
                    <a:pt x="168442" y="565484"/>
                  </a:cubicBezTo>
                  <a:cubicBezTo>
                    <a:pt x="157099" y="559812"/>
                    <a:pt x="143223" y="559978"/>
                    <a:pt x="132348" y="553453"/>
                  </a:cubicBezTo>
                  <a:cubicBezTo>
                    <a:pt x="49774" y="503907"/>
                    <a:pt x="174437" y="551439"/>
                    <a:pt x="72190" y="517358"/>
                  </a:cubicBezTo>
                  <a:cubicBezTo>
                    <a:pt x="60158" y="509337"/>
                    <a:pt x="45128" y="504587"/>
                    <a:pt x="36095" y="493295"/>
                  </a:cubicBezTo>
                  <a:cubicBezTo>
                    <a:pt x="28172" y="483392"/>
                    <a:pt x="30589" y="468075"/>
                    <a:pt x="24064" y="457200"/>
                  </a:cubicBezTo>
                  <a:cubicBezTo>
                    <a:pt x="18228" y="447473"/>
                    <a:pt x="8021" y="441158"/>
                    <a:pt x="0" y="433137"/>
                  </a:cubicBezTo>
                  <a:cubicBezTo>
                    <a:pt x="4011" y="417095"/>
                    <a:pt x="-1991" y="393774"/>
                    <a:pt x="12032" y="385010"/>
                  </a:cubicBezTo>
                  <a:cubicBezTo>
                    <a:pt x="36080" y="369980"/>
                    <a:pt x="68113" y="376496"/>
                    <a:pt x="96253" y="372979"/>
                  </a:cubicBezTo>
                  <a:cubicBezTo>
                    <a:pt x="132289" y="368474"/>
                    <a:pt x="168501" y="365452"/>
                    <a:pt x="204537" y="360947"/>
                  </a:cubicBezTo>
                  <a:cubicBezTo>
                    <a:pt x="232677" y="357430"/>
                    <a:pt x="260471" y="350936"/>
                    <a:pt x="288758" y="348916"/>
                  </a:cubicBezTo>
                  <a:cubicBezTo>
                    <a:pt x="372860" y="342909"/>
                    <a:pt x="457200" y="340895"/>
                    <a:pt x="541421" y="336884"/>
                  </a:cubicBezTo>
                  <a:cubicBezTo>
                    <a:pt x="553453" y="332874"/>
                    <a:pt x="566172" y="330525"/>
                    <a:pt x="577516" y="324853"/>
                  </a:cubicBezTo>
                  <a:cubicBezTo>
                    <a:pt x="670811" y="278206"/>
                    <a:pt x="558981" y="318998"/>
                    <a:pt x="649706" y="288758"/>
                  </a:cubicBezTo>
                  <a:cubicBezTo>
                    <a:pt x="663670" y="246863"/>
                    <a:pt x="675299" y="250670"/>
                    <a:pt x="625642" y="228600"/>
                  </a:cubicBezTo>
                  <a:cubicBezTo>
                    <a:pt x="602463" y="218298"/>
                    <a:pt x="553453" y="204537"/>
                    <a:pt x="553453" y="204537"/>
                  </a:cubicBezTo>
                  <a:cubicBezTo>
                    <a:pt x="549442" y="192505"/>
                    <a:pt x="534896" y="179317"/>
                    <a:pt x="541421" y="168442"/>
                  </a:cubicBezTo>
                  <a:cubicBezTo>
                    <a:pt x="550649" y="153062"/>
                    <a:pt x="573062" y="151444"/>
                    <a:pt x="589548" y="144379"/>
                  </a:cubicBezTo>
                  <a:cubicBezTo>
                    <a:pt x="610598" y="135357"/>
                    <a:pt x="653408" y="124679"/>
                    <a:pt x="673769" y="120316"/>
                  </a:cubicBezTo>
                  <a:cubicBezTo>
                    <a:pt x="713761" y="111747"/>
                    <a:pt x="753980" y="104274"/>
                    <a:pt x="794085" y="96253"/>
                  </a:cubicBezTo>
                  <a:cubicBezTo>
                    <a:pt x="814137" y="92242"/>
                    <a:pt x="834071" y="87583"/>
                    <a:pt x="854242" y="84221"/>
                  </a:cubicBezTo>
                  <a:cubicBezTo>
                    <a:pt x="878305" y="80210"/>
                    <a:pt x="902510" y="76973"/>
                    <a:pt x="926432" y="72189"/>
                  </a:cubicBezTo>
                  <a:cubicBezTo>
                    <a:pt x="942647" y="68946"/>
                    <a:pt x="958247" y="62876"/>
                    <a:pt x="974558" y="60158"/>
                  </a:cubicBezTo>
                  <a:cubicBezTo>
                    <a:pt x="1037664" y="49640"/>
                    <a:pt x="1144240" y="41451"/>
                    <a:pt x="1203158" y="36095"/>
                  </a:cubicBezTo>
                  <a:cubicBezTo>
                    <a:pt x="1215190" y="28074"/>
                    <a:pt x="1226319" y="18499"/>
                    <a:pt x="1239253" y="12032"/>
                  </a:cubicBezTo>
                  <a:cubicBezTo>
                    <a:pt x="1250597" y="6360"/>
                    <a:pt x="1275348" y="0"/>
                    <a:pt x="1275348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CA847DE2-C17B-8795-191B-30A97CC9B4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541084"/>
              <a:ext cx="403296" cy="0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65E6D301-15DD-10E8-D3B6-E7C3D4DA80DF}"/>
                </a:ext>
              </a:extLst>
            </p:cNvPr>
            <p:cNvSpPr/>
            <p:nvPr/>
          </p:nvSpPr>
          <p:spPr>
            <a:xfrm>
              <a:off x="8718830" y="2209970"/>
              <a:ext cx="637309" cy="326016"/>
            </a:xfrm>
            <a:custGeom>
              <a:avLst/>
              <a:gdLst>
                <a:gd name="connsiteX0" fmla="*/ 481263 w 1155032"/>
                <a:gd name="connsiteY0" fmla="*/ 601579 h 601579"/>
                <a:gd name="connsiteX1" fmla="*/ 336885 w 1155032"/>
                <a:gd name="connsiteY1" fmla="*/ 577515 h 601579"/>
                <a:gd name="connsiteX2" fmla="*/ 264695 w 1155032"/>
                <a:gd name="connsiteY2" fmla="*/ 553452 h 601579"/>
                <a:gd name="connsiteX3" fmla="*/ 228600 w 1155032"/>
                <a:gd name="connsiteY3" fmla="*/ 541421 h 601579"/>
                <a:gd name="connsiteX4" fmla="*/ 192506 w 1155032"/>
                <a:gd name="connsiteY4" fmla="*/ 517358 h 601579"/>
                <a:gd name="connsiteX5" fmla="*/ 156411 w 1155032"/>
                <a:gd name="connsiteY5" fmla="*/ 505326 h 601579"/>
                <a:gd name="connsiteX6" fmla="*/ 84221 w 1155032"/>
                <a:gd name="connsiteY6" fmla="*/ 457200 h 601579"/>
                <a:gd name="connsiteX7" fmla="*/ 24063 w 1155032"/>
                <a:gd name="connsiteY7" fmla="*/ 409073 h 601579"/>
                <a:gd name="connsiteX8" fmla="*/ 0 w 1155032"/>
                <a:gd name="connsiteY8" fmla="*/ 372979 h 601579"/>
                <a:gd name="connsiteX9" fmla="*/ 132348 w 1155032"/>
                <a:gd name="connsiteY9" fmla="*/ 336884 h 601579"/>
                <a:gd name="connsiteX10" fmla="*/ 204537 w 1155032"/>
                <a:gd name="connsiteY10" fmla="*/ 312821 h 601579"/>
                <a:gd name="connsiteX11" fmla="*/ 240632 w 1155032"/>
                <a:gd name="connsiteY11" fmla="*/ 300789 h 601579"/>
                <a:gd name="connsiteX12" fmla="*/ 276727 w 1155032"/>
                <a:gd name="connsiteY12" fmla="*/ 276726 h 601579"/>
                <a:gd name="connsiteX13" fmla="*/ 348916 w 1155032"/>
                <a:gd name="connsiteY13" fmla="*/ 252663 h 601579"/>
                <a:gd name="connsiteX14" fmla="*/ 312821 w 1155032"/>
                <a:gd name="connsiteY14" fmla="*/ 228600 h 601579"/>
                <a:gd name="connsiteX15" fmla="*/ 276727 w 1155032"/>
                <a:gd name="connsiteY15" fmla="*/ 216568 h 601579"/>
                <a:gd name="connsiteX16" fmla="*/ 252663 w 1155032"/>
                <a:gd name="connsiteY16" fmla="*/ 192505 h 601579"/>
                <a:gd name="connsiteX17" fmla="*/ 264695 w 1155032"/>
                <a:gd name="connsiteY17" fmla="*/ 156410 h 601579"/>
                <a:gd name="connsiteX18" fmla="*/ 300790 w 1155032"/>
                <a:gd name="connsiteY18" fmla="*/ 132347 h 601579"/>
                <a:gd name="connsiteX19" fmla="*/ 445169 w 1155032"/>
                <a:gd name="connsiteY19" fmla="*/ 96252 h 601579"/>
                <a:gd name="connsiteX20" fmla="*/ 902369 w 1155032"/>
                <a:gd name="connsiteY20" fmla="*/ 84221 h 601579"/>
                <a:gd name="connsiteX21" fmla="*/ 1010653 w 1155032"/>
                <a:gd name="connsiteY21" fmla="*/ 60158 h 601579"/>
                <a:gd name="connsiteX22" fmla="*/ 1046748 w 1155032"/>
                <a:gd name="connsiteY22" fmla="*/ 48126 h 601579"/>
                <a:gd name="connsiteX23" fmla="*/ 1082842 w 1155032"/>
                <a:gd name="connsiteY23" fmla="*/ 24063 h 601579"/>
                <a:gd name="connsiteX24" fmla="*/ 1155032 w 1155032"/>
                <a:gd name="connsiteY24" fmla="*/ 0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55032" h="601579">
                  <a:moveTo>
                    <a:pt x="481263" y="601579"/>
                  </a:moveTo>
                  <a:cubicBezTo>
                    <a:pt x="413008" y="593047"/>
                    <a:pt x="393670" y="594551"/>
                    <a:pt x="336885" y="577515"/>
                  </a:cubicBezTo>
                  <a:cubicBezTo>
                    <a:pt x="312590" y="570226"/>
                    <a:pt x="288758" y="561473"/>
                    <a:pt x="264695" y="553452"/>
                  </a:cubicBezTo>
                  <a:lnTo>
                    <a:pt x="228600" y="541421"/>
                  </a:lnTo>
                  <a:cubicBezTo>
                    <a:pt x="216569" y="533400"/>
                    <a:pt x="205439" y="523825"/>
                    <a:pt x="192506" y="517358"/>
                  </a:cubicBezTo>
                  <a:cubicBezTo>
                    <a:pt x="181162" y="511686"/>
                    <a:pt x="167498" y="511485"/>
                    <a:pt x="156411" y="505326"/>
                  </a:cubicBezTo>
                  <a:cubicBezTo>
                    <a:pt x="131130" y="491281"/>
                    <a:pt x="108284" y="473242"/>
                    <a:pt x="84221" y="457200"/>
                  </a:cubicBezTo>
                  <a:cubicBezTo>
                    <a:pt x="57420" y="439333"/>
                    <a:pt x="43656" y="433564"/>
                    <a:pt x="24063" y="409073"/>
                  </a:cubicBezTo>
                  <a:cubicBezTo>
                    <a:pt x="15030" y="397782"/>
                    <a:pt x="8021" y="385010"/>
                    <a:pt x="0" y="372979"/>
                  </a:cubicBezTo>
                  <a:cubicBezTo>
                    <a:pt x="53892" y="319085"/>
                    <a:pt x="-495" y="363452"/>
                    <a:pt x="132348" y="336884"/>
                  </a:cubicBezTo>
                  <a:cubicBezTo>
                    <a:pt x="157220" y="331910"/>
                    <a:pt x="180474" y="320842"/>
                    <a:pt x="204537" y="312821"/>
                  </a:cubicBezTo>
                  <a:cubicBezTo>
                    <a:pt x="216569" y="308810"/>
                    <a:pt x="230079" y="307824"/>
                    <a:pt x="240632" y="300789"/>
                  </a:cubicBezTo>
                  <a:cubicBezTo>
                    <a:pt x="252664" y="292768"/>
                    <a:pt x="263513" y="282599"/>
                    <a:pt x="276727" y="276726"/>
                  </a:cubicBezTo>
                  <a:cubicBezTo>
                    <a:pt x="299906" y="266424"/>
                    <a:pt x="348916" y="252663"/>
                    <a:pt x="348916" y="252663"/>
                  </a:cubicBezTo>
                  <a:cubicBezTo>
                    <a:pt x="336884" y="244642"/>
                    <a:pt x="325755" y="235067"/>
                    <a:pt x="312821" y="228600"/>
                  </a:cubicBezTo>
                  <a:cubicBezTo>
                    <a:pt x="301478" y="222928"/>
                    <a:pt x="287602" y="223093"/>
                    <a:pt x="276727" y="216568"/>
                  </a:cubicBezTo>
                  <a:cubicBezTo>
                    <a:pt x="267000" y="210732"/>
                    <a:pt x="260684" y="200526"/>
                    <a:pt x="252663" y="192505"/>
                  </a:cubicBezTo>
                  <a:cubicBezTo>
                    <a:pt x="256674" y="180473"/>
                    <a:pt x="256772" y="166313"/>
                    <a:pt x="264695" y="156410"/>
                  </a:cubicBezTo>
                  <a:cubicBezTo>
                    <a:pt x="273728" y="145119"/>
                    <a:pt x="287576" y="138220"/>
                    <a:pt x="300790" y="132347"/>
                  </a:cubicBezTo>
                  <a:cubicBezTo>
                    <a:pt x="338868" y="115424"/>
                    <a:pt x="403026" y="98168"/>
                    <a:pt x="445169" y="96252"/>
                  </a:cubicBezTo>
                  <a:cubicBezTo>
                    <a:pt x="597465" y="89330"/>
                    <a:pt x="749969" y="88231"/>
                    <a:pt x="902369" y="84221"/>
                  </a:cubicBezTo>
                  <a:cubicBezTo>
                    <a:pt x="943707" y="75953"/>
                    <a:pt x="971016" y="71483"/>
                    <a:pt x="1010653" y="60158"/>
                  </a:cubicBezTo>
                  <a:cubicBezTo>
                    <a:pt x="1022848" y="56674"/>
                    <a:pt x="1035404" y="53798"/>
                    <a:pt x="1046748" y="48126"/>
                  </a:cubicBezTo>
                  <a:cubicBezTo>
                    <a:pt x="1059681" y="41659"/>
                    <a:pt x="1069628" y="29936"/>
                    <a:pt x="1082842" y="24063"/>
                  </a:cubicBezTo>
                  <a:cubicBezTo>
                    <a:pt x="1106021" y="13761"/>
                    <a:pt x="1155032" y="0"/>
                    <a:pt x="1155032" y="0"/>
                  </a:cubicBez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506FCB2A-4194-2D6C-EFE0-41C381C853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072211" y="2210752"/>
              <a:ext cx="283928" cy="4289"/>
            </a:xfrm>
            <a:prstGeom prst="straightConnector1">
              <a:avLst/>
            </a:prstGeom>
            <a:ln w="31750">
              <a:solidFill>
                <a:srgbClr val="96CA4D"/>
              </a:solidFill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05F732D-0DE2-F920-9FEC-BED5B0F758DF}"/>
                </a:ext>
              </a:extLst>
            </p:cNvPr>
            <p:cNvSpPr/>
            <p:nvPr/>
          </p:nvSpPr>
          <p:spPr>
            <a:xfrm>
              <a:off x="8607352" y="1920799"/>
              <a:ext cx="438901" cy="276568"/>
            </a:xfrm>
            <a:custGeom>
              <a:avLst/>
              <a:gdLst>
                <a:gd name="connsiteX0" fmla="*/ 878305 w 878305"/>
                <a:gd name="connsiteY0" fmla="*/ 553453 h 553453"/>
                <a:gd name="connsiteX1" fmla="*/ 818148 w 878305"/>
                <a:gd name="connsiteY1" fmla="*/ 541421 h 553453"/>
                <a:gd name="connsiteX2" fmla="*/ 794084 w 878305"/>
                <a:gd name="connsiteY2" fmla="*/ 517358 h 553453"/>
                <a:gd name="connsiteX3" fmla="*/ 721895 w 878305"/>
                <a:gd name="connsiteY3" fmla="*/ 469232 h 553453"/>
                <a:gd name="connsiteX4" fmla="*/ 685800 w 878305"/>
                <a:gd name="connsiteY4" fmla="*/ 445169 h 553453"/>
                <a:gd name="connsiteX5" fmla="*/ 517358 w 878305"/>
                <a:gd name="connsiteY5" fmla="*/ 409074 h 553453"/>
                <a:gd name="connsiteX6" fmla="*/ 397042 w 878305"/>
                <a:gd name="connsiteY6" fmla="*/ 372979 h 553453"/>
                <a:gd name="connsiteX7" fmla="*/ 336884 w 878305"/>
                <a:gd name="connsiteY7" fmla="*/ 324853 h 553453"/>
                <a:gd name="connsiteX8" fmla="*/ 264695 w 878305"/>
                <a:gd name="connsiteY8" fmla="*/ 264695 h 553453"/>
                <a:gd name="connsiteX9" fmla="*/ 252663 w 878305"/>
                <a:gd name="connsiteY9" fmla="*/ 228600 h 553453"/>
                <a:gd name="connsiteX10" fmla="*/ 204537 w 878305"/>
                <a:gd name="connsiteY10" fmla="*/ 168442 h 553453"/>
                <a:gd name="connsiteX11" fmla="*/ 192505 w 878305"/>
                <a:gd name="connsiteY11" fmla="*/ 132348 h 553453"/>
                <a:gd name="connsiteX12" fmla="*/ 132348 w 878305"/>
                <a:gd name="connsiteY12" fmla="*/ 60158 h 553453"/>
                <a:gd name="connsiteX13" fmla="*/ 96253 w 878305"/>
                <a:gd name="connsiteY13" fmla="*/ 36095 h 553453"/>
                <a:gd name="connsiteX14" fmla="*/ 24063 w 878305"/>
                <a:gd name="connsiteY14" fmla="*/ 12032 h 553453"/>
                <a:gd name="connsiteX15" fmla="*/ 0 w 878305"/>
                <a:gd name="connsiteY15" fmla="*/ 0 h 55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8305" h="553453">
                  <a:moveTo>
                    <a:pt x="878305" y="553453"/>
                  </a:moveTo>
                  <a:cubicBezTo>
                    <a:pt x="858253" y="549442"/>
                    <a:pt x="836944" y="549477"/>
                    <a:pt x="818148" y="541421"/>
                  </a:cubicBezTo>
                  <a:cubicBezTo>
                    <a:pt x="807722" y="536952"/>
                    <a:pt x="803159" y="524164"/>
                    <a:pt x="794084" y="517358"/>
                  </a:cubicBezTo>
                  <a:cubicBezTo>
                    <a:pt x="770948" y="500006"/>
                    <a:pt x="745958" y="485274"/>
                    <a:pt x="721895" y="469232"/>
                  </a:cubicBezTo>
                  <a:cubicBezTo>
                    <a:pt x="709863" y="461211"/>
                    <a:pt x="699518" y="449742"/>
                    <a:pt x="685800" y="445169"/>
                  </a:cubicBezTo>
                  <a:cubicBezTo>
                    <a:pt x="582936" y="410881"/>
                    <a:pt x="638780" y="424252"/>
                    <a:pt x="517358" y="409074"/>
                  </a:cubicBezTo>
                  <a:cubicBezTo>
                    <a:pt x="490457" y="402349"/>
                    <a:pt x="414614" y="384694"/>
                    <a:pt x="397042" y="372979"/>
                  </a:cubicBezTo>
                  <a:cubicBezTo>
                    <a:pt x="285950" y="298917"/>
                    <a:pt x="422603" y="393428"/>
                    <a:pt x="336884" y="324853"/>
                  </a:cubicBezTo>
                  <a:cubicBezTo>
                    <a:pt x="253136" y="257856"/>
                    <a:pt x="350430" y="350430"/>
                    <a:pt x="264695" y="264695"/>
                  </a:cubicBezTo>
                  <a:cubicBezTo>
                    <a:pt x="260684" y="252663"/>
                    <a:pt x="258335" y="239944"/>
                    <a:pt x="252663" y="228600"/>
                  </a:cubicBezTo>
                  <a:cubicBezTo>
                    <a:pt x="237486" y="198247"/>
                    <a:pt x="226917" y="190823"/>
                    <a:pt x="204537" y="168442"/>
                  </a:cubicBezTo>
                  <a:cubicBezTo>
                    <a:pt x="200526" y="156411"/>
                    <a:pt x="198177" y="143691"/>
                    <a:pt x="192505" y="132348"/>
                  </a:cubicBezTo>
                  <a:cubicBezTo>
                    <a:pt x="178985" y="105308"/>
                    <a:pt x="155155" y="79164"/>
                    <a:pt x="132348" y="60158"/>
                  </a:cubicBezTo>
                  <a:cubicBezTo>
                    <a:pt x="121239" y="50901"/>
                    <a:pt x="109467" y="41968"/>
                    <a:pt x="96253" y="36095"/>
                  </a:cubicBezTo>
                  <a:cubicBezTo>
                    <a:pt x="73074" y="25793"/>
                    <a:pt x="46750" y="23376"/>
                    <a:pt x="24063" y="12032"/>
                  </a:cubicBezTo>
                  <a:lnTo>
                    <a:pt x="0" y="0"/>
                  </a:lnTo>
                </a:path>
              </a:pathLst>
            </a:custGeom>
            <a:noFill/>
            <a:ln w="38100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0B050"/>
                </a:solidFill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746D7A19-2BC7-1984-C6E6-76766305F66A}"/>
                </a:ext>
              </a:extLst>
            </p:cNvPr>
            <p:cNvSpPr/>
            <p:nvPr/>
          </p:nvSpPr>
          <p:spPr>
            <a:xfrm>
              <a:off x="9036605" y="1916472"/>
              <a:ext cx="685444" cy="1247181"/>
            </a:xfrm>
            <a:custGeom>
              <a:avLst/>
              <a:gdLst>
                <a:gd name="connsiteX0" fmla="*/ 0 w 1407695"/>
                <a:gd name="connsiteY0" fmla="*/ 2286000 h 2286000"/>
                <a:gd name="connsiteX1" fmla="*/ 60158 w 1407695"/>
                <a:gd name="connsiteY1" fmla="*/ 2261937 h 2286000"/>
                <a:gd name="connsiteX2" fmla="*/ 96253 w 1407695"/>
                <a:gd name="connsiteY2" fmla="*/ 2249905 h 2286000"/>
                <a:gd name="connsiteX3" fmla="*/ 168442 w 1407695"/>
                <a:gd name="connsiteY3" fmla="*/ 2213811 h 2286000"/>
                <a:gd name="connsiteX4" fmla="*/ 192506 w 1407695"/>
                <a:gd name="connsiteY4" fmla="*/ 2189747 h 2286000"/>
                <a:gd name="connsiteX5" fmla="*/ 264695 w 1407695"/>
                <a:gd name="connsiteY5" fmla="*/ 2165684 h 2286000"/>
                <a:gd name="connsiteX6" fmla="*/ 336884 w 1407695"/>
                <a:gd name="connsiteY6" fmla="*/ 2105526 h 2286000"/>
                <a:gd name="connsiteX7" fmla="*/ 360948 w 1407695"/>
                <a:gd name="connsiteY7" fmla="*/ 2081463 h 2286000"/>
                <a:gd name="connsiteX8" fmla="*/ 397042 w 1407695"/>
                <a:gd name="connsiteY8" fmla="*/ 2069432 h 2286000"/>
                <a:gd name="connsiteX9" fmla="*/ 469232 w 1407695"/>
                <a:gd name="connsiteY9" fmla="*/ 1949116 h 2286000"/>
                <a:gd name="connsiteX10" fmla="*/ 469232 w 1407695"/>
                <a:gd name="connsiteY10" fmla="*/ 1949116 h 2286000"/>
                <a:gd name="connsiteX11" fmla="*/ 505327 w 1407695"/>
                <a:gd name="connsiteY11" fmla="*/ 1876926 h 2286000"/>
                <a:gd name="connsiteX12" fmla="*/ 469232 w 1407695"/>
                <a:gd name="connsiteY12" fmla="*/ 1804737 h 2286000"/>
                <a:gd name="connsiteX13" fmla="*/ 433137 w 1407695"/>
                <a:gd name="connsiteY13" fmla="*/ 1792705 h 2286000"/>
                <a:gd name="connsiteX14" fmla="*/ 336884 w 1407695"/>
                <a:gd name="connsiteY14" fmla="*/ 1720516 h 2286000"/>
                <a:gd name="connsiteX15" fmla="*/ 324853 w 1407695"/>
                <a:gd name="connsiteY15" fmla="*/ 1684421 h 2286000"/>
                <a:gd name="connsiteX16" fmla="*/ 445169 w 1407695"/>
                <a:gd name="connsiteY16" fmla="*/ 1612232 h 2286000"/>
                <a:gd name="connsiteX17" fmla="*/ 493295 w 1407695"/>
                <a:gd name="connsiteY17" fmla="*/ 1600200 h 2286000"/>
                <a:gd name="connsiteX18" fmla="*/ 565484 w 1407695"/>
                <a:gd name="connsiteY18" fmla="*/ 1576137 h 2286000"/>
                <a:gd name="connsiteX19" fmla="*/ 661737 w 1407695"/>
                <a:gd name="connsiteY19" fmla="*/ 1552074 h 2286000"/>
                <a:gd name="connsiteX20" fmla="*/ 697832 w 1407695"/>
                <a:gd name="connsiteY20" fmla="*/ 1540042 h 2286000"/>
                <a:gd name="connsiteX21" fmla="*/ 818148 w 1407695"/>
                <a:gd name="connsiteY21" fmla="*/ 1528011 h 2286000"/>
                <a:gd name="connsiteX22" fmla="*/ 890337 w 1407695"/>
                <a:gd name="connsiteY22" fmla="*/ 1515979 h 2286000"/>
                <a:gd name="connsiteX23" fmla="*/ 1046748 w 1407695"/>
                <a:gd name="connsiteY23" fmla="*/ 1503947 h 2286000"/>
                <a:gd name="connsiteX24" fmla="*/ 1167063 w 1407695"/>
                <a:gd name="connsiteY24" fmla="*/ 1491916 h 2286000"/>
                <a:gd name="connsiteX25" fmla="*/ 1143000 w 1407695"/>
                <a:gd name="connsiteY25" fmla="*/ 1419726 h 2286000"/>
                <a:gd name="connsiteX26" fmla="*/ 1106906 w 1407695"/>
                <a:gd name="connsiteY26" fmla="*/ 1299411 h 2286000"/>
                <a:gd name="connsiteX27" fmla="*/ 1094874 w 1407695"/>
                <a:gd name="connsiteY27" fmla="*/ 1263316 h 2286000"/>
                <a:gd name="connsiteX28" fmla="*/ 1058779 w 1407695"/>
                <a:gd name="connsiteY28" fmla="*/ 1239253 h 2286000"/>
                <a:gd name="connsiteX29" fmla="*/ 1046748 w 1407695"/>
                <a:gd name="connsiteY29" fmla="*/ 1203158 h 2286000"/>
                <a:gd name="connsiteX30" fmla="*/ 914400 w 1407695"/>
                <a:gd name="connsiteY30" fmla="*/ 1094874 h 2286000"/>
                <a:gd name="connsiteX31" fmla="*/ 878306 w 1407695"/>
                <a:gd name="connsiteY31" fmla="*/ 1082842 h 2286000"/>
                <a:gd name="connsiteX32" fmla="*/ 854242 w 1407695"/>
                <a:gd name="connsiteY32" fmla="*/ 1058779 h 2286000"/>
                <a:gd name="connsiteX33" fmla="*/ 782053 w 1407695"/>
                <a:gd name="connsiteY33" fmla="*/ 1034716 h 2286000"/>
                <a:gd name="connsiteX34" fmla="*/ 806116 w 1407695"/>
                <a:gd name="connsiteY34" fmla="*/ 950495 h 2286000"/>
                <a:gd name="connsiteX35" fmla="*/ 878306 w 1407695"/>
                <a:gd name="connsiteY35" fmla="*/ 902369 h 2286000"/>
                <a:gd name="connsiteX36" fmla="*/ 902369 w 1407695"/>
                <a:gd name="connsiteY36" fmla="*/ 878305 h 2286000"/>
                <a:gd name="connsiteX37" fmla="*/ 938463 w 1407695"/>
                <a:gd name="connsiteY37" fmla="*/ 866274 h 2286000"/>
                <a:gd name="connsiteX38" fmla="*/ 1046748 w 1407695"/>
                <a:gd name="connsiteY38" fmla="*/ 818147 h 2286000"/>
                <a:gd name="connsiteX39" fmla="*/ 1082842 w 1407695"/>
                <a:gd name="connsiteY39" fmla="*/ 806116 h 2286000"/>
                <a:gd name="connsiteX40" fmla="*/ 1010653 w 1407695"/>
                <a:gd name="connsiteY40" fmla="*/ 757990 h 2286000"/>
                <a:gd name="connsiteX41" fmla="*/ 950495 w 1407695"/>
                <a:gd name="connsiteY41" fmla="*/ 721895 h 2286000"/>
                <a:gd name="connsiteX42" fmla="*/ 890337 w 1407695"/>
                <a:gd name="connsiteY42" fmla="*/ 661737 h 2286000"/>
                <a:gd name="connsiteX43" fmla="*/ 818148 w 1407695"/>
                <a:gd name="connsiteY43" fmla="*/ 601579 h 2286000"/>
                <a:gd name="connsiteX44" fmla="*/ 806116 w 1407695"/>
                <a:gd name="connsiteY44" fmla="*/ 565484 h 2286000"/>
                <a:gd name="connsiteX45" fmla="*/ 721895 w 1407695"/>
                <a:gd name="connsiteY45" fmla="*/ 469232 h 2286000"/>
                <a:gd name="connsiteX46" fmla="*/ 697832 w 1407695"/>
                <a:gd name="connsiteY46" fmla="*/ 397042 h 2286000"/>
                <a:gd name="connsiteX47" fmla="*/ 721895 w 1407695"/>
                <a:gd name="connsiteY47" fmla="*/ 336884 h 2286000"/>
                <a:gd name="connsiteX48" fmla="*/ 770021 w 1407695"/>
                <a:gd name="connsiteY48" fmla="*/ 276726 h 2286000"/>
                <a:gd name="connsiteX49" fmla="*/ 806116 w 1407695"/>
                <a:gd name="connsiteY49" fmla="*/ 252663 h 2286000"/>
                <a:gd name="connsiteX50" fmla="*/ 866274 w 1407695"/>
                <a:gd name="connsiteY50" fmla="*/ 204537 h 2286000"/>
                <a:gd name="connsiteX51" fmla="*/ 938463 w 1407695"/>
                <a:gd name="connsiteY51" fmla="*/ 156411 h 2286000"/>
                <a:gd name="connsiteX52" fmla="*/ 986590 w 1407695"/>
                <a:gd name="connsiteY52" fmla="*/ 132347 h 2286000"/>
                <a:gd name="connsiteX53" fmla="*/ 1058779 w 1407695"/>
                <a:gd name="connsiteY53" fmla="*/ 108284 h 2286000"/>
                <a:gd name="connsiteX54" fmla="*/ 1094874 w 1407695"/>
                <a:gd name="connsiteY54" fmla="*/ 96253 h 2286000"/>
                <a:gd name="connsiteX55" fmla="*/ 1143000 w 1407695"/>
                <a:gd name="connsiteY55" fmla="*/ 72190 h 2286000"/>
                <a:gd name="connsiteX56" fmla="*/ 1251284 w 1407695"/>
                <a:gd name="connsiteY56" fmla="*/ 36095 h 2286000"/>
                <a:gd name="connsiteX57" fmla="*/ 1383632 w 1407695"/>
                <a:gd name="connsiteY57" fmla="*/ 0 h 2286000"/>
                <a:gd name="connsiteX58" fmla="*/ 1407695 w 1407695"/>
                <a:gd name="connsiteY58" fmla="*/ 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407695" h="2286000">
                  <a:moveTo>
                    <a:pt x="0" y="2286000"/>
                  </a:moveTo>
                  <a:cubicBezTo>
                    <a:pt x="20053" y="2277979"/>
                    <a:pt x="39936" y="2269520"/>
                    <a:pt x="60158" y="2261937"/>
                  </a:cubicBezTo>
                  <a:cubicBezTo>
                    <a:pt x="72033" y="2257484"/>
                    <a:pt x="84909" y="2255577"/>
                    <a:pt x="96253" y="2249905"/>
                  </a:cubicBezTo>
                  <a:cubicBezTo>
                    <a:pt x="189542" y="2203260"/>
                    <a:pt x="77723" y="2244050"/>
                    <a:pt x="168442" y="2213811"/>
                  </a:cubicBezTo>
                  <a:cubicBezTo>
                    <a:pt x="176463" y="2205790"/>
                    <a:pt x="182360" y="2194820"/>
                    <a:pt x="192506" y="2189747"/>
                  </a:cubicBezTo>
                  <a:cubicBezTo>
                    <a:pt x="215193" y="2178403"/>
                    <a:pt x="264695" y="2165684"/>
                    <a:pt x="264695" y="2165684"/>
                  </a:cubicBezTo>
                  <a:cubicBezTo>
                    <a:pt x="350435" y="2079947"/>
                    <a:pt x="253132" y="2172528"/>
                    <a:pt x="336884" y="2105526"/>
                  </a:cubicBezTo>
                  <a:cubicBezTo>
                    <a:pt x="345742" y="2098440"/>
                    <a:pt x="351221" y="2087299"/>
                    <a:pt x="360948" y="2081463"/>
                  </a:cubicBezTo>
                  <a:cubicBezTo>
                    <a:pt x="371823" y="2074938"/>
                    <a:pt x="385011" y="2073442"/>
                    <a:pt x="397042" y="2069432"/>
                  </a:cubicBezTo>
                  <a:cubicBezTo>
                    <a:pt x="463105" y="2003369"/>
                    <a:pt x="437995" y="2042828"/>
                    <a:pt x="469232" y="1949116"/>
                  </a:cubicBezTo>
                  <a:lnTo>
                    <a:pt x="469232" y="1949116"/>
                  </a:lnTo>
                  <a:cubicBezTo>
                    <a:pt x="500330" y="1902468"/>
                    <a:pt x="488722" y="1926739"/>
                    <a:pt x="505327" y="1876926"/>
                  </a:cubicBezTo>
                  <a:cubicBezTo>
                    <a:pt x="497401" y="1853149"/>
                    <a:pt x="490434" y="1821699"/>
                    <a:pt x="469232" y="1804737"/>
                  </a:cubicBezTo>
                  <a:cubicBezTo>
                    <a:pt x="459329" y="1796814"/>
                    <a:pt x="444224" y="1798864"/>
                    <a:pt x="433137" y="1792705"/>
                  </a:cubicBezTo>
                  <a:cubicBezTo>
                    <a:pt x="371918" y="1758694"/>
                    <a:pt x="373393" y="1757023"/>
                    <a:pt x="336884" y="1720516"/>
                  </a:cubicBezTo>
                  <a:cubicBezTo>
                    <a:pt x="332874" y="1708484"/>
                    <a:pt x="317481" y="1694741"/>
                    <a:pt x="324853" y="1684421"/>
                  </a:cubicBezTo>
                  <a:cubicBezTo>
                    <a:pt x="335092" y="1670086"/>
                    <a:pt x="418850" y="1622102"/>
                    <a:pt x="445169" y="1612232"/>
                  </a:cubicBezTo>
                  <a:cubicBezTo>
                    <a:pt x="460652" y="1606426"/>
                    <a:pt x="477457" y="1604952"/>
                    <a:pt x="493295" y="1600200"/>
                  </a:cubicBezTo>
                  <a:cubicBezTo>
                    <a:pt x="517590" y="1592911"/>
                    <a:pt x="540877" y="1582289"/>
                    <a:pt x="565484" y="1576137"/>
                  </a:cubicBezTo>
                  <a:cubicBezTo>
                    <a:pt x="597568" y="1568116"/>
                    <a:pt x="630362" y="1562532"/>
                    <a:pt x="661737" y="1552074"/>
                  </a:cubicBezTo>
                  <a:cubicBezTo>
                    <a:pt x="673769" y="1548063"/>
                    <a:pt x="685297" y="1541970"/>
                    <a:pt x="697832" y="1540042"/>
                  </a:cubicBezTo>
                  <a:cubicBezTo>
                    <a:pt x="737669" y="1533913"/>
                    <a:pt x="778154" y="1533010"/>
                    <a:pt x="818148" y="1528011"/>
                  </a:cubicBezTo>
                  <a:cubicBezTo>
                    <a:pt x="842355" y="1524985"/>
                    <a:pt x="866076" y="1518533"/>
                    <a:pt x="890337" y="1515979"/>
                  </a:cubicBezTo>
                  <a:cubicBezTo>
                    <a:pt x="942341" y="1510505"/>
                    <a:pt x="994654" y="1508477"/>
                    <a:pt x="1046748" y="1503947"/>
                  </a:cubicBezTo>
                  <a:cubicBezTo>
                    <a:pt x="1086901" y="1500455"/>
                    <a:pt x="1126958" y="1495926"/>
                    <a:pt x="1167063" y="1491916"/>
                  </a:cubicBezTo>
                  <a:cubicBezTo>
                    <a:pt x="1159042" y="1467853"/>
                    <a:pt x="1149152" y="1444334"/>
                    <a:pt x="1143000" y="1419726"/>
                  </a:cubicBezTo>
                  <a:cubicBezTo>
                    <a:pt x="1124818" y="1346995"/>
                    <a:pt x="1136197" y="1387284"/>
                    <a:pt x="1106906" y="1299411"/>
                  </a:cubicBezTo>
                  <a:cubicBezTo>
                    <a:pt x="1102895" y="1287379"/>
                    <a:pt x="1105427" y="1270351"/>
                    <a:pt x="1094874" y="1263316"/>
                  </a:cubicBezTo>
                  <a:lnTo>
                    <a:pt x="1058779" y="1239253"/>
                  </a:lnTo>
                  <a:cubicBezTo>
                    <a:pt x="1054769" y="1227221"/>
                    <a:pt x="1054357" y="1213304"/>
                    <a:pt x="1046748" y="1203158"/>
                  </a:cubicBezTo>
                  <a:cubicBezTo>
                    <a:pt x="1024317" y="1173249"/>
                    <a:pt x="950857" y="1107027"/>
                    <a:pt x="914400" y="1094874"/>
                  </a:cubicBezTo>
                  <a:lnTo>
                    <a:pt x="878306" y="1082842"/>
                  </a:lnTo>
                  <a:cubicBezTo>
                    <a:pt x="870285" y="1074821"/>
                    <a:pt x="864388" y="1063852"/>
                    <a:pt x="854242" y="1058779"/>
                  </a:cubicBezTo>
                  <a:cubicBezTo>
                    <a:pt x="831555" y="1047436"/>
                    <a:pt x="782053" y="1034716"/>
                    <a:pt x="782053" y="1034716"/>
                  </a:cubicBezTo>
                  <a:cubicBezTo>
                    <a:pt x="782158" y="1034297"/>
                    <a:pt x="800361" y="956250"/>
                    <a:pt x="806116" y="950495"/>
                  </a:cubicBezTo>
                  <a:cubicBezTo>
                    <a:pt x="826566" y="930045"/>
                    <a:pt x="857857" y="922819"/>
                    <a:pt x="878306" y="902369"/>
                  </a:cubicBezTo>
                  <a:cubicBezTo>
                    <a:pt x="886327" y="894348"/>
                    <a:pt x="892642" y="884141"/>
                    <a:pt x="902369" y="878305"/>
                  </a:cubicBezTo>
                  <a:cubicBezTo>
                    <a:pt x="913244" y="871780"/>
                    <a:pt x="926432" y="870284"/>
                    <a:pt x="938463" y="866274"/>
                  </a:cubicBezTo>
                  <a:cubicBezTo>
                    <a:pt x="995662" y="828142"/>
                    <a:pt x="960841" y="846783"/>
                    <a:pt x="1046748" y="818147"/>
                  </a:cubicBezTo>
                  <a:lnTo>
                    <a:pt x="1082842" y="806116"/>
                  </a:lnTo>
                  <a:cubicBezTo>
                    <a:pt x="991057" y="714329"/>
                    <a:pt x="1097715" y="810228"/>
                    <a:pt x="1010653" y="757990"/>
                  </a:cubicBezTo>
                  <a:cubicBezTo>
                    <a:pt x="928076" y="708443"/>
                    <a:pt x="1052746" y="755977"/>
                    <a:pt x="950495" y="721895"/>
                  </a:cubicBezTo>
                  <a:cubicBezTo>
                    <a:pt x="884321" y="677779"/>
                    <a:pt x="940469" y="721895"/>
                    <a:pt x="890337" y="661737"/>
                  </a:cubicBezTo>
                  <a:cubicBezTo>
                    <a:pt x="861388" y="626998"/>
                    <a:pt x="853638" y="625239"/>
                    <a:pt x="818148" y="601579"/>
                  </a:cubicBezTo>
                  <a:cubicBezTo>
                    <a:pt x="814137" y="589547"/>
                    <a:pt x="814039" y="575387"/>
                    <a:pt x="806116" y="565484"/>
                  </a:cubicBezTo>
                  <a:cubicBezTo>
                    <a:pt x="749969" y="495301"/>
                    <a:pt x="770020" y="613608"/>
                    <a:pt x="721895" y="469232"/>
                  </a:cubicBezTo>
                  <a:lnTo>
                    <a:pt x="697832" y="397042"/>
                  </a:lnTo>
                  <a:cubicBezTo>
                    <a:pt x="705853" y="376989"/>
                    <a:pt x="712236" y="356201"/>
                    <a:pt x="721895" y="336884"/>
                  </a:cubicBezTo>
                  <a:cubicBezTo>
                    <a:pt x="732316" y="316042"/>
                    <a:pt x="751372" y="291646"/>
                    <a:pt x="770021" y="276726"/>
                  </a:cubicBezTo>
                  <a:cubicBezTo>
                    <a:pt x="781312" y="267693"/>
                    <a:pt x="794084" y="260684"/>
                    <a:pt x="806116" y="252663"/>
                  </a:cubicBezTo>
                  <a:cubicBezTo>
                    <a:pt x="850577" y="185972"/>
                    <a:pt x="804741" y="238722"/>
                    <a:pt x="866274" y="204537"/>
                  </a:cubicBezTo>
                  <a:cubicBezTo>
                    <a:pt x="891555" y="190492"/>
                    <a:pt x="912596" y="169345"/>
                    <a:pt x="938463" y="156411"/>
                  </a:cubicBezTo>
                  <a:cubicBezTo>
                    <a:pt x="954505" y="148390"/>
                    <a:pt x="969937" y="139008"/>
                    <a:pt x="986590" y="132347"/>
                  </a:cubicBezTo>
                  <a:cubicBezTo>
                    <a:pt x="1010140" y="122927"/>
                    <a:pt x="1034716" y="116305"/>
                    <a:pt x="1058779" y="108284"/>
                  </a:cubicBezTo>
                  <a:cubicBezTo>
                    <a:pt x="1070811" y="104274"/>
                    <a:pt x="1083530" y="101925"/>
                    <a:pt x="1094874" y="96253"/>
                  </a:cubicBezTo>
                  <a:cubicBezTo>
                    <a:pt x="1110916" y="88232"/>
                    <a:pt x="1126347" y="78851"/>
                    <a:pt x="1143000" y="72190"/>
                  </a:cubicBezTo>
                  <a:cubicBezTo>
                    <a:pt x="1143028" y="72179"/>
                    <a:pt x="1233222" y="42116"/>
                    <a:pt x="1251284" y="36095"/>
                  </a:cubicBezTo>
                  <a:cubicBezTo>
                    <a:pt x="1287533" y="24012"/>
                    <a:pt x="1356487" y="0"/>
                    <a:pt x="1383632" y="0"/>
                  </a:cubicBezTo>
                  <a:lnTo>
                    <a:pt x="1407695" y="0"/>
                  </a:lnTo>
                </a:path>
              </a:pathLst>
            </a:custGeom>
            <a:noFill/>
            <a:ln w="38100">
              <a:solidFill>
                <a:srgbClr val="80808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9B2565F-4417-C09B-FC9B-E8905FDBC213}"/>
                </a:ext>
              </a:extLst>
            </p:cNvPr>
            <p:cNvCxnSpPr>
              <a:cxnSpLocks/>
            </p:cNvCxnSpPr>
            <p:nvPr/>
          </p:nvCxnSpPr>
          <p:spPr>
            <a:xfrm>
              <a:off x="7848441" y="3171448"/>
              <a:ext cx="2663483" cy="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912D8B3-ADAE-BE82-0D6C-6FD93F9CCBA3}"/>
                    </a:ext>
                  </a:extLst>
                </p:cNvPr>
                <p:cNvSpPr txBox="1"/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912D8B3-ADAE-BE82-0D6C-6FD93F9CCBA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23015" y="1874771"/>
                  <a:ext cx="182320" cy="415498"/>
                </a:xfrm>
                <a:prstGeom prst="rect">
                  <a:avLst/>
                </a:prstGeom>
                <a:blipFill>
                  <a:blip r:embed="rId6"/>
                  <a:stretch>
                    <a:fillRect r="-1875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ECEAB4F-8A39-7306-E1CC-AFE7DBAA5930}"/>
                    </a:ext>
                  </a:extLst>
                </p:cNvPr>
                <p:cNvSpPr txBox="1"/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EECEAB4F-8A39-7306-E1CC-AFE7DBAA59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194944" y="2205015"/>
                  <a:ext cx="182320" cy="415498"/>
                </a:xfrm>
                <a:prstGeom prst="rect">
                  <a:avLst/>
                </a:prstGeom>
                <a:blipFill>
                  <a:blip r:embed="rId7"/>
                  <a:stretch>
                    <a:fillRect r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E3A786FB-24DE-7673-86BB-7F36754DE478}"/>
                    </a:ext>
                  </a:extLst>
                </p:cNvPr>
                <p:cNvSpPr txBox="1"/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noFill/>
              </p:spPr>
              <p:txBody>
                <a:bodyPr wrap="square" rtlCol="0" anchor="b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ko-KR" sz="1400" b="1" i="1" dirty="0" smtClean="0">
                            <a:solidFill>
                              <a:srgbClr val="96CA4D"/>
                            </a:solidFill>
                            <a:latin typeface="Cambria Math" panose="02040503050406030204" pitchFamily="18" charset="0"/>
                          </a:rPr>
                          <m:t>𝒓</m:t>
                        </m:r>
                      </m:oMath>
                    </m:oMathPara>
                  </a14:m>
                  <a:endParaRPr lang="en-KR" sz="1400" b="1" i="1" dirty="0">
                    <a:solidFill>
                      <a:srgbClr val="96CA4D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E3A786FB-24DE-7673-86BB-7F36754DE47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683608" y="2474663"/>
                  <a:ext cx="182320" cy="415498"/>
                </a:xfrm>
                <a:prstGeom prst="rect">
                  <a:avLst/>
                </a:prstGeom>
                <a:blipFill>
                  <a:blip r:embed="rId8"/>
                  <a:stretch>
                    <a:fillRect r="-2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65F46D4-BD25-E376-8B57-31D75E745109}"/>
                </a:ext>
              </a:extLst>
            </p:cNvPr>
            <p:cNvSpPr txBox="1"/>
            <p:nvPr/>
          </p:nvSpPr>
          <p:spPr>
            <a:xfrm>
              <a:off x="7967409" y="3104887"/>
              <a:ext cx="778691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b="1" i="1" dirty="0">
                  <a:solidFill>
                    <a:srgbClr val="FFC000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target</a:t>
              </a:r>
              <a:endParaRPr lang="en-KR" sz="1200" b="1" i="1" dirty="0">
                <a:solidFill>
                  <a:srgbClr val="FFC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58290C68-CE02-2A00-2C66-05DD0CBEEB50}"/>
                    </a:ext>
                  </a:extLst>
                </p:cNvPr>
                <p:cNvSpPr txBox="1"/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</m:ctrlPr>
                          </m:sSubPr>
                          <m:e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𝑿</m:t>
                            </m:r>
                          </m:e>
                          <m:sub>
                            <m:r>
                              <a:rPr lang="en-US" sz="1400" b="1" i="1" dirty="0">
                                <a:solidFill>
                                  <a:srgbClr val="3E5E93"/>
                                </a:solidFill>
                                <a:latin typeface="Cambria Math" panose="02040503050406030204" pitchFamily="18" charset="0"/>
                                <a:ea typeface="Pretendard" panose="02000503000000020004" pitchFamily="2" charset="-127"/>
                                <a:cs typeface="Pretendard" panose="02000503000000020004" pitchFamily="2" charset="-127"/>
                              </a:rPr>
                              <m:t>𝟎</m:t>
                            </m:r>
                          </m:sub>
                        </m:sSub>
                      </m:oMath>
                    </m:oMathPara>
                  </a14:m>
                  <a:endParaRPr lang="en-KR" sz="1400" b="1" i="1" dirty="0">
                    <a:solidFill>
                      <a:srgbClr val="3E5E93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58290C68-CE02-2A00-2C66-05DD0CBEEB5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760296" y="3104261"/>
                  <a:ext cx="625340" cy="415498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1C8FB52-7FB4-0743-8A26-C30D6664A1F1}"/>
                </a:ext>
              </a:extLst>
            </p:cNvPr>
            <p:cNvSpPr txBox="1"/>
            <p:nvPr/>
          </p:nvSpPr>
          <p:spPr>
            <a:xfrm>
              <a:off x="9646737" y="2614175"/>
              <a:ext cx="126252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dirty="0">
                  <a:solidFill>
                    <a:srgbClr val="96CA4D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 reset</a:t>
              </a:r>
            </a:p>
            <a:p>
              <a:r>
                <a:rPr lang="en-US" sz="1400" b="1" dirty="0">
                  <a:solidFill>
                    <a:srgbClr val="7F8183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w/o reset</a:t>
              </a:r>
              <a:endParaRPr lang="en-KR" sz="1400" b="1" dirty="0">
                <a:solidFill>
                  <a:srgbClr val="7F8183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7AD781D-29E2-C147-EBFE-AE0BA17736DA}"/>
                </a:ext>
              </a:extLst>
            </p:cNvPr>
            <p:cNvSpPr txBox="1"/>
            <p:nvPr/>
          </p:nvSpPr>
          <p:spPr>
            <a:xfrm>
              <a:off x="7691597" y="1640975"/>
              <a:ext cx="625340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Time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20FF62-CE4F-394F-4AF8-F88385195B95}"/>
                </a:ext>
              </a:extLst>
            </p:cNvPr>
            <p:cNvSpPr txBox="1"/>
            <p:nvPr/>
          </p:nvSpPr>
          <p:spPr>
            <a:xfrm>
              <a:off x="10038065" y="3109023"/>
              <a:ext cx="791634" cy="3776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KR" sz="1400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Space</a:t>
              </a:r>
              <a:endParaRPr lang="en-KR" sz="1200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738549F7-E315-FAFD-4A76-C35797364253}"/>
              </a:ext>
            </a:extLst>
          </p:cNvPr>
          <p:cNvGrpSpPr/>
          <p:nvPr/>
        </p:nvGrpSpPr>
        <p:grpSpPr>
          <a:xfrm>
            <a:off x="6106502" y="3703519"/>
            <a:ext cx="4611464" cy="2736342"/>
            <a:chOff x="4593751" y="3764927"/>
            <a:chExt cx="3564397" cy="2115035"/>
          </a:xfrm>
        </p:grpSpPr>
        <p:pic>
          <p:nvPicPr>
            <p:cNvPr id="15" name="Picture 14 1">
              <a:extLst>
                <a:ext uri="{FF2B5EF4-FFF2-40B4-BE49-F238E27FC236}">
                  <a16:creationId xmlns:a16="http://schemas.microsoft.com/office/drawing/2014/main" id="{CD3E4F0D-F74B-923E-3CAD-46236E200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1" r="49479"/>
            <a:stretch/>
          </p:blipFill>
          <p:spPr>
            <a:xfrm>
              <a:off x="4593751" y="3764927"/>
              <a:ext cx="3564397" cy="2115035"/>
            </a:xfrm>
            <a:prstGeom prst="rect">
              <a:avLst/>
            </a:prstGeom>
          </p:spPr>
        </p:pic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20478604-405E-F86E-5713-51FC9D7E9CBA}"/>
                </a:ext>
              </a:extLst>
            </p:cNvPr>
            <p:cNvSpPr/>
            <p:nvPr/>
          </p:nvSpPr>
          <p:spPr>
            <a:xfrm>
              <a:off x="4593751" y="3764927"/>
              <a:ext cx="324036" cy="324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FA1AD4-2341-2AE8-C437-202FD316B64D}"/>
                  </a:ext>
                </a:extLst>
              </p:cNvPr>
              <p:cNvSpPr txBox="1"/>
              <p:nvPr/>
            </p:nvSpPr>
            <p:spPr>
              <a:xfrm>
                <a:off x="6490079" y="3501008"/>
                <a:ext cx="4538469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 algn="ctr"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👍 as diffusion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𝐷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↑︎; </a:t>
                </a: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batch size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↓</a:t>
                </a:r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23FA1AD4-2341-2AE8-C437-202FD316B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0079" y="3501008"/>
                <a:ext cx="4538469" cy="400110"/>
              </a:xfrm>
              <a:prstGeom prst="rect">
                <a:avLst/>
              </a:prstGeom>
              <a:blipFill>
                <a:blip r:embed="rId11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그룹 10">
            <a:extLst>
              <a:ext uri="{FF2B5EF4-FFF2-40B4-BE49-F238E27FC236}">
                <a16:creationId xmlns:a16="http://schemas.microsoft.com/office/drawing/2014/main" id="{1653D418-9E1E-9F46-B9D9-C8F64750240A}"/>
              </a:ext>
            </a:extLst>
          </p:cNvPr>
          <p:cNvGrpSpPr/>
          <p:nvPr/>
        </p:nvGrpSpPr>
        <p:grpSpPr>
          <a:xfrm>
            <a:off x="1071224" y="3703518"/>
            <a:ext cx="4611464" cy="2736343"/>
            <a:chOff x="1258645" y="3764927"/>
            <a:chExt cx="3564397" cy="2115036"/>
          </a:xfrm>
        </p:grpSpPr>
        <p:pic>
          <p:nvPicPr>
            <p:cNvPr id="2" name="Picture 14 2">
              <a:extLst>
                <a:ext uri="{FF2B5EF4-FFF2-40B4-BE49-F238E27FC236}">
                  <a16:creationId xmlns:a16="http://schemas.microsoft.com/office/drawing/2014/main" id="{BC5C3688-1BFD-942F-F44E-1DE0B3F2283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21" r="2018"/>
            <a:stretch/>
          </p:blipFill>
          <p:spPr>
            <a:xfrm>
              <a:off x="1258645" y="3764928"/>
              <a:ext cx="3564397" cy="2115035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1191158-DFA4-42CB-C835-FBAFD1040DC7}"/>
                </a:ext>
              </a:extLst>
            </p:cNvPr>
            <p:cNvSpPr/>
            <p:nvPr/>
          </p:nvSpPr>
          <p:spPr>
            <a:xfrm>
              <a:off x="1258645" y="3764927"/>
              <a:ext cx="324036" cy="324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0D6108D-E96D-9680-58D0-BC43406E6247}"/>
                  </a:ext>
                </a:extLst>
              </p:cNvPr>
              <p:cNvSpPr txBox="1"/>
              <p:nvPr/>
            </p:nvSpPr>
            <p:spPr>
              <a:xfrm>
                <a:off x="1703512" y="3501008"/>
                <a:ext cx="4021741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 algn="ctr"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👍 as –drift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−</m:t>
                    </m:r>
                    <m:r>
                      <a:rPr lang="en-US" altLang="ko-KR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𝑣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↑︎;</a:t>
                </a: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noise rate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↑</a:t>
                </a:r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0D6108D-E96D-9680-58D0-BC43406E62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3501008"/>
                <a:ext cx="4021741" cy="400110"/>
              </a:xfrm>
              <a:prstGeom prst="rect">
                <a:avLst/>
              </a:prstGeom>
              <a:blipFill>
                <a:blip r:embed="rId12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4" name="그룹 53">
            <a:extLst>
              <a:ext uri="{FF2B5EF4-FFF2-40B4-BE49-F238E27FC236}">
                <a16:creationId xmlns:a16="http://schemas.microsoft.com/office/drawing/2014/main" id="{B5D2F061-F11E-500A-AEC0-02F057AD86AD}"/>
              </a:ext>
            </a:extLst>
          </p:cNvPr>
          <p:cNvGrpSpPr/>
          <p:nvPr/>
        </p:nvGrpSpPr>
        <p:grpSpPr>
          <a:xfrm>
            <a:off x="554413" y="1453707"/>
            <a:ext cx="7346729" cy="1667123"/>
            <a:chOff x="554413" y="1453707"/>
            <a:chExt cx="7346729" cy="166712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C45C3F3-0558-7663-02A7-4E73C301E55D}"/>
                </a:ext>
              </a:extLst>
            </p:cNvPr>
            <p:cNvSpPr txBox="1"/>
            <p:nvPr/>
          </p:nvSpPr>
          <p:spPr>
            <a:xfrm>
              <a:off x="554413" y="1453707"/>
              <a:ext cx="7346729" cy="1667123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>
                <a:spcBef>
                  <a:spcPts val="1000"/>
                </a:spcBef>
              </a:pPr>
              <a:endParaRPr lang="en-US" sz="2000" dirty="0">
                <a:solidFill>
                  <a:schemeClr val="bg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  <a:p>
              <a:pPr marL="800100" lvl="1" indent="-342900"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US" sz="4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  <a:p>
              <a:pPr marL="800100" lvl="1" indent="-342900"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en-US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MFPT</a:t>
              </a:r>
            </a:p>
            <a:p>
              <a:pPr marL="800100" lvl="1" indent="-342900"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endParaRPr lang="en-US" sz="4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  <a:p>
              <a:pPr marL="800100" lvl="1" indent="-342900"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en-US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low &amp; optimal MFPT -&gt; </a:t>
              </a:r>
              <a:r>
                <a:rPr lang="en-US" altLang="ko-KR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👍 performance</a:t>
              </a:r>
              <a:r>
                <a:rPr lang="en-US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</a:t>
              </a:r>
            </a:p>
          </p:txBody>
        </p:sp>
        <p:pic>
          <p:nvPicPr>
            <p:cNvPr id="47" name="그림 46" descr="\documentclass{article}&#10;\usepackage{amsmath}&#10;\usepackage{bm}&#10;\usepackage[dvipsnames]{xcolor}&#10;\pagestyle{empty}&#10;\definecolor{myred}{RGB}{192, 0, 0}&#10;\begin{document}&#10;\color{black}&#10;\begin{equation*}&#10;\begin{aligned}&#10;     \left&lt;T(\gamma)\right&gt; = \frac{1}{\gamma}\left\{ \exp{\left[ \left( \sqrt{1 + 4D\gamma/v^2} - 1 \right) \frac{Lv}{2D} \right] - 1} \right\}&#10;\end{aligned}&#10;\label{eq:MFPT_drift}&#10;\end{equation*}&#10;&#10;\end{document}" title="IguanaTex Picture Display">
              <a:extLst>
                <a:ext uri="{FF2B5EF4-FFF2-40B4-BE49-F238E27FC236}">
                  <a16:creationId xmlns:a16="http://schemas.microsoft.com/office/drawing/2014/main" id="{5289B571-A9A0-CDF2-7F59-3CC41181E0FA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00229" y="2024844"/>
              <a:ext cx="4939887" cy="5485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8484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9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5AD5F-8117-2801-724D-039AABA30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AAB45A-A2D6-A2B1-CBCC-A8D7E95C24E0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CB7D062E-711F-5AE3-5C75-A2D2DBF2A54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07D3385A-1F9C-2692-5F2C-8C47BE99D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20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3734FC-1888-082B-9565-69EACA65B542}"/>
              </a:ext>
            </a:extLst>
          </p:cNvPr>
          <p:cNvSpPr txBox="1"/>
          <p:nvPr/>
        </p:nvSpPr>
        <p:spPr>
          <a:xfrm>
            <a:off x="570851" y="822223"/>
            <a:ext cx="111417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What factors affect the performance of stochastic resetting? (experiment)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2A52F7CE-7973-A046-40D6-731DCAF319DA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240DB595-2B86-ECBE-103D-5FFF8459754A}"/>
              </a:ext>
            </a:extLst>
          </p:cNvPr>
          <p:cNvSpPr/>
          <p:nvPr/>
        </p:nvSpPr>
        <p:spPr>
          <a:xfrm>
            <a:off x="2963652" y="181606"/>
            <a:ext cx="268139" cy="268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B504044-27FC-094D-15CE-71FE866D9307}"/>
              </a:ext>
            </a:extLst>
          </p:cNvPr>
          <p:cNvSpPr/>
          <p:nvPr/>
        </p:nvSpPr>
        <p:spPr>
          <a:xfrm>
            <a:off x="718483" y="2117424"/>
            <a:ext cx="275052" cy="275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6C3AAE2-0B9B-3605-EB56-FD034FCBC054}"/>
                  </a:ext>
                </a:extLst>
              </p:cNvPr>
              <p:cNvSpPr txBox="1"/>
              <p:nvPr/>
            </p:nvSpPr>
            <p:spPr>
              <a:xfrm>
                <a:off x="551385" y="1453707"/>
                <a:ext cx="5544616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Effect of noise rate </a:t>
                </a:r>
                <a14:m>
                  <m:oMath xmlns:m="http://schemas.openxmlformats.org/officeDocument/2006/math">
                    <m:r>
                      <a:rPr lang="en-US" altLang="ko-KR" sz="2000" i="1" dirty="0"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 -drift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56C3AAE2-0B9B-3605-EB56-FD034FCBC0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5" y="1453707"/>
                <a:ext cx="5544616" cy="400110"/>
              </a:xfrm>
              <a:prstGeom prst="rect">
                <a:avLst/>
              </a:prstGeom>
              <a:blipFill>
                <a:blip r:embed="rId3"/>
                <a:stretch>
                  <a:fillRect l="-1142" t="-9375" b="-28125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7FB70776-D76C-885D-A543-2FBABE71EB0E}"/>
                  </a:ext>
                </a:extLst>
              </p:cNvPr>
              <p:cNvSpPr/>
              <p:nvPr/>
            </p:nvSpPr>
            <p:spPr>
              <a:xfrm>
                <a:off x="7384901" y="6006684"/>
                <a:ext cx="432772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setting) ciFAIR-10 dataset, batch size </a:t>
                </a:r>
                <a14:m>
                  <m:oMath xmlns:m="http://schemas.openxmlformats.org/officeDocument/2006/math">
                    <m:r>
                      <a:rPr lang="en-US" altLang="ko-KR" sz="160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𝐵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16</m:t>
                    </m:r>
                  </m:oMath>
                </a14:m>
                <a:endPara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7FB70776-D76C-885D-A543-2FBABE71EB0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4901" y="6006684"/>
                <a:ext cx="4327723" cy="338554"/>
              </a:xfrm>
              <a:prstGeom prst="rect">
                <a:avLst/>
              </a:prstGeom>
              <a:blipFill>
                <a:blip r:embed="rId4"/>
                <a:stretch>
                  <a:fillRect t="-3571" b="-21429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49BEDBF-03F7-FED9-973C-4AA80B5B88EB}"/>
                  </a:ext>
                </a:extLst>
              </p:cNvPr>
              <p:cNvSpPr txBox="1"/>
              <p:nvPr/>
            </p:nvSpPr>
            <p:spPr>
              <a:xfrm>
                <a:off x="3881230" y="5222659"/>
                <a:ext cx="4021741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 algn="ctr"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👍</a:t>
                </a:r>
                <a:r>
                  <a:rPr lang="ko-KR" alt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as noise rate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𝜏</m:t>
                    </m:r>
                  </m:oMath>
                </a14:m>
                <a:r>
                  <a:rPr lang="en-US" altLang="ko-KR" sz="2000" dirty="0">
                    <a:solidFill>
                      <a:schemeClr val="tx1"/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↑</a:t>
                </a:r>
                <a:endParaRPr lang="en-US" altLang="ko-KR" sz="20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49BEDBF-03F7-FED9-973C-4AA80B5B88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1230" y="5222659"/>
                <a:ext cx="4021741" cy="400110"/>
              </a:xfrm>
              <a:prstGeom prst="rect">
                <a:avLst/>
              </a:prstGeom>
              <a:blipFill>
                <a:blip r:embed="rId5"/>
                <a:stretch>
                  <a:fillRect t="-12500" b="-28125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Group 21">
            <a:extLst>
              <a:ext uri="{FF2B5EF4-FFF2-40B4-BE49-F238E27FC236}">
                <a16:creationId xmlns:a16="http://schemas.microsoft.com/office/drawing/2014/main" id="{D49000A6-AF4E-14A2-8B33-53CC50197313}"/>
              </a:ext>
            </a:extLst>
          </p:cNvPr>
          <p:cNvGrpSpPr/>
          <p:nvPr/>
        </p:nvGrpSpPr>
        <p:grpSpPr>
          <a:xfrm>
            <a:off x="5892101" y="1832066"/>
            <a:ext cx="5436997" cy="3379051"/>
            <a:chOff x="6207045" y="1971483"/>
            <a:chExt cx="5436997" cy="3379051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ACEB4F78-2AD1-AD9B-E473-052156987F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45" r="-53"/>
            <a:stretch/>
          </p:blipFill>
          <p:spPr>
            <a:xfrm>
              <a:off x="6279446" y="1971483"/>
              <a:ext cx="5364596" cy="3379051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5F6EF39-A16D-A68E-D4F7-D5E5DABB6E15}"/>
                </a:ext>
              </a:extLst>
            </p:cNvPr>
            <p:cNvSpPr/>
            <p:nvPr/>
          </p:nvSpPr>
          <p:spPr>
            <a:xfrm>
              <a:off x="6308643" y="2034549"/>
              <a:ext cx="275052" cy="275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C3BE670-3984-F05B-908F-44E38BB061C7}"/>
                </a:ext>
              </a:extLst>
            </p:cNvPr>
            <p:cNvSpPr txBox="1"/>
            <p:nvPr/>
          </p:nvSpPr>
          <p:spPr>
            <a:xfrm rot="16200000">
              <a:off x="5584234" y="2898663"/>
              <a:ext cx="158417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Relative Loss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944DD15-F451-08A3-B4FE-41EDE663FFAD}"/>
                </a:ext>
              </a:extLst>
            </p:cNvPr>
            <p:cNvSpPr txBox="1"/>
            <p:nvPr/>
          </p:nvSpPr>
          <p:spPr>
            <a:xfrm rot="16200000">
              <a:off x="8049289" y="2896828"/>
              <a:ext cx="2091063" cy="3422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Relative Accuracy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28" name="그룹 10">
            <a:extLst>
              <a:ext uri="{FF2B5EF4-FFF2-40B4-BE49-F238E27FC236}">
                <a16:creationId xmlns:a16="http://schemas.microsoft.com/office/drawing/2014/main" id="{22BDFB15-8050-8F1A-1524-D1E9D4E7AEAC}"/>
              </a:ext>
            </a:extLst>
          </p:cNvPr>
          <p:cNvGrpSpPr/>
          <p:nvPr/>
        </p:nvGrpSpPr>
        <p:grpSpPr>
          <a:xfrm>
            <a:off x="367859" y="1824054"/>
            <a:ext cx="4611464" cy="2736343"/>
            <a:chOff x="1258645" y="3764927"/>
            <a:chExt cx="3564397" cy="2115036"/>
          </a:xfrm>
        </p:grpSpPr>
        <p:pic>
          <p:nvPicPr>
            <p:cNvPr id="29" name="Picture 14 2">
              <a:extLst>
                <a:ext uri="{FF2B5EF4-FFF2-40B4-BE49-F238E27FC236}">
                  <a16:creationId xmlns:a16="http://schemas.microsoft.com/office/drawing/2014/main" id="{A92FFC7D-6F9C-37A8-9ABA-3454449E3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21" r="2018"/>
            <a:stretch/>
          </p:blipFill>
          <p:spPr>
            <a:xfrm>
              <a:off x="1258645" y="3764928"/>
              <a:ext cx="3564397" cy="2115035"/>
            </a:xfrm>
            <a:prstGeom prst="rect">
              <a:avLst/>
            </a:prstGeom>
          </p:spPr>
        </p:pic>
        <p:sp>
          <p:nvSpPr>
            <p:cNvPr id="30" name="직사각형 5">
              <a:extLst>
                <a:ext uri="{FF2B5EF4-FFF2-40B4-BE49-F238E27FC236}">
                  <a16:creationId xmlns:a16="http://schemas.microsoft.com/office/drawing/2014/main" id="{9D06ECDC-B11D-45AD-8AA2-3548E047A35E}"/>
                </a:ext>
              </a:extLst>
            </p:cNvPr>
            <p:cNvSpPr/>
            <p:nvPr/>
          </p:nvSpPr>
          <p:spPr>
            <a:xfrm>
              <a:off x="1258645" y="3764927"/>
              <a:ext cx="324036" cy="324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70570B8-6E7A-7249-3EE8-418535AD93BE}"/>
              </a:ext>
            </a:extLst>
          </p:cNvPr>
          <p:cNvCxnSpPr/>
          <p:nvPr/>
        </p:nvCxnSpPr>
        <p:spPr>
          <a:xfrm>
            <a:off x="5195900" y="2996952"/>
            <a:ext cx="360040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29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8BF53-C29E-8154-4777-F9B57AF70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713078A-C6B5-3FBE-31C7-BDBE1A989FC3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A43EF518-D626-7B58-02B5-E3E1A0E5234F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65806AD6-3A1C-1FDF-F80B-3B8E90CC6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21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7E2F045-851C-288B-8673-91ECB1709767}"/>
              </a:ext>
            </a:extLst>
          </p:cNvPr>
          <p:cNvSpPr txBox="1"/>
          <p:nvPr/>
        </p:nvSpPr>
        <p:spPr>
          <a:xfrm>
            <a:off x="570851" y="822223"/>
            <a:ext cx="111417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What factors affect the performance of stochastic resetting? (experiment)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222B0118-9E18-21A4-90EC-CC1385FE6BCC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70197C54-DA70-0A44-7811-AFF19CDAEC59}"/>
              </a:ext>
            </a:extLst>
          </p:cNvPr>
          <p:cNvSpPr/>
          <p:nvPr/>
        </p:nvSpPr>
        <p:spPr>
          <a:xfrm>
            <a:off x="2963652" y="181606"/>
            <a:ext cx="268139" cy="268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C999411-A366-C5D6-CA1F-62889E7BADCD}"/>
              </a:ext>
            </a:extLst>
          </p:cNvPr>
          <p:cNvSpPr/>
          <p:nvPr/>
        </p:nvSpPr>
        <p:spPr>
          <a:xfrm>
            <a:off x="718483" y="2117424"/>
            <a:ext cx="275052" cy="275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C73A5A-2FA1-12D1-5D4C-8846AA656599}"/>
                  </a:ext>
                </a:extLst>
              </p:cNvPr>
              <p:cNvSpPr txBox="1"/>
              <p:nvPr/>
            </p:nvSpPr>
            <p:spPr>
              <a:xfrm>
                <a:off x="551385" y="1453707"/>
                <a:ext cx="5544616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>
                  <a:spcBef>
                    <a:spcPts val="1000"/>
                  </a:spcBef>
                </a:pPr>
                <a:r>
                  <a:rPr 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Effect of batch size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𝐵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; diffusion</a:t>
                </a: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6C73A5A-2FA1-12D1-5D4C-8846AA656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5" y="1453707"/>
                <a:ext cx="5544616" cy="400110"/>
              </a:xfrm>
              <a:prstGeom prst="rect">
                <a:avLst/>
              </a:prstGeom>
              <a:blipFill>
                <a:blip r:embed="rId3"/>
                <a:stretch>
                  <a:fillRect l="-1142" t="-9375" b="-28125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90BFDE89-43C5-ED76-CFFE-394E58488F6E}"/>
                  </a:ext>
                </a:extLst>
              </p:cNvPr>
              <p:cNvSpPr/>
              <p:nvPr/>
            </p:nvSpPr>
            <p:spPr>
              <a:xfrm>
                <a:off x="7376373" y="6006684"/>
                <a:ext cx="4336251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setting) ciFAIR-10 dataset, noise ratio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endPara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90BFDE89-43C5-ED76-CFFE-394E58488F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6373" y="6006684"/>
                <a:ext cx="4336251" cy="338554"/>
              </a:xfrm>
              <a:prstGeom prst="rect">
                <a:avLst/>
              </a:prstGeom>
              <a:blipFill>
                <a:blip r:embed="rId4"/>
                <a:stretch>
                  <a:fillRect t="-3571" b="-21429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D638099-58F6-7A35-360D-64A3AEDD7670}"/>
                  </a:ext>
                </a:extLst>
              </p:cNvPr>
              <p:cNvSpPr txBox="1"/>
              <p:nvPr/>
            </p:nvSpPr>
            <p:spPr>
              <a:xfrm>
                <a:off x="3881230" y="5222659"/>
                <a:ext cx="4021741" cy="400110"/>
              </a:xfrm>
              <a:prstGeom prst="rect">
                <a:avLst/>
              </a:prstGeom>
              <a:noFill/>
            </p:spPr>
            <p:txBody>
              <a:bodyPr wrap="square" lIns="90000" rtlCol="0">
                <a:spAutoFit/>
              </a:bodyPr>
              <a:lstStyle/>
              <a:p>
                <a:pPr algn="ctr">
                  <a:spcBef>
                    <a:spcPts val="1000"/>
                  </a:spcBef>
                </a:pP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👍</a:t>
                </a:r>
                <a:r>
                  <a:rPr lang="ko-KR" altLang="en-US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</a:t>
                </a:r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as batch size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altLang="ko-KR" sz="2000" dirty="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↓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D638099-58F6-7A35-360D-64A3AEDD7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1230" y="5222659"/>
                <a:ext cx="4021741" cy="400110"/>
              </a:xfrm>
              <a:prstGeom prst="rect">
                <a:avLst/>
              </a:prstGeom>
              <a:blipFill>
                <a:blip r:embed="rId5"/>
                <a:stretch>
                  <a:fillRect t="-12500" b="-28125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3D3863AE-02D9-2843-F06A-AFECFB820C52}"/>
              </a:ext>
            </a:extLst>
          </p:cNvPr>
          <p:cNvGrpSpPr/>
          <p:nvPr/>
        </p:nvGrpSpPr>
        <p:grpSpPr>
          <a:xfrm>
            <a:off x="5879975" y="1850148"/>
            <a:ext cx="5242440" cy="3379051"/>
            <a:chOff x="680882" y="1971483"/>
            <a:chExt cx="5242440" cy="3379051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37775BF-0C46-5D54-B946-E8DF243AA7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851"/>
            <a:stretch/>
          </p:blipFill>
          <p:spPr>
            <a:xfrm>
              <a:off x="723540" y="1971483"/>
              <a:ext cx="5199782" cy="3379051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5C3F567-DE93-FC63-3A87-9CC6076AB36F}"/>
                </a:ext>
              </a:extLst>
            </p:cNvPr>
            <p:cNvSpPr/>
            <p:nvPr/>
          </p:nvSpPr>
          <p:spPr>
            <a:xfrm>
              <a:off x="723540" y="2034549"/>
              <a:ext cx="275052" cy="275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7D8FF3-DEF5-CB04-52AA-F3D83D9518AD}"/>
                </a:ext>
              </a:extLst>
            </p:cNvPr>
            <p:cNvSpPr txBox="1"/>
            <p:nvPr/>
          </p:nvSpPr>
          <p:spPr>
            <a:xfrm rot="16200000">
              <a:off x="58071" y="2899683"/>
              <a:ext cx="1584176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Relative Loss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B87D9D2-19F3-B8BA-91D9-C488A61BFCC6}"/>
                </a:ext>
              </a:extLst>
            </p:cNvPr>
            <p:cNvSpPr txBox="1"/>
            <p:nvPr/>
          </p:nvSpPr>
          <p:spPr>
            <a:xfrm rot="16200000">
              <a:off x="2557287" y="2896827"/>
              <a:ext cx="2091063" cy="3422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Relative Accuracy</a:t>
              </a:r>
              <a:endParaRPr lang="ko-KR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18" name="그룹 11">
            <a:extLst>
              <a:ext uri="{FF2B5EF4-FFF2-40B4-BE49-F238E27FC236}">
                <a16:creationId xmlns:a16="http://schemas.microsoft.com/office/drawing/2014/main" id="{075B4268-1748-40A5-5960-0FF0FDF0AA24}"/>
              </a:ext>
            </a:extLst>
          </p:cNvPr>
          <p:cNvGrpSpPr/>
          <p:nvPr/>
        </p:nvGrpSpPr>
        <p:grpSpPr>
          <a:xfrm>
            <a:off x="342000" y="1808820"/>
            <a:ext cx="4611464" cy="2736342"/>
            <a:chOff x="4593751" y="3764927"/>
            <a:chExt cx="3564397" cy="2115035"/>
          </a:xfrm>
        </p:grpSpPr>
        <p:pic>
          <p:nvPicPr>
            <p:cNvPr id="19" name="Picture 14 1">
              <a:extLst>
                <a:ext uri="{FF2B5EF4-FFF2-40B4-BE49-F238E27FC236}">
                  <a16:creationId xmlns:a16="http://schemas.microsoft.com/office/drawing/2014/main" id="{7A6C137E-81CF-FE18-D84A-B146393CC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1" r="49479"/>
            <a:stretch/>
          </p:blipFill>
          <p:spPr>
            <a:xfrm>
              <a:off x="4593751" y="3764927"/>
              <a:ext cx="3564397" cy="2115035"/>
            </a:xfrm>
            <a:prstGeom prst="rect">
              <a:avLst/>
            </a:prstGeom>
          </p:spPr>
        </p:pic>
        <p:sp>
          <p:nvSpPr>
            <p:cNvPr id="20" name="직사각형 8">
              <a:extLst>
                <a:ext uri="{FF2B5EF4-FFF2-40B4-BE49-F238E27FC236}">
                  <a16:creationId xmlns:a16="http://schemas.microsoft.com/office/drawing/2014/main" id="{D6B99E5F-22EC-B7AB-6C26-72CEA3B3C71B}"/>
                </a:ext>
              </a:extLst>
            </p:cNvPr>
            <p:cNvSpPr/>
            <p:nvPr/>
          </p:nvSpPr>
          <p:spPr>
            <a:xfrm>
              <a:off x="4593751" y="3764927"/>
              <a:ext cx="324036" cy="3240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85949D-C9EA-D0E9-C859-BC811F73337F}"/>
              </a:ext>
            </a:extLst>
          </p:cNvPr>
          <p:cNvCxnSpPr/>
          <p:nvPr/>
        </p:nvCxnSpPr>
        <p:spPr>
          <a:xfrm>
            <a:off x="5195900" y="2996952"/>
            <a:ext cx="360040" cy="0"/>
          </a:xfrm>
          <a:prstGeom prst="straightConnector1">
            <a:avLst/>
          </a:prstGeom>
          <a:ln w="50800">
            <a:solidFill>
              <a:schemeClr val="tx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778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4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66145-C1A3-D994-0620-CBCFD86E40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4FABB7E-5CD2-DF6C-C9B4-541C973F5F0D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1834BD3B-AEDB-9D40-4BB5-D0307FBC81F1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5E213F15-0899-0C3B-E0C0-248924877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22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FDEC1F-F150-3E82-FFF0-187CDD63099F}"/>
              </a:ext>
            </a:extLst>
          </p:cNvPr>
          <p:cNvSpPr txBox="1"/>
          <p:nvPr/>
        </p:nvSpPr>
        <p:spPr>
          <a:xfrm>
            <a:off x="570851" y="822223"/>
            <a:ext cx="111417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Do we have to reset all the weights?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CE5237FF-635A-0DBA-3CDC-E2998C8C232F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57C4E4F-EBD5-C478-A49E-C53C3A80024F}"/>
              </a:ext>
            </a:extLst>
          </p:cNvPr>
          <p:cNvSpPr/>
          <p:nvPr/>
        </p:nvSpPr>
        <p:spPr>
          <a:xfrm>
            <a:off x="2963652" y="181606"/>
            <a:ext cx="268139" cy="268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4D4C075-5E64-CA7D-A0B3-829CBB2EDD1F}"/>
              </a:ext>
            </a:extLst>
          </p:cNvPr>
          <p:cNvSpPr/>
          <p:nvPr/>
        </p:nvSpPr>
        <p:spPr>
          <a:xfrm>
            <a:off x="718483" y="2117424"/>
            <a:ext cx="275052" cy="275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1A4C131E-3BF5-FC5D-9983-B7EF0BEF0957}"/>
                  </a:ext>
                </a:extLst>
              </p:cNvPr>
              <p:cNvSpPr/>
              <p:nvPr/>
            </p:nvSpPr>
            <p:spPr>
              <a:xfrm>
                <a:off x="5657056" y="6006684"/>
                <a:ext cx="605556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setting) ciFAIR-10 dataset, noise ratio </a:t>
                </a:r>
                <a14:m>
                  <m:oMath xmlns:m="http://schemas.openxmlformats.org/officeDocument/2006/math"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𝜏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batch size </a:t>
                </a:r>
                <a14:m>
                  <m:oMath xmlns:m="http://schemas.openxmlformats.org/officeDocument/2006/math">
                    <m:r>
                      <a:rPr lang="en-US" altLang="ko-KR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𝐵</m:t>
                    </m:r>
                    <m:r>
                      <a:rPr lang="en-US" altLang="ko-KR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=</m:t>
                    </m:r>
                    <m:r>
                      <a:rPr lang="en-US" altLang="ko-KR" sz="1600" b="0" i="1" smtClean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Pretendard" panose="02000503000000020004" pitchFamily="2" charset="-127"/>
                        <a:cs typeface="Pretendard" panose="02000503000000020004" pitchFamily="2" charset="-127"/>
                      </a:rPr>
                      <m:t>16</m:t>
                    </m:r>
                  </m:oMath>
                </a14:m>
                <a:endPara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1A4C131E-3BF5-FC5D-9983-B7EF0BEF095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7056" y="6006684"/>
                <a:ext cx="6055568" cy="338554"/>
              </a:xfrm>
              <a:prstGeom prst="rect">
                <a:avLst/>
              </a:prstGeom>
              <a:blipFill>
                <a:blip r:embed="rId3"/>
                <a:stretch>
                  <a:fillRect t="-3571" b="-21429"/>
                </a:stretch>
              </a:blipFill>
            </p:spPr>
            <p:txBody>
              <a:bodyPr/>
              <a:lstStyle/>
              <a:p>
                <a:r>
                  <a:rPr lang="en-K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A diagram of different types of data&#10;&#10;Description automatically generated with medium confidence">
            <a:extLst>
              <a:ext uri="{FF2B5EF4-FFF2-40B4-BE49-F238E27FC236}">
                <a16:creationId xmlns:a16="http://schemas.microsoft.com/office/drawing/2014/main" id="{FBBDEB85-1367-9CF4-1C7F-37157317E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537" y="1566912"/>
            <a:ext cx="5232400" cy="2870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E506B35-C681-6976-2ADC-6CE07B4402DE}"/>
              </a:ext>
            </a:extLst>
          </p:cNvPr>
          <p:cNvSpPr txBox="1"/>
          <p:nvPr/>
        </p:nvSpPr>
        <p:spPr>
          <a:xfrm>
            <a:off x="596861" y="4531300"/>
            <a:ext cx="11089753" cy="127214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Resetting only the latter layers works even well → matches our intuition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early layers tend to learn general features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Latter layers tend to specialize capturing specific features</a:t>
            </a:r>
          </a:p>
        </p:txBody>
      </p:sp>
    </p:spTree>
    <p:extLst>
      <p:ext uri="{BB962C8B-B14F-4D97-AF65-F5344CB8AC3E}">
        <p14:creationId xmlns:p14="http://schemas.microsoft.com/office/powerpoint/2010/main" val="191058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Results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23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cs typeface="Pretendard Black" panose="02000A03000000020004" pitchFamily="50" charset="-127"/>
              </a:rPr>
              <a:t>Improved performance on real-world benchmark datasets &amp; methods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919BB88B-543D-91A3-073B-3D365D4D2506}"/>
              </a:ext>
            </a:extLst>
          </p:cNvPr>
          <p:cNvSpPr/>
          <p:nvPr/>
        </p:nvSpPr>
        <p:spPr>
          <a:xfrm>
            <a:off x="2963652" y="181606"/>
            <a:ext cx="268139" cy="268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64F7DF3-5B3B-9D62-61C9-F0988540884D}"/>
              </a:ext>
            </a:extLst>
          </p:cNvPr>
          <p:cNvSpPr/>
          <p:nvPr/>
        </p:nvSpPr>
        <p:spPr>
          <a:xfrm>
            <a:off x="875940" y="2186949"/>
            <a:ext cx="275052" cy="2750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C7294B39-8580-25BA-98DE-514BCD6EC15C}"/>
                  </a:ext>
                </a:extLst>
              </p:cNvPr>
              <p:cNvSpPr/>
              <p:nvPr/>
            </p:nvSpPr>
            <p:spPr>
              <a:xfrm>
                <a:off x="5702901" y="6006684"/>
                <a:ext cx="600972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setting) ‘No’, ‘Restart’ refers to </a:t>
                </a:r>
                <a14:m>
                  <m:oMath xmlns:m="http://schemas.openxmlformats.org/officeDocument/2006/math">
                    <m:r>
                      <a:rPr lang="en-US" altLang="ko-KR" sz="160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ko-KR" sz="1600" b="0" i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altLang="ko-KR" sz="160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ko-KR" sz="1600" b="0" i="1">
                        <a:solidFill>
                          <a:schemeClr val="bg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0.001</m:t>
                    </m:r>
                  </m:oMath>
                </a14:m>
                <a:r>
                  <a:rPr lang="en-US" altLang="ko-KR" sz="1600" dirty="0">
                    <a:solidFill>
                      <a:schemeClr val="bg1">
                        <a:lumMod val="50000"/>
                      </a:schemeClr>
                    </a:solidFill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rPr>
                  <a:t> correspondingly</a:t>
                </a:r>
                <a:endParaRPr lang="ko-KR" altLang="en-US" sz="1600" dirty="0">
                  <a:solidFill>
                    <a:schemeClr val="bg1">
                      <a:lumMod val="50000"/>
                    </a:schemeClr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endParaRPr>
              </a:p>
            </p:txBody>
          </p:sp>
        </mc:Choice>
        <mc:Fallback xmlns="">
          <p:sp>
            <p:nvSpPr>
              <p:cNvPr id="44" name="직사각형 12">
                <a:extLst>
                  <a:ext uri="{FF2B5EF4-FFF2-40B4-BE49-F238E27FC236}">
                    <a16:creationId xmlns:a16="http://schemas.microsoft.com/office/drawing/2014/main" id="{C7294B39-8580-25BA-98DE-514BCD6EC15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2901" y="6006684"/>
                <a:ext cx="6009723" cy="338554"/>
              </a:xfrm>
              <a:prstGeom prst="rect">
                <a:avLst/>
              </a:prstGeom>
              <a:blipFill>
                <a:blip r:embed="rId3"/>
                <a:stretch>
                  <a:fillRect t="-3571" r="-422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316F0899-F7D2-6FE4-3938-6F40A498906C}"/>
              </a:ext>
            </a:extLst>
          </p:cNvPr>
          <p:cNvGrpSpPr/>
          <p:nvPr/>
        </p:nvGrpSpPr>
        <p:grpSpPr>
          <a:xfrm>
            <a:off x="570850" y="4725144"/>
            <a:ext cx="11050300" cy="686269"/>
            <a:chOff x="570850" y="3900811"/>
            <a:chExt cx="11050300" cy="68626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A752AE0-0CF9-F736-09CB-CF965A4B4397}"/>
                </a:ext>
              </a:extLst>
            </p:cNvPr>
            <p:cNvSpPr txBox="1"/>
            <p:nvPr/>
          </p:nvSpPr>
          <p:spPr>
            <a:xfrm>
              <a:off x="570850" y="4186970"/>
              <a:ext cx="11050300" cy="400110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sz="2000" dirty="0">
                  <a:solidFill>
                    <a:schemeClr val="tx1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Stochastic resetting also works well in real-world noisy datasets, various method/scale</a:t>
              </a:r>
              <a:endParaRPr lang="en-US" altLang="ko-KR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  <p:pic>
          <p:nvPicPr>
            <p:cNvPr id="9" name="그래픽 10" descr="별">
              <a:extLst>
                <a:ext uri="{FF2B5EF4-FFF2-40B4-BE49-F238E27FC236}">
                  <a16:creationId xmlns:a16="http://schemas.microsoft.com/office/drawing/2014/main" id="{2D545CBD-D951-DAFD-EEA8-20E829C20C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9790442">
              <a:off x="657203" y="3900811"/>
              <a:ext cx="576609" cy="576609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B6C3E43-52CE-F536-767C-3D808483EDC7}"/>
              </a:ext>
            </a:extLst>
          </p:cNvPr>
          <p:cNvSpPr txBox="1"/>
          <p:nvPr/>
        </p:nvSpPr>
        <p:spPr>
          <a:xfrm>
            <a:off x="8912888" y="27130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B20871-3666-8952-D942-34E15262AB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57" y="1868400"/>
            <a:ext cx="11161763" cy="249639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EA35838-1D6A-EDB6-D889-506D6908D433}"/>
              </a:ext>
            </a:extLst>
          </p:cNvPr>
          <p:cNvGrpSpPr/>
          <p:nvPr/>
        </p:nvGrpSpPr>
        <p:grpSpPr>
          <a:xfrm>
            <a:off x="2531342" y="2348880"/>
            <a:ext cx="9073008" cy="1958210"/>
            <a:chOff x="2599771" y="2398023"/>
            <a:chExt cx="9073008" cy="195821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FDCD0BD-BB35-C951-03AA-3FAFAE438752}"/>
                </a:ext>
              </a:extLst>
            </p:cNvPr>
            <p:cNvSpPr/>
            <p:nvPr/>
          </p:nvSpPr>
          <p:spPr>
            <a:xfrm>
              <a:off x="2599771" y="2401772"/>
              <a:ext cx="1371600" cy="1954461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D18565B-16BA-CA23-9669-01107B9AE9C6}"/>
                </a:ext>
              </a:extLst>
            </p:cNvPr>
            <p:cNvSpPr/>
            <p:nvPr/>
          </p:nvSpPr>
          <p:spPr>
            <a:xfrm>
              <a:off x="5188611" y="2401772"/>
              <a:ext cx="1371600" cy="1954461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5C3FBD7-F478-BC2F-A443-7E8623B624DD}"/>
                </a:ext>
              </a:extLst>
            </p:cNvPr>
            <p:cNvSpPr/>
            <p:nvPr/>
          </p:nvSpPr>
          <p:spPr>
            <a:xfrm>
              <a:off x="7784609" y="2399762"/>
              <a:ext cx="1371600" cy="1954461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6230E6E-3C9F-0A75-F04F-F27443A873B7}"/>
                </a:ext>
              </a:extLst>
            </p:cNvPr>
            <p:cNvSpPr/>
            <p:nvPr/>
          </p:nvSpPr>
          <p:spPr>
            <a:xfrm>
              <a:off x="10301179" y="2398023"/>
              <a:ext cx="1371600" cy="1954461"/>
            </a:xfrm>
            <a:prstGeom prst="rect">
              <a:avLst/>
            </a:prstGeom>
            <a:noFill/>
            <a:ln w="254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422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34F5E-021E-AE3A-D96D-FA93059A6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9">
            <a:extLst>
              <a:ext uri="{FF2B5EF4-FFF2-40B4-BE49-F238E27FC236}">
                <a16:creationId xmlns:a16="http://schemas.microsoft.com/office/drawing/2014/main" id="{41264348-ED1E-F6AB-E364-8AE385EA88FE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10">
            <a:extLst>
              <a:ext uri="{FF2B5EF4-FFF2-40B4-BE49-F238E27FC236}">
                <a16:creationId xmlns:a16="http://schemas.microsoft.com/office/drawing/2014/main" id="{613A867C-9F39-A823-B063-8B0B57D35C13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9CD7D7-4856-5870-C296-BBF2E5A42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24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80C544-9CA8-E729-F75B-0286AC41F7D0}"/>
              </a:ext>
            </a:extLst>
          </p:cNvPr>
          <p:cNvSpPr txBox="1"/>
          <p:nvPr/>
        </p:nvSpPr>
        <p:spPr>
          <a:xfrm>
            <a:off x="550863" y="4329100"/>
            <a:ext cx="11090275" cy="2144177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342900" indent="-342900"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Proposed </a:t>
            </a: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physics-inspired</a:t>
            </a: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method to mitigate the pitfall of DNNs arouse from label noise</a:t>
            </a:r>
          </a:p>
          <a:p>
            <a:pPr marL="800100" lvl="1" indent="-342900"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provide </a:t>
            </a:r>
            <a:r>
              <a:rPr lang="en-US" sz="2000" dirty="0">
                <a:solidFill>
                  <a:srgbClr val="C0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theoretical</a:t>
            </a: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explanation</a:t>
            </a:r>
          </a:p>
          <a:p>
            <a:pPr marL="800100" lvl="1" indent="-342900">
              <a:spcBef>
                <a:spcPts val="1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as well as </a:t>
            </a:r>
            <a:r>
              <a:rPr lang="en-US" sz="2000" dirty="0">
                <a:solidFill>
                  <a:srgbClr val="C0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experimental</a:t>
            </a: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evidence</a:t>
            </a:r>
          </a:p>
          <a:p>
            <a:pPr marL="342900" indent="-342900"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More investigation on </a:t>
            </a:r>
            <a:r>
              <a:rPr lang="en-US" sz="2000" dirty="0">
                <a:solidFill>
                  <a:srgbClr val="0070C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theoretical conditions</a:t>
            </a: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, and consider the </a:t>
            </a:r>
            <a:r>
              <a:rPr lang="en-US" sz="2000" dirty="0">
                <a:solidFill>
                  <a:srgbClr val="0070C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variants of resetting strategy</a:t>
            </a:r>
          </a:p>
          <a:p>
            <a:pPr marL="342900" indent="-342900">
              <a:spcBef>
                <a:spcPts val="1000"/>
              </a:spcBef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70C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Extend as a framework</a:t>
            </a: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to generalize forgetting, primacy bias, etc.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330263-1449-DA04-2DA8-F9115E4434F6}"/>
              </a:ext>
            </a:extLst>
          </p:cNvPr>
          <p:cNvSpPr txBox="1"/>
          <p:nvPr/>
        </p:nvSpPr>
        <p:spPr>
          <a:xfrm>
            <a:off x="550863" y="822223"/>
            <a:ext cx="104775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Summary</a:t>
            </a:r>
          </a:p>
        </p:txBody>
      </p:sp>
      <p:grpSp>
        <p:nvGrpSpPr>
          <p:cNvPr id="13" name="그룹 35">
            <a:extLst>
              <a:ext uri="{FF2B5EF4-FFF2-40B4-BE49-F238E27FC236}">
                <a16:creationId xmlns:a16="http://schemas.microsoft.com/office/drawing/2014/main" id="{7F43F535-2B30-5820-91B8-DA50200D9705}"/>
              </a:ext>
            </a:extLst>
          </p:cNvPr>
          <p:cNvGrpSpPr/>
          <p:nvPr/>
        </p:nvGrpSpPr>
        <p:grpSpPr>
          <a:xfrm>
            <a:off x="2243572" y="1454542"/>
            <a:ext cx="5868755" cy="2674637"/>
            <a:chOff x="-502991" y="3604932"/>
            <a:chExt cx="5868755" cy="2674637"/>
          </a:xfrm>
        </p:grpSpPr>
        <p:grpSp>
          <p:nvGrpSpPr>
            <p:cNvPr id="15" name="그룹 2">
              <a:extLst>
                <a:ext uri="{FF2B5EF4-FFF2-40B4-BE49-F238E27FC236}">
                  <a16:creationId xmlns:a16="http://schemas.microsoft.com/office/drawing/2014/main" id="{533BD983-F018-E473-16CC-48B46FCEE3C4}"/>
                </a:ext>
              </a:extLst>
            </p:cNvPr>
            <p:cNvGrpSpPr/>
            <p:nvPr/>
          </p:nvGrpSpPr>
          <p:grpSpPr>
            <a:xfrm>
              <a:off x="1147710" y="3604932"/>
              <a:ext cx="4218054" cy="2674637"/>
              <a:chOff x="923924" y="3429000"/>
              <a:chExt cx="4293536" cy="2722499"/>
            </a:xfrm>
          </p:grpSpPr>
          <p:pic>
            <p:nvPicPr>
              <p:cNvPr id="19" name="그림 6">
                <a:extLst>
                  <a:ext uri="{FF2B5EF4-FFF2-40B4-BE49-F238E27FC236}">
                    <a16:creationId xmlns:a16="http://schemas.microsoft.com/office/drawing/2014/main" id="{374CE658-3D72-303B-3098-DCF1C6EB84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3924" y="3429000"/>
                <a:ext cx="4293536" cy="2722499"/>
              </a:xfrm>
              <a:prstGeom prst="rect">
                <a:avLst/>
              </a:prstGeom>
            </p:spPr>
          </p:pic>
          <p:sp>
            <p:nvSpPr>
              <p:cNvPr id="20" name="직사각형 1">
                <a:extLst>
                  <a:ext uri="{FF2B5EF4-FFF2-40B4-BE49-F238E27FC236}">
                    <a16:creationId xmlns:a16="http://schemas.microsoft.com/office/drawing/2014/main" id="{F733347E-ADFA-0DE5-587D-A6BF6D012019}"/>
                  </a:ext>
                </a:extLst>
              </p:cNvPr>
              <p:cNvSpPr/>
              <p:nvPr/>
            </p:nvSpPr>
            <p:spPr>
              <a:xfrm>
                <a:off x="1566863" y="4707731"/>
                <a:ext cx="159543" cy="109538"/>
              </a:xfrm>
              <a:prstGeom prst="rect">
                <a:avLst/>
              </a:prstGeom>
              <a:solidFill>
                <a:srgbClr val="D5544E"/>
              </a:solidFill>
              <a:ln>
                <a:solidFill>
                  <a:srgbClr val="D554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6" name="직사각형 34">
              <a:extLst>
                <a:ext uri="{FF2B5EF4-FFF2-40B4-BE49-F238E27FC236}">
                  <a16:creationId xmlns:a16="http://schemas.microsoft.com/office/drawing/2014/main" id="{F0E08D2A-EB00-BEB5-5977-3728E10ABF2F}"/>
                </a:ext>
              </a:extLst>
            </p:cNvPr>
            <p:cNvSpPr/>
            <p:nvPr/>
          </p:nvSpPr>
          <p:spPr>
            <a:xfrm>
              <a:off x="-502991" y="3856960"/>
              <a:ext cx="2154757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―</a:t>
              </a:r>
              <a:r>
                <a:rPr lang="en-US" altLang="ko-KR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original training</a:t>
              </a:r>
            </a:p>
            <a:p>
              <a:r>
                <a:rPr lang="en-US" altLang="ko-KR" b="1" dirty="0">
                  <a:solidFill>
                    <a:srgbClr val="7EAB42"/>
                  </a:solidFill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―</a:t>
              </a:r>
              <a:r>
                <a:rPr lang="en-US" altLang="ko-KR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   our method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7874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Appendix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25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4C0814-5A84-39C7-827A-7A5E08EACDE4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Latent gradient bias across full iterations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E7EE3D39-54BB-B88E-5602-FE69672A2611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graph of a graph of a graph&#10;&#10;Description automatically generated with medium confidence">
            <a:extLst>
              <a:ext uri="{FF2B5EF4-FFF2-40B4-BE49-F238E27FC236}">
                <a16:creationId xmlns:a16="http://schemas.microsoft.com/office/drawing/2014/main" id="{C5308784-4C8D-9E99-AB7F-1B862B47A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58555"/>
            <a:ext cx="7772400" cy="449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3039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3C464-C07A-0AAE-03B6-7AC6EB54C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05A0151-DE41-F407-8E39-8A5652FC9EB2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Appendix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1468232E-F56F-0E14-0159-5C83AC797924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51646478-2C66-0F0D-A10E-C526B0403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26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837E49-7607-515A-FFE2-D216E024EF0E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Tests on asymmetric label noise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CBA6BC28-1B0F-A540-5E03-7F69E6057AC3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1972A5A7-AB9E-43F8-A5A8-AE7DF8FA0E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000" y="2024844"/>
            <a:ext cx="11160000" cy="3263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4004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3FB4D-E714-2A97-B45F-13CD07ADF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4262C60-6D3C-A826-068F-357322702BA3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Appendix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87B91C6-4603-367C-CCED-07F8A5DE9FE4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D56EEE86-15FD-CED9-FA6C-CF741686E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27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56CA1C-4221-4A6E-2EF3-2C13DFAB449B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Training time comparison</a:t>
            </a:r>
          </a:p>
        </p:txBody>
      </p:sp>
      <p:cxnSp>
        <p:nvCxnSpPr>
          <p:cNvPr id="3" name="직선 연결선 10">
            <a:extLst>
              <a:ext uri="{FF2B5EF4-FFF2-40B4-BE49-F238E27FC236}">
                <a16:creationId xmlns:a16="http://schemas.microsoft.com/office/drawing/2014/main" id="{F9196FB1-85D5-FFD6-C9D4-C1E86A012885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A graph of different colored bars&#10;&#10;Description automatically generated with medium confidence">
            <a:extLst>
              <a:ext uri="{FF2B5EF4-FFF2-40B4-BE49-F238E27FC236}">
                <a16:creationId xmlns:a16="http://schemas.microsoft.com/office/drawing/2014/main" id="{B7B60F20-855F-3355-19B0-CE5B344D3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448848"/>
            <a:ext cx="7772400" cy="271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089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직선 연결선 9">
            <a:extLst>
              <a:ext uri="{FF2B5EF4-FFF2-40B4-BE49-F238E27FC236}">
                <a16:creationId xmlns:a16="http://schemas.microsoft.com/office/drawing/2014/main" id="{5AC195B7-178E-2C39-61EA-7FFA782EA4AE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10">
            <a:extLst>
              <a:ext uri="{FF2B5EF4-FFF2-40B4-BE49-F238E27FC236}">
                <a16:creationId xmlns:a16="http://schemas.microsoft.com/office/drawing/2014/main" id="{F39EEF33-02C5-9A06-9625-D1DD30325D75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F31D626C-0C47-F633-1DA2-C7C275DAB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2</a:t>
            </a:fld>
            <a:endParaRPr lang="ko-KR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9D8499-C011-F6B2-1F66-BC96B4973022}"/>
              </a:ext>
            </a:extLst>
          </p:cNvPr>
          <p:cNvSpPr txBox="1"/>
          <p:nvPr/>
        </p:nvSpPr>
        <p:spPr>
          <a:xfrm>
            <a:off x="550863" y="1453707"/>
            <a:ext cx="1109027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Investigate the nature (energy landscape, dynamics, etc.) of a </a:t>
            </a: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neural network</a:t>
            </a:r>
            <a:endParaRPr lang="en-US" sz="2000">
              <a:solidFill>
                <a:schemeClr val="tx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96BE15B-D7CE-4EE4-19CB-997EB6E4C440}"/>
              </a:ext>
            </a:extLst>
          </p:cNvPr>
          <p:cNvGrpSpPr/>
          <p:nvPr/>
        </p:nvGrpSpPr>
        <p:grpSpPr>
          <a:xfrm>
            <a:off x="971922" y="2559331"/>
            <a:ext cx="4643972" cy="2781035"/>
            <a:chOff x="675884" y="2619986"/>
            <a:chExt cx="4643972" cy="2781035"/>
          </a:xfrm>
        </p:grpSpPr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2FBD0505-C370-348F-72F0-E1D5F31BE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128" y="2619986"/>
              <a:ext cx="3913485" cy="2035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F2B79FB-CBAE-FB7A-AB4F-E86EDDB80D9E}"/>
                </a:ext>
              </a:extLst>
            </p:cNvPr>
            <p:cNvSpPr txBox="1"/>
            <p:nvPr/>
          </p:nvSpPr>
          <p:spPr>
            <a:xfrm>
              <a:off x="795406" y="5062467"/>
              <a:ext cx="44049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Chong, S. H., Im, H., &amp; Ham, S. (2019). Explicit characterization of the free energy landscape of pkid–kix coupled folding and binding. </a:t>
              </a:r>
              <a:r>
                <a:rPr lang="en-US" sz="800" b="0" i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ACS Central Science</a:t>
              </a:r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, </a:t>
              </a:r>
              <a:r>
                <a:rPr lang="en-US" sz="800" b="0" i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5</a:t>
              </a:r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(8), 1342-1351.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EB0F8EB-13A2-7E30-C157-740A8324D2A6}"/>
                </a:ext>
              </a:extLst>
            </p:cNvPr>
            <p:cNvSpPr txBox="1"/>
            <p:nvPr/>
          </p:nvSpPr>
          <p:spPr>
            <a:xfrm>
              <a:off x="675884" y="4695507"/>
              <a:ext cx="464397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Energy landscape of complex systems</a:t>
              </a:r>
              <a:endParaRPr lang="ko-KR" altLang="en-US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D04A309-FD4B-8D0E-E0B1-E95A010FA241}"/>
              </a:ext>
            </a:extLst>
          </p:cNvPr>
          <p:cNvGrpSpPr/>
          <p:nvPr/>
        </p:nvGrpSpPr>
        <p:grpSpPr>
          <a:xfrm>
            <a:off x="6672064" y="2557815"/>
            <a:ext cx="4404928" cy="2782551"/>
            <a:chOff x="6327040" y="2562582"/>
            <a:chExt cx="4404928" cy="2782551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0E666D20-D366-C3DB-E617-4D725D619A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50832" b="7661"/>
            <a:stretch/>
          </p:blipFill>
          <p:spPr>
            <a:xfrm>
              <a:off x="7407160" y="2562582"/>
              <a:ext cx="2232248" cy="1879298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82E3C9-E02D-5DD3-992C-A63E17114E7E}"/>
                </a:ext>
              </a:extLst>
            </p:cNvPr>
            <p:cNvSpPr txBox="1"/>
            <p:nvPr/>
          </p:nvSpPr>
          <p:spPr>
            <a:xfrm>
              <a:off x="6327040" y="5006579"/>
              <a:ext cx="440492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Li, H., Xu, Z., Taylor, G., Studer, C., &amp; Goldstein, T. (2018). Visualizing the loss landscape of neural nets. </a:t>
              </a:r>
              <a:r>
                <a:rPr lang="en-US" sz="800" b="0" i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Advances in neural information processing systems</a:t>
              </a:r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, </a:t>
              </a:r>
              <a:r>
                <a:rPr lang="en-US" sz="800" b="0" i="1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31</a:t>
              </a:r>
              <a:r>
                <a:rPr lang="en-US" sz="800" b="0" i="0">
                  <a:solidFill>
                    <a:srgbClr val="222222"/>
                  </a:solidFill>
                  <a:effectLst/>
                  <a:latin typeface="Arial" panose="020B0604020202020204" pitchFamily="34" charset="0"/>
                </a:rPr>
                <a:t>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latin typeface="Times New Roman" charset="0"/>
                <a:ea typeface="Times New Roman" charset="0"/>
                <a:cs typeface="Times New Roman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E3DFFA-1C89-2D16-4B6D-CF441CD2CC39}"/>
                </a:ext>
              </a:extLst>
            </p:cNvPr>
            <p:cNvSpPr txBox="1"/>
            <p:nvPr/>
          </p:nvSpPr>
          <p:spPr>
            <a:xfrm>
              <a:off x="6488536" y="4637886"/>
              <a:ext cx="40819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ko-KR" b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Loss landscape of neural networks</a:t>
              </a:r>
              <a:endParaRPr lang="ko-KR" altLang="en-US" b="1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3D8723-00C7-3A24-C784-E2115C9B0B3A}"/>
              </a:ext>
            </a:extLst>
          </p:cNvPr>
          <p:cNvCxnSpPr>
            <a:cxnSpLocks/>
          </p:cNvCxnSpPr>
          <p:nvPr/>
        </p:nvCxnSpPr>
        <p:spPr>
          <a:xfrm>
            <a:off x="5663952" y="3897052"/>
            <a:ext cx="828092" cy="0"/>
          </a:xfrm>
          <a:prstGeom prst="straightConnector1">
            <a:avLst/>
          </a:prstGeom>
          <a:ln w="38100"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7F9C095-D336-1900-7331-8C5912DC0E9B}"/>
              </a:ext>
            </a:extLst>
          </p:cNvPr>
          <p:cNvSpPr txBox="1"/>
          <p:nvPr/>
        </p:nvSpPr>
        <p:spPr>
          <a:xfrm>
            <a:off x="570850" y="532938"/>
            <a:ext cx="1107028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Interdisiplinary field between physics and AI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8EAA39-48E0-DF02-9CEE-547B725D2CD3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Physics for AI</a:t>
            </a:r>
          </a:p>
        </p:txBody>
      </p:sp>
    </p:spTree>
    <p:extLst>
      <p:ext uri="{BB962C8B-B14F-4D97-AF65-F5344CB8AC3E}">
        <p14:creationId xmlns:p14="http://schemas.microsoft.com/office/powerpoint/2010/main" val="3053873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9">
            <a:extLst>
              <a:ext uri="{FF2B5EF4-FFF2-40B4-BE49-F238E27FC236}">
                <a16:creationId xmlns:a16="http://schemas.microsoft.com/office/drawing/2014/main" id="{95915159-4321-EA82-495D-F1E6E74237A2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10">
            <a:extLst>
              <a:ext uri="{FF2B5EF4-FFF2-40B4-BE49-F238E27FC236}">
                <a16:creationId xmlns:a16="http://schemas.microsoft.com/office/drawing/2014/main" id="{C1895CF1-BCF0-790C-8994-472C0F49032C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lide Number Placeholder 82">
            <a:extLst>
              <a:ext uri="{FF2B5EF4-FFF2-40B4-BE49-F238E27FC236}">
                <a16:creationId xmlns:a16="http://schemas.microsoft.com/office/drawing/2014/main" id="{FDF49ABE-2C58-6999-1C04-5021DE91B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3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9BD4F6-1495-B78D-0B99-EA1A79CB1A17}"/>
              </a:ext>
            </a:extLst>
          </p:cNvPr>
          <p:cNvSpPr txBox="1"/>
          <p:nvPr/>
        </p:nvSpPr>
        <p:spPr>
          <a:xfrm>
            <a:off x="570850" y="532938"/>
            <a:ext cx="1107028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Interdisiplinary field between physics and AI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CAE2248-D7F4-1D49-6B29-7F42A5C0C950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Complementary role between physics and AI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AD7A31-EADF-A155-43DE-53867B82648A}"/>
              </a:ext>
            </a:extLst>
          </p:cNvPr>
          <p:cNvSpPr txBox="1"/>
          <p:nvPr/>
        </p:nvSpPr>
        <p:spPr>
          <a:xfrm>
            <a:off x="551384" y="1453707"/>
            <a:ext cx="11090275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Physics-based approach to bridge high mathematical </a:t>
            </a:r>
            <a:r>
              <a:rPr lang="en-US" sz="2000" dirty="0" err="1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rigour</a:t>
            </a:r>
            <a:r>
              <a:rPr 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KR" dirty="0"/>
              <a:t>⟷</a:t>
            </a:r>
            <a:r>
              <a:rPr lang="en-US" sz="2000" dirty="0">
                <a:latin typeface="Pretendard" panose="02000503000000020004" pitchFamily="2" charset="-127"/>
              </a:rPr>
              <a:t> extreme empirical progress</a:t>
            </a:r>
            <a:endParaRPr lang="en-K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1815AC-07FD-33DF-E113-C9BD7870695D}"/>
              </a:ext>
            </a:extLst>
          </p:cNvPr>
          <p:cNvSpPr txBox="1"/>
          <p:nvPr/>
        </p:nvSpPr>
        <p:spPr>
          <a:xfrm>
            <a:off x="551384" y="2423413"/>
            <a:ext cx="5004556" cy="214225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latinLnBrk="0">
              <a:lnSpc>
                <a:spcPct val="150000"/>
              </a:lnSpc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Physics gives structured, controllable data</a:t>
            </a:r>
          </a:p>
          <a:p>
            <a:pPr marL="800100" lvl="1" indent="-342900" latinLnBrk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Identifying exploitable properties of AI models</a:t>
            </a:r>
          </a:p>
          <a:p>
            <a:pPr marL="800100" lvl="1" indent="-342900" latinLnBrk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AI that learns the ‘physical’ world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BDC332-8062-4301-62B7-0F77FA5E1509}"/>
              </a:ext>
            </a:extLst>
          </p:cNvPr>
          <p:cNvSpPr txBox="1"/>
          <p:nvPr/>
        </p:nvSpPr>
        <p:spPr>
          <a:xfrm>
            <a:off x="6096000" y="2423413"/>
            <a:ext cx="5544616" cy="2142253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latinLnBrk="0">
              <a:lnSpc>
                <a:spcPct val="150000"/>
              </a:lnSpc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Leverage concepts of physics to AI</a:t>
            </a:r>
          </a:p>
          <a:p>
            <a:pPr marL="800100" lvl="1" indent="-342900" latinLnBrk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Towards more principled understanding</a:t>
            </a:r>
          </a:p>
          <a:p>
            <a:pPr marL="800100" lvl="1" indent="-342900" latinLnBrk="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Enhance AI with physical guidance or intuition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12B854-F08F-4816-F089-1191825C8036}"/>
              </a:ext>
            </a:extLst>
          </p:cNvPr>
          <p:cNvSpPr txBox="1"/>
          <p:nvPr/>
        </p:nvSpPr>
        <p:spPr>
          <a:xfrm>
            <a:off x="2265899" y="4977172"/>
            <a:ext cx="7660202" cy="83612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 latinLnBrk="0">
              <a:spcBef>
                <a:spcPts val="1000"/>
              </a:spcBef>
            </a:pPr>
            <a:r>
              <a:rPr lang="ko-KR" alt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↓</a:t>
            </a:r>
            <a:endParaRPr lang="en-US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algn="ctr" latinLnBrk="0"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Automated scientific discovery + scientific principles of AI</a:t>
            </a:r>
          </a:p>
        </p:txBody>
      </p:sp>
    </p:spTree>
    <p:extLst>
      <p:ext uri="{BB962C8B-B14F-4D97-AF65-F5344CB8AC3E}">
        <p14:creationId xmlns:p14="http://schemas.microsoft.com/office/powerpoint/2010/main" val="35441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E20E4-CE98-C778-CAE1-97D032BAA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9">
            <a:extLst>
              <a:ext uri="{FF2B5EF4-FFF2-40B4-BE49-F238E27FC236}">
                <a16:creationId xmlns:a16="http://schemas.microsoft.com/office/drawing/2014/main" id="{298E12C9-275D-29E2-FB57-7A6372882A71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10">
            <a:extLst>
              <a:ext uri="{FF2B5EF4-FFF2-40B4-BE49-F238E27FC236}">
                <a16:creationId xmlns:a16="http://schemas.microsoft.com/office/drawing/2014/main" id="{882DCF14-9554-36B5-9898-0A5D6F218F69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lide Number Placeholder 82">
            <a:extLst>
              <a:ext uri="{FF2B5EF4-FFF2-40B4-BE49-F238E27FC236}">
                <a16:creationId xmlns:a16="http://schemas.microsoft.com/office/drawing/2014/main" id="{7B4CD011-2870-41AB-0537-9152BD4BE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118D63-8F42-5AFE-D76E-90B23478A643}"/>
              </a:ext>
            </a:extLst>
          </p:cNvPr>
          <p:cNvSpPr txBox="1"/>
          <p:nvPr/>
        </p:nvSpPr>
        <p:spPr>
          <a:xfrm>
            <a:off x="570850" y="532938"/>
            <a:ext cx="11070288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Interdisiplinary field between physics and AI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83A117F-059F-471B-993B-1E2DCE4A5008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Complementary role between physics and AI</a:t>
            </a: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E7E33333-EF25-0A24-BCAB-E021891EE6F8}"/>
              </a:ext>
            </a:extLst>
          </p:cNvPr>
          <p:cNvSpPr/>
          <p:nvPr/>
        </p:nvSpPr>
        <p:spPr>
          <a:xfrm>
            <a:off x="6392683" y="2474894"/>
            <a:ext cx="4933950" cy="2556284"/>
          </a:xfrm>
          <a:prstGeom prst="roundRect">
            <a:avLst/>
          </a:prstGeom>
          <a:noFill/>
          <a:ln w="38100">
            <a:solidFill>
              <a:srgbClr val="E97B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FA68BAD-E81F-4A1C-8FF0-567DB95E9DF4}"/>
              </a:ext>
            </a:extLst>
          </p:cNvPr>
          <p:cNvSpPr txBox="1"/>
          <p:nvPr/>
        </p:nvSpPr>
        <p:spPr>
          <a:xfrm>
            <a:off x="865367" y="1826821"/>
            <a:ext cx="493395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AI for physics</a:t>
            </a:r>
            <a:endParaRPr lang="en-KR" sz="2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37D7AA-CC86-F85F-D744-BD0A0A1D975A}"/>
              </a:ext>
            </a:extLst>
          </p:cNvPr>
          <p:cNvSpPr txBox="1"/>
          <p:nvPr/>
        </p:nvSpPr>
        <p:spPr>
          <a:xfrm>
            <a:off x="6392683" y="1826821"/>
            <a:ext cx="493395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Physics for AI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41A77EC-01C6-BB50-0855-9F68893BB4A2}"/>
              </a:ext>
            </a:extLst>
          </p:cNvPr>
          <p:cNvSpPr/>
          <p:nvPr/>
        </p:nvSpPr>
        <p:spPr>
          <a:xfrm>
            <a:off x="865367" y="2474894"/>
            <a:ext cx="4933950" cy="2556284"/>
          </a:xfrm>
          <a:prstGeom prst="roundRect">
            <a:avLst/>
          </a:prstGeom>
          <a:noFill/>
          <a:ln w="38100">
            <a:solidFill>
              <a:srgbClr val="71AAC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7F5AE44-73C9-A143-B355-9F92E101DD89}"/>
              </a:ext>
            </a:extLst>
          </p:cNvPr>
          <p:cNvSpPr txBox="1"/>
          <p:nvPr/>
        </p:nvSpPr>
        <p:spPr>
          <a:xfrm>
            <a:off x="1177938" y="2801454"/>
            <a:ext cx="4320480" cy="188769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Data-driven discovery of physics via deep learning algorithms</a:t>
            </a:r>
            <a:r>
              <a:rPr lang="en-US" sz="2000" baseline="30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[1]</a:t>
            </a:r>
          </a:p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Investigating how LLM models “understand” physics</a:t>
            </a:r>
            <a:r>
              <a:rPr lang="en-US" sz="2000" baseline="30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[2]</a:t>
            </a:r>
          </a:p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etc. 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93C105-8D3A-2552-E30F-0BA3BBA8B2F0}"/>
              </a:ext>
            </a:extLst>
          </p:cNvPr>
          <p:cNvSpPr txBox="1"/>
          <p:nvPr/>
        </p:nvSpPr>
        <p:spPr>
          <a:xfrm>
            <a:off x="6693582" y="2801454"/>
            <a:ext cx="4320480" cy="188769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Developing physics-inspired deep learning algorithm</a:t>
            </a:r>
            <a:r>
              <a:rPr lang="en-US" sz="2000" baseline="30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[3]</a:t>
            </a:r>
          </a:p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Explaining phenomena in deep learning with statistical physics</a:t>
            </a:r>
          </a:p>
          <a:p>
            <a:pPr marL="342900" indent="-342900" latinLnBrk="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etc.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CB1423-A658-3259-131F-609966337C3D}"/>
              </a:ext>
            </a:extLst>
          </p:cNvPr>
          <p:cNvSpPr txBox="1"/>
          <p:nvPr/>
        </p:nvSpPr>
        <p:spPr>
          <a:xfrm>
            <a:off x="560567" y="6261913"/>
            <a:ext cx="1047749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[1] Yeongwoo Song, Hawoong Jeong. Towards Cross Domain Generalization of Hamiltonian Representation via Meta Learning. ICLR (2024)</a:t>
            </a:r>
          </a:p>
          <a:p>
            <a:r>
              <a:rPr lang="en-US" altLang="ko-KR" sz="1000" dirty="0">
                <a:solidFill>
                  <a:srgbClr val="222222"/>
                </a:solidFill>
                <a:latin typeface="Arial" panose="020B0604020202020204" pitchFamily="34" charset="0"/>
                <a:ea typeface="Pretendard" panose="02000503000000020004" pitchFamily="2" charset="-127"/>
                <a:cs typeface="Pretendard" panose="02000503000000020004" pitchFamily="2" charset="-127"/>
              </a:rPr>
              <a:t>[2] Yeongwoo Song, Jaeyong Bae, Dong-Kyum Kim, Hawoong Jeong, Uncovering Emergent Physics Representations Learned In-Context by Large Language Models. (submitted)</a:t>
            </a:r>
          </a:p>
          <a:p>
            <a:r>
              <a:rPr lang="en-US" altLang="ko-KR" sz="1000" dirty="0">
                <a:solidFill>
                  <a:srgbClr val="222222"/>
                </a:solidFill>
                <a:latin typeface="Arial" panose="020B0604020202020204" pitchFamily="34" charset="0"/>
                <a:ea typeface="Pretendard" panose="02000503000000020004" pitchFamily="2" charset="-127"/>
                <a:cs typeface="Pretendard" panose="02000503000000020004" pitchFamily="2" charset="-127"/>
              </a:rPr>
              <a:t>[3] Youngkyoung Bae, Yeongwoo Song, Hawoong Jeong. Stochastic Resetting Mitigates Latent Gradient Bias of SGD from Label Noise. Mach. Learn.: Sci. Technol. 6 (2025)</a:t>
            </a:r>
            <a:endParaRPr lang="ko-KR" altLang="en-US" sz="1000" dirty="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22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A8A408-DB85-EFE7-2CBD-1B4578BBD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직선 연결선 9">
            <a:extLst>
              <a:ext uri="{FF2B5EF4-FFF2-40B4-BE49-F238E27FC236}">
                <a16:creationId xmlns:a16="http://schemas.microsoft.com/office/drawing/2014/main" id="{BE20FF0F-AAAB-10CE-4952-0161F36D557C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직선 연결선 10">
            <a:extLst>
              <a:ext uri="{FF2B5EF4-FFF2-40B4-BE49-F238E27FC236}">
                <a16:creationId xmlns:a16="http://schemas.microsoft.com/office/drawing/2014/main" id="{55C18060-EB46-A2FF-EC89-54417F7CF8AD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Slide Number Placeholder 82">
            <a:extLst>
              <a:ext uri="{FF2B5EF4-FFF2-40B4-BE49-F238E27FC236}">
                <a16:creationId xmlns:a16="http://schemas.microsoft.com/office/drawing/2014/main" id="{59FFFE5D-E2C4-D3B0-9DD9-516381B37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64FC1D3-A1F2-349C-35EA-8397CF1A1E43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Acknowledgements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83BE51F-BB8C-9AFB-CB58-37B911D9708F}"/>
              </a:ext>
            </a:extLst>
          </p:cNvPr>
          <p:cNvGrpSpPr/>
          <p:nvPr/>
        </p:nvGrpSpPr>
        <p:grpSpPr>
          <a:xfrm>
            <a:off x="4751973" y="2192123"/>
            <a:ext cx="2688054" cy="2473753"/>
            <a:chOff x="5832093" y="4165425"/>
            <a:chExt cx="2688054" cy="2473753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55BD3D5-7308-5685-5ACF-23FA828652FA}"/>
                </a:ext>
              </a:extLst>
            </p:cNvPr>
            <p:cNvSpPr txBox="1"/>
            <p:nvPr/>
          </p:nvSpPr>
          <p:spPr>
            <a:xfrm>
              <a:off x="5832093" y="6316013"/>
              <a:ext cx="2688054" cy="323165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sz="15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Hawoong Jeong, KAIST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8C628BC-B926-E042-14BD-7EC5A42BC5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981"/>
            <a:stretch/>
          </p:blipFill>
          <p:spPr>
            <a:xfrm>
              <a:off x="6366119" y="4165425"/>
              <a:ext cx="1620000" cy="2084219"/>
            </a:xfrm>
            <a:prstGeom prst="rect">
              <a:avLst/>
            </a:prstGeom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C44A201-092F-EF73-E2C7-20A2E0595AF9}"/>
              </a:ext>
            </a:extLst>
          </p:cNvPr>
          <p:cNvGrpSpPr/>
          <p:nvPr/>
        </p:nvGrpSpPr>
        <p:grpSpPr>
          <a:xfrm>
            <a:off x="1583673" y="2194103"/>
            <a:ext cx="2736306" cy="2471773"/>
            <a:chOff x="855078" y="4167405"/>
            <a:chExt cx="2736306" cy="2471773"/>
          </a:xfrm>
        </p:grpSpPr>
        <p:pic>
          <p:nvPicPr>
            <p:cNvPr id="13" name="Picture 2">
              <a:extLst>
                <a:ext uri="{FF2B5EF4-FFF2-40B4-BE49-F238E27FC236}">
                  <a16:creationId xmlns:a16="http://schemas.microsoft.com/office/drawing/2014/main" id="{0B536BE0-F86F-FC1E-DCD3-20F4590446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897"/>
            <a:stretch/>
          </p:blipFill>
          <p:spPr bwMode="auto">
            <a:xfrm>
              <a:off x="1415480" y="4167405"/>
              <a:ext cx="1615502" cy="20822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D71EA0A-32F7-C13A-64E2-A9399D8B7C3B}"/>
                </a:ext>
              </a:extLst>
            </p:cNvPr>
            <p:cNvSpPr txBox="1"/>
            <p:nvPr/>
          </p:nvSpPr>
          <p:spPr>
            <a:xfrm>
              <a:off x="855078" y="6316013"/>
              <a:ext cx="2736306" cy="323165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sz="15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Youngkyoung Bae, SNU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E9735F7-C20B-5586-4B8C-92C9AEFC6BBD}"/>
              </a:ext>
            </a:extLst>
          </p:cNvPr>
          <p:cNvGrpSpPr/>
          <p:nvPr/>
        </p:nvGrpSpPr>
        <p:grpSpPr>
          <a:xfrm>
            <a:off x="7968208" y="2237760"/>
            <a:ext cx="2160239" cy="2104951"/>
            <a:chOff x="8366270" y="3757611"/>
            <a:chExt cx="2160239" cy="2104951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3DD6F8AC-EA6E-1DE7-B33C-206AFEBFED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8114" y="4086007"/>
              <a:ext cx="1776555" cy="177655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3DDE41B-F4B1-ED51-2668-470BF1E476D6}"/>
                </a:ext>
              </a:extLst>
            </p:cNvPr>
            <p:cNvSpPr txBox="1"/>
            <p:nvPr/>
          </p:nvSpPr>
          <p:spPr>
            <a:xfrm>
              <a:off x="8366270" y="3757611"/>
              <a:ext cx="2160239" cy="323165"/>
            </a:xfrm>
            <a:prstGeom prst="rect">
              <a:avLst/>
            </a:prstGeom>
            <a:noFill/>
          </p:spPr>
          <p:txBody>
            <a:bodyPr wrap="square" lIns="90000" rtlCol="0">
              <a:spAutoFit/>
            </a:bodyPr>
            <a:lstStyle/>
            <a:p>
              <a:pPr algn="ctr">
                <a:spcBef>
                  <a:spcPts val="1000"/>
                </a:spcBef>
              </a:pPr>
              <a:r>
                <a:rPr lang="en-US" sz="15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More details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7355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CBD5EA6-4F07-8D2B-CD56-DC3FB9C9AD71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Success of modern deep learning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Introduction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B775EA5-B63D-16CC-35A5-B198383B5370}"/>
              </a:ext>
            </a:extLst>
          </p:cNvPr>
          <p:cNvSpPr txBox="1"/>
          <p:nvPr/>
        </p:nvSpPr>
        <p:spPr>
          <a:xfrm>
            <a:off x="551385" y="1453707"/>
            <a:ext cx="5544616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Image classification</a:t>
            </a:r>
            <a:r>
              <a:rPr lang="ko-KR" altLang="en-US" sz="200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</a:t>
            </a:r>
            <a:r>
              <a:rPr lang="en-US" altLang="ko-KR" sz="200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(</a:t>
            </a:r>
            <a:r>
              <a:rPr lang="en-US" altLang="ko-KR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Acc. ~ 92.4%)</a:t>
            </a:r>
            <a:endParaRPr lang="en-US" sz="2000">
              <a:solidFill>
                <a:schemeClr val="tx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cxnSp>
        <p:nvCxnSpPr>
          <p:cNvPr id="16" name="직선 연결선 10">
            <a:extLst>
              <a:ext uri="{FF2B5EF4-FFF2-40B4-BE49-F238E27FC236}">
                <a16:creationId xmlns:a16="http://schemas.microsoft.com/office/drawing/2014/main" id="{C42E5042-1766-A2FC-911B-F695D91D344F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1F9927A1-63F5-2919-5697-12A0C6DDC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454" y="2184303"/>
            <a:ext cx="4320478" cy="172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967896-A805-1823-65E7-AA339CB65E14}"/>
              </a:ext>
            </a:extLst>
          </p:cNvPr>
          <p:cNvSpPr txBox="1"/>
          <p:nvPr/>
        </p:nvSpPr>
        <p:spPr>
          <a:xfrm>
            <a:off x="6095999" y="1453707"/>
            <a:ext cx="5544616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Large Language Models (LLMs)</a:t>
            </a:r>
            <a:endParaRPr lang="en-US" sz="2000">
              <a:solidFill>
                <a:schemeClr val="tx1"/>
              </a:solidFill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EDFCFF-9C81-A983-2665-6B8B500B6E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3" t="9802" r="11503" b="10920"/>
          <a:stretch/>
        </p:blipFill>
        <p:spPr>
          <a:xfrm>
            <a:off x="6794746" y="2395194"/>
            <a:ext cx="1276023" cy="13064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416847B-6389-A6AF-93F6-C1CFCE48E0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5255" y="3089601"/>
            <a:ext cx="1704855" cy="612000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EBF02B4D-A434-D3C9-42A6-F8896F9438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8349" y="2395194"/>
            <a:ext cx="2538669" cy="6120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5EF2BBD-9C15-700C-209F-CB11C5AE8E1A}"/>
              </a:ext>
            </a:extLst>
          </p:cNvPr>
          <p:cNvSpPr txBox="1"/>
          <p:nvPr/>
        </p:nvSpPr>
        <p:spPr>
          <a:xfrm>
            <a:off x="6095999" y="4242978"/>
            <a:ext cx="5544616" cy="170816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For the case of GPT-3,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45TB compressed plaintext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570GB after filtering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400 billion tokens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4F35E3-E01B-B5C9-C54A-1674170D3DAC}"/>
              </a:ext>
            </a:extLst>
          </p:cNvPr>
          <p:cNvSpPr txBox="1"/>
          <p:nvPr/>
        </p:nvSpPr>
        <p:spPr>
          <a:xfrm>
            <a:off x="541114" y="4242978"/>
            <a:ext cx="5544616" cy="836126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For ImageNet dataset,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ko-KR" sz="20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more than 1 million</a:t>
            </a:r>
            <a:r>
              <a:rPr lang="en-US" altLang="ko-KR" sz="2000" dirty="0">
                <a:effectLst/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 images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A7AAC51-AAFA-0F53-2307-C764B8A32714}"/>
              </a:ext>
            </a:extLst>
          </p:cNvPr>
          <p:cNvGrpSpPr/>
          <p:nvPr/>
        </p:nvGrpSpPr>
        <p:grpSpPr>
          <a:xfrm>
            <a:off x="551385" y="1342878"/>
            <a:ext cx="11089753" cy="4822423"/>
            <a:chOff x="551385" y="1342878"/>
            <a:chExt cx="11089753" cy="48224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B6873A-DA24-6CEF-29B2-9961410BE171}"/>
                </a:ext>
              </a:extLst>
            </p:cNvPr>
            <p:cNvSpPr/>
            <p:nvPr/>
          </p:nvSpPr>
          <p:spPr>
            <a:xfrm>
              <a:off x="551385" y="1342878"/>
              <a:ext cx="11089753" cy="4822423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16CAEC5-96E2-DEBC-481D-F6A00774EA61}"/>
                </a:ext>
              </a:extLst>
            </p:cNvPr>
            <p:cNvSpPr txBox="1"/>
            <p:nvPr/>
          </p:nvSpPr>
          <p:spPr>
            <a:xfrm>
              <a:off x="2207568" y="3232851"/>
              <a:ext cx="7776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Primariliy based on very large dataset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153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Introduction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7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5A836-2B35-29B6-3EB6-3E4C7258BE6B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Is large amount of data all we need?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AC5B489A-1840-29CC-1E07-FC7AC3A88D3D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8BF8313-1C64-0758-EBAC-6F23009DC179}"/>
              </a:ext>
            </a:extLst>
          </p:cNvPr>
          <p:cNvSpPr txBox="1"/>
          <p:nvPr/>
        </p:nvSpPr>
        <p:spPr>
          <a:xfrm>
            <a:off x="5339916" y="2450042"/>
            <a:ext cx="5688632" cy="2580194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>
              <a:spcBef>
                <a:spcPts val="1000"/>
              </a:spcBef>
            </a:pPr>
            <a:r>
              <a:rPr lang="en-US" sz="2000">
                <a:solidFill>
                  <a:schemeClr val="tx1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Label noise (wrongly labeled data) exists due to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human mistakes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lack of domain expertise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incomplete labeling techniques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000">
              <a:latin typeface="Pretendard" panose="02000503000000020004" pitchFamily="2" charset="-127"/>
              <a:ea typeface="Pretendard" panose="02000503000000020004" pitchFamily="2" charset="-127"/>
              <a:cs typeface="Pretendard" panose="02000503000000020004" pitchFamily="2" charset="-127"/>
            </a:endParaRPr>
          </a:p>
          <a:p>
            <a:pPr algn="ctr">
              <a:spcBef>
                <a:spcPts val="1000"/>
              </a:spcBef>
            </a:pPr>
            <a:r>
              <a:rPr lang="en-US" sz="2000" u="sng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→   Degrade the generalization performance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A8A8A84-7616-9C33-73DB-69369E6C147B}"/>
              </a:ext>
            </a:extLst>
          </p:cNvPr>
          <p:cNvGrpSpPr/>
          <p:nvPr/>
        </p:nvGrpSpPr>
        <p:grpSpPr>
          <a:xfrm>
            <a:off x="1343472" y="2250317"/>
            <a:ext cx="3333728" cy="2979645"/>
            <a:chOff x="1662029" y="1453707"/>
            <a:chExt cx="3333728" cy="297964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CAE7DBA-0AFE-B630-26D0-F136D279A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2029" y="1453707"/>
              <a:ext cx="3333728" cy="2979645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AEB48C8-1114-F022-27ED-574B47332A60}"/>
                </a:ext>
              </a:extLst>
            </p:cNvPr>
            <p:cNvSpPr/>
            <p:nvPr/>
          </p:nvSpPr>
          <p:spPr>
            <a:xfrm>
              <a:off x="3639600" y="2237223"/>
              <a:ext cx="1332148" cy="1662249"/>
            </a:xfrm>
            <a:prstGeom prst="rect">
              <a:avLst/>
            </a:prstGeom>
            <a:noFill/>
            <a:ln w="50800">
              <a:solidFill>
                <a:srgbClr val="0432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3FC39C-60A1-D1E5-B288-0C42FA558F61}"/>
                </a:ext>
              </a:extLst>
            </p:cNvPr>
            <p:cNvSpPr/>
            <p:nvPr/>
          </p:nvSpPr>
          <p:spPr>
            <a:xfrm>
              <a:off x="2135560" y="2600908"/>
              <a:ext cx="1404156" cy="1404156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20ED969-F5DA-7B5B-D36E-B353C798C9FC}"/>
                </a:ext>
              </a:extLst>
            </p:cNvPr>
            <p:cNvSpPr txBox="1"/>
            <p:nvPr/>
          </p:nvSpPr>
          <p:spPr>
            <a:xfrm>
              <a:off x="3617047" y="1872000"/>
              <a:ext cx="540060" cy="33855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dog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A2E0EFB-BD44-4286-D2B1-C98A53140B9D}"/>
                </a:ext>
              </a:extLst>
            </p:cNvPr>
            <p:cNvSpPr txBox="1"/>
            <p:nvPr/>
          </p:nvSpPr>
          <p:spPr>
            <a:xfrm>
              <a:off x="2110755" y="2237223"/>
              <a:ext cx="540060" cy="33855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dog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2722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AA2D788-5463-3616-7ED0-792DCA39935B}"/>
              </a:ext>
            </a:extLst>
          </p:cNvPr>
          <p:cNvSpPr txBox="1"/>
          <p:nvPr/>
        </p:nvSpPr>
        <p:spPr>
          <a:xfrm>
            <a:off x="570850" y="532938"/>
            <a:ext cx="1348686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r>
              <a:rPr lang="en-US" altLang="ko-KR" sz="1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>
                    <a:lumMod val="65000"/>
                  </a:schemeClr>
                </a:solidFill>
                <a:latin typeface="Pretendard Medium" panose="02000603000000020004" pitchFamily="50" charset="-127"/>
                <a:ea typeface="Pretendard Medium" panose="02000603000000020004" pitchFamily="50" charset="-127"/>
                <a:cs typeface="Pretendard Medium" panose="02000603000000020004" pitchFamily="50" charset="-127"/>
              </a:rPr>
              <a:t>Introduction</a:t>
            </a:r>
          </a:p>
        </p:txBody>
      </p:sp>
      <p:cxnSp>
        <p:nvCxnSpPr>
          <p:cNvPr id="5" name="직선 연결선 9">
            <a:extLst>
              <a:ext uri="{FF2B5EF4-FFF2-40B4-BE49-F238E27FC236}">
                <a16:creationId xmlns:a16="http://schemas.microsoft.com/office/drawing/2014/main" id="{BB23CD2C-D828-02F9-8A99-2AC52083A786}"/>
              </a:ext>
            </a:extLst>
          </p:cNvPr>
          <p:cNvCxnSpPr>
            <a:cxnSpLocks/>
          </p:cNvCxnSpPr>
          <p:nvPr/>
        </p:nvCxnSpPr>
        <p:spPr>
          <a:xfrm>
            <a:off x="976148" y="1254620"/>
            <a:ext cx="106649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CDB89F5C-BDE9-B419-0366-5CF458BF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FF1885-F02A-4FD5-B839-7A201307549F}" type="slidenum">
              <a:rPr lang="ko-KR" altLang="en-US" smtClean="0"/>
              <a:t>8</a:t>
            </a:fld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85A836-2B35-29B6-3EB6-3E4C7258BE6B}"/>
              </a:ext>
            </a:extLst>
          </p:cNvPr>
          <p:cNvSpPr txBox="1"/>
          <p:nvPr/>
        </p:nvSpPr>
        <p:spPr>
          <a:xfrm>
            <a:off x="570851" y="822223"/>
            <a:ext cx="104575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ko-KR" sz="2400" spc="-30" dirty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Pretendard Black" panose="02000A03000000020004" pitchFamily="50" charset="-127"/>
              </a:rPr>
              <a:t>Examples of real-world noisy benchmark datasets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AC5B489A-1840-29CC-1E07-FC7AC3A88D3D}"/>
              </a:ext>
            </a:extLst>
          </p:cNvPr>
          <p:cNvCxnSpPr>
            <a:cxnSpLocks/>
          </p:cNvCxnSpPr>
          <p:nvPr/>
        </p:nvCxnSpPr>
        <p:spPr>
          <a:xfrm>
            <a:off x="570850" y="1254620"/>
            <a:ext cx="403037" cy="0"/>
          </a:xfrm>
          <a:prstGeom prst="line">
            <a:avLst/>
          </a:prstGeom>
          <a:ln w="381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930956C-F69C-1E8B-D850-AC32E166D037}"/>
              </a:ext>
            </a:extLst>
          </p:cNvPr>
          <p:cNvGrpSpPr/>
          <p:nvPr/>
        </p:nvGrpSpPr>
        <p:grpSpPr>
          <a:xfrm>
            <a:off x="550863" y="1454400"/>
            <a:ext cx="5545138" cy="4786850"/>
            <a:chOff x="550863" y="1454400"/>
            <a:chExt cx="5545138" cy="478685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E3E99A5-1942-4F68-6233-26CE4272C18C}"/>
                    </a:ext>
                  </a:extLst>
                </p:cNvPr>
                <p:cNvSpPr txBox="1"/>
                <p:nvPr/>
              </p:nvSpPr>
              <p:spPr>
                <a:xfrm>
                  <a:off x="550863" y="1454400"/>
                  <a:ext cx="5545138" cy="400110"/>
                </a:xfrm>
                <a:prstGeom prst="rect">
                  <a:avLst/>
                </a:prstGeom>
                <a:noFill/>
              </p:spPr>
              <p:txBody>
                <a:bodyPr wrap="square" lIns="90000" rtlCol="0">
                  <a:spAutoFit/>
                </a:bodyPr>
                <a:lstStyle/>
                <a:p>
                  <a:pPr>
                    <a:spcBef>
                      <a:spcPts val="1000"/>
                    </a:spcBef>
                  </a:pPr>
                  <a:r>
                    <a:rPr lang="en-US" sz="200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WebVision dataset; noise rate </a:t>
                  </a:r>
                  <a14:m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Pretendard" panose="02000503000000020004" pitchFamily="2" charset="-127"/>
                        </a:rPr>
                        <m:t>≈</m:t>
                      </m:r>
                    </m:oMath>
                  </a14:m>
                  <a:r>
                    <a:rPr lang="en-US" sz="2000"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20.0%</a:t>
                  </a:r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8E3E99A5-1942-4F68-6233-26CE4272C18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863" y="1454400"/>
                  <a:ext cx="5545138" cy="400110"/>
                </a:xfrm>
                <a:prstGeom prst="rect">
                  <a:avLst/>
                </a:prstGeom>
                <a:blipFill>
                  <a:blip r:embed="rId3"/>
                  <a:stretch>
                    <a:fillRect l="-1142" t="-9375" b="-28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896043C-DEFB-45BD-55E5-7782DEFFA4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041"/>
            <a:stretch/>
          </p:blipFill>
          <p:spPr>
            <a:xfrm>
              <a:off x="731144" y="2024844"/>
              <a:ext cx="5184575" cy="3979476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D4CF619-4302-F091-DE4B-47C8A7032B59}"/>
                </a:ext>
              </a:extLst>
            </p:cNvPr>
            <p:cNvSpPr txBox="1"/>
            <p:nvPr/>
          </p:nvSpPr>
          <p:spPr>
            <a:xfrm>
              <a:off x="759600" y="2060848"/>
              <a:ext cx="1008112" cy="33855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ladybug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BA44968-7A11-1C66-2F7B-FDC6242DD8A1}"/>
                </a:ext>
              </a:extLst>
            </p:cNvPr>
            <p:cNvSpPr txBox="1"/>
            <p:nvPr/>
          </p:nvSpPr>
          <p:spPr>
            <a:xfrm>
              <a:off x="763200" y="3409200"/>
              <a:ext cx="1008112" cy="33855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orange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1FB354D-9E8F-117A-9F13-221119717410}"/>
                </a:ext>
              </a:extLst>
            </p:cNvPr>
            <p:cNvSpPr txBox="1"/>
            <p:nvPr/>
          </p:nvSpPr>
          <p:spPr>
            <a:xfrm>
              <a:off x="763200" y="4734000"/>
              <a:ext cx="1008111" cy="338554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60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jaguar</a:t>
              </a:r>
            </a:p>
          </p:txBody>
        </p:sp>
        <p:sp>
          <p:nvSpPr>
            <p:cNvPr id="2" name="직사각형 40">
              <a:extLst>
                <a:ext uri="{FF2B5EF4-FFF2-40B4-BE49-F238E27FC236}">
                  <a16:creationId xmlns:a16="http://schemas.microsoft.com/office/drawing/2014/main" id="{6E2A5783-67DB-7C3F-0BFE-E65E6EBC4A8A}"/>
                </a:ext>
              </a:extLst>
            </p:cNvPr>
            <p:cNvSpPr/>
            <p:nvPr/>
          </p:nvSpPr>
          <p:spPr>
            <a:xfrm>
              <a:off x="2135560" y="6025806"/>
              <a:ext cx="381529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ko-KR" sz="8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Li, W., et al., (2017). </a:t>
              </a:r>
              <a:r>
                <a:rPr lang="en-US" altLang="ko-KR" sz="800" i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arXiv preprint arXiv: 1708.02862</a:t>
              </a:r>
              <a:endParaRPr lang="ko-KR" altLang="en-US" sz="800" dirty="0"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4135350-D67E-3227-D238-1B1EEE3C7C5F}"/>
              </a:ext>
            </a:extLst>
          </p:cNvPr>
          <p:cNvGrpSpPr/>
          <p:nvPr/>
        </p:nvGrpSpPr>
        <p:grpSpPr>
          <a:xfrm>
            <a:off x="6104703" y="1455539"/>
            <a:ext cx="5545137" cy="5141813"/>
            <a:chOff x="6104703" y="1455539"/>
            <a:chExt cx="5545137" cy="514181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35AF820-4D29-6A9D-C5B8-6A8A50F72546}"/>
                    </a:ext>
                  </a:extLst>
                </p:cNvPr>
                <p:cNvSpPr txBox="1"/>
                <p:nvPr/>
              </p:nvSpPr>
              <p:spPr>
                <a:xfrm>
                  <a:off x="6104703" y="1455539"/>
                  <a:ext cx="5545137" cy="400110"/>
                </a:xfrm>
                <a:prstGeom prst="rect">
                  <a:avLst/>
                </a:prstGeom>
                <a:noFill/>
              </p:spPr>
              <p:txBody>
                <a:bodyPr wrap="square" lIns="90000" rtlCol="0">
                  <a:spAutoFit/>
                </a:bodyPr>
                <a:lstStyle/>
                <a:p>
                  <a:pPr>
                    <a:spcBef>
                      <a:spcPts val="1000"/>
                    </a:spcBef>
                  </a:pPr>
                  <a:r>
                    <a:rPr lang="en-US" sz="200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Clothing-1M dataset; noise rate </a:t>
                  </a:r>
                  <a14:m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Pretendard" panose="02000503000000020004" pitchFamily="2" charset="-127"/>
                        </a:rPr>
                        <m:t>≈</m:t>
                      </m:r>
                    </m:oMath>
                  </a14:m>
                  <a:r>
                    <a:rPr lang="en-US" sz="2000">
                      <a:solidFill>
                        <a:schemeClr val="tx1"/>
                      </a:solidFill>
                      <a:latin typeface="Pretendard" panose="02000503000000020004" pitchFamily="2" charset="-127"/>
                      <a:ea typeface="Pretendard" panose="02000503000000020004" pitchFamily="2" charset="-127"/>
                      <a:cs typeface="Pretendard" panose="02000503000000020004" pitchFamily="2" charset="-127"/>
                    </a:rPr>
                    <a:t> 38.5%</a:t>
                  </a:r>
                  <a:endParaRPr lang="en-US" sz="2000">
                    <a:latin typeface="Pretendard" panose="02000503000000020004" pitchFamily="2" charset="-127"/>
                    <a:ea typeface="Pretendard" panose="02000503000000020004" pitchFamily="2" charset="-127"/>
                    <a:cs typeface="Pretendard" panose="02000503000000020004" pitchFamily="2" charset="-127"/>
                  </a:endParaRPr>
                </a:p>
              </p:txBody>
            </p:sp>
          </mc:Choice>
          <mc:Fallback xmlns=""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B35AF820-4D29-6A9D-C5B8-6A8A50F7254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04703" y="1455539"/>
                  <a:ext cx="5545137" cy="400110"/>
                </a:xfrm>
                <a:prstGeom prst="rect">
                  <a:avLst/>
                </a:prstGeom>
                <a:blipFill>
                  <a:blip r:embed="rId5"/>
                  <a:stretch>
                    <a:fillRect l="-1142" t="-9375" b="-2812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663A8B4A-F705-E4BE-1586-D8E0DB32F0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5755" r="42414" b="23781"/>
            <a:stretch/>
          </p:blipFill>
          <p:spPr>
            <a:xfrm>
              <a:off x="7216299" y="2048699"/>
              <a:ext cx="3276364" cy="169905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3FAD37F-4691-79FE-EECA-EFEAC66B8D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8106" b="23781"/>
            <a:stretch/>
          </p:blipFill>
          <p:spPr>
            <a:xfrm>
              <a:off x="7229851" y="4277871"/>
              <a:ext cx="3281287" cy="1699057"/>
            </a:xfrm>
            <a:prstGeom prst="rect">
              <a:avLst/>
            </a:prstGeom>
          </p:spPr>
        </p:pic>
        <p:sp>
          <p:nvSpPr>
            <p:cNvPr id="3" name="직사각형 40">
              <a:extLst>
                <a:ext uri="{FF2B5EF4-FFF2-40B4-BE49-F238E27FC236}">
                  <a16:creationId xmlns:a16="http://schemas.microsoft.com/office/drawing/2014/main" id="{06A101C0-BE89-B487-484E-34C62C26F8B0}"/>
                </a:ext>
              </a:extLst>
            </p:cNvPr>
            <p:cNvSpPr/>
            <p:nvPr/>
          </p:nvSpPr>
          <p:spPr>
            <a:xfrm>
              <a:off x="6817206" y="6381908"/>
              <a:ext cx="3815298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ko-KR" sz="8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Xiao, T., et al., (2015). </a:t>
              </a:r>
              <a:r>
                <a:rPr lang="en-US" altLang="ko-KR" sz="800" i="1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Proc. IEEE CVPR, </a:t>
              </a:r>
              <a:r>
                <a:rPr lang="en-US" altLang="ko-KR" sz="800" dirty="0">
                  <a:latin typeface="Pretendard" panose="02000503000000020004" pitchFamily="2" charset="-127"/>
                  <a:ea typeface="Pretendard" panose="02000503000000020004" pitchFamily="2" charset="-127"/>
                  <a:cs typeface="Pretendard" panose="02000503000000020004" pitchFamily="2" charset="-127"/>
                </a:rPr>
                <a:t>(pp. 2691-2699)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B07FF75F-6CB2-DC9C-BE66-7113092FDE1B}"/>
              </a:ext>
            </a:extLst>
          </p:cNvPr>
          <p:cNvSpPr txBox="1"/>
          <p:nvPr/>
        </p:nvSpPr>
        <p:spPr>
          <a:xfrm>
            <a:off x="12111487" y="516722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id="{2B8DEE2B-07E3-9F1D-3D62-8AD40552620D}"/>
              </a:ext>
            </a:extLst>
          </p:cNvPr>
          <p:cNvGrpSpPr/>
          <p:nvPr/>
        </p:nvGrpSpPr>
        <p:grpSpPr>
          <a:xfrm>
            <a:off x="803412" y="2701139"/>
            <a:ext cx="5076564" cy="3249744"/>
            <a:chOff x="803412" y="2701139"/>
            <a:chExt cx="5076564" cy="3249744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FA3A5363-5321-2D20-0316-ECA8B366ED5D}"/>
                </a:ext>
              </a:extLst>
            </p:cNvPr>
            <p:cNvSpPr/>
            <p:nvPr/>
          </p:nvSpPr>
          <p:spPr>
            <a:xfrm>
              <a:off x="5087888" y="4041068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A4B84986-2114-228C-4E88-454F6BD077EE}"/>
                </a:ext>
              </a:extLst>
            </p:cNvPr>
            <p:cNvSpPr/>
            <p:nvPr/>
          </p:nvSpPr>
          <p:spPr>
            <a:xfrm>
              <a:off x="5104706" y="3416992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2C5DC23D-E15E-1F24-EC2D-BBAD171D5D81}"/>
                </a:ext>
              </a:extLst>
            </p:cNvPr>
            <p:cNvSpPr/>
            <p:nvPr/>
          </p:nvSpPr>
          <p:spPr>
            <a:xfrm>
              <a:off x="2076371" y="4041068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249F430E-2913-0FA6-5303-EBBB8C3402EA}"/>
                </a:ext>
              </a:extLst>
            </p:cNvPr>
            <p:cNvSpPr/>
            <p:nvPr/>
          </p:nvSpPr>
          <p:spPr>
            <a:xfrm>
              <a:off x="2999656" y="2701139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C2C92E7A-1DA6-C5D9-C89D-798A80A4B9D1}"/>
                </a:ext>
              </a:extLst>
            </p:cNvPr>
            <p:cNvSpPr/>
            <p:nvPr/>
          </p:nvSpPr>
          <p:spPr>
            <a:xfrm>
              <a:off x="4518770" y="2701139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>
              <a:extLst>
                <a:ext uri="{FF2B5EF4-FFF2-40B4-BE49-F238E27FC236}">
                  <a16:creationId xmlns:a16="http://schemas.microsoft.com/office/drawing/2014/main" id="{AC3B8965-1063-FE70-0AD1-DC3F9E1F19BB}"/>
                </a:ext>
              </a:extLst>
            </p:cNvPr>
            <p:cNvSpPr/>
            <p:nvPr/>
          </p:nvSpPr>
          <p:spPr>
            <a:xfrm>
              <a:off x="803412" y="2701139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AC66BE0E-C7A4-E819-1EF2-0242FF3B7048}"/>
                </a:ext>
              </a:extLst>
            </p:cNvPr>
            <p:cNvSpPr/>
            <p:nvPr/>
          </p:nvSpPr>
          <p:spPr>
            <a:xfrm>
              <a:off x="3827748" y="5374819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A6FCA9E2-D0CA-CC55-2204-45BDC4C8B121}"/>
                </a:ext>
              </a:extLst>
            </p:cNvPr>
            <p:cNvSpPr/>
            <p:nvPr/>
          </p:nvSpPr>
          <p:spPr>
            <a:xfrm>
              <a:off x="1019436" y="5374819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6377CA24-6BAC-82D9-55B9-2A0A8154D935}"/>
                </a:ext>
              </a:extLst>
            </p:cNvPr>
            <p:cNvSpPr/>
            <p:nvPr/>
          </p:nvSpPr>
          <p:spPr>
            <a:xfrm>
              <a:off x="5303912" y="4741404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0FAE4DAA-5743-9546-D0AF-AB6995352D3B}"/>
                </a:ext>
              </a:extLst>
            </p:cNvPr>
            <p:cNvSpPr/>
            <p:nvPr/>
          </p:nvSpPr>
          <p:spPr>
            <a:xfrm>
              <a:off x="4692105" y="4746310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타원 32">
              <a:extLst>
                <a:ext uri="{FF2B5EF4-FFF2-40B4-BE49-F238E27FC236}">
                  <a16:creationId xmlns:a16="http://schemas.microsoft.com/office/drawing/2014/main" id="{6029A3C5-84B9-1366-1880-0F705EDC5EC2}"/>
                </a:ext>
              </a:extLst>
            </p:cNvPr>
            <p:cNvSpPr/>
            <p:nvPr/>
          </p:nvSpPr>
          <p:spPr>
            <a:xfrm>
              <a:off x="2349741" y="4769484"/>
              <a:ext cx="576064" cy="576064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B1A65C92-7F7A-C170-68DD-4E3ED126734D}"/>
              </a:ext>
            </a:extLst>
          </p:cNvPr>
          <p:cNvSpPr txBox="1"/>
          <p:nvPr/>
        </p:nvSpPr>
        <p:spPr>
          <a:xfrm>
            <a:off x="7160668" y="3743744"/>
            <a:ext cx="1779648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b="1" dirty="0">
                <a:solidFill>
                  <a:srgbClr val="FF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Windbreaker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BE78F7-64D3-0B77-666B-E47DD3C35743}"/>
              </a:ext>
            </a:extLst>
          </p:cNvPr>
          <p:cNvSpPr txBox="1"/>
          <p:nvPr/>
        </p:nvSpPr>
        <p:spPr>
          <a:xfrm>
            <a:off x="8780848" y="3744861"/>
            <a:ext cx="1779648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b="1" dirty="0">
                <a:solidFill>
                  <a:srgbClr val="FF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Shawl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266A3B-769F-CD00-C16E-D6B03FEA5739}"/>
              </a:ext>
            </a:extLst>
          </p:cNvPr>
          <p:cNvSpPr txBox="1"/>
          <p:nvPr/>
        </p:nvSpPr>
        <p:spPr>
          <a:xfrm>
            <a:off x="7160668" y="5976928"/>
            <a:ext cx="1779648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b="1" dirty="0">
                <a:solidFill>
                  <a:srgbClr val="FF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Sweater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CB686D4-9EBB-C1AE-5FEA-97B0C7D1F439}"/>
              </a:ext>
            </a:extLst>
          </p:cNvPr>
          <p:cNvSpPr txBox="1"/>
          <p:nvPr/>
        </p:nvSpPr>
        <p:spPr>
          <a:xfrm>
            <a:off x="8796300" y="5976928"/>
            <a:ext cx="1779648" cy="369332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algn="ctr">
              <a:spcBef>
                <a:spcPts val="1000"/>
              </a:spcBef>
            </a:pPr>
            <a:r>
              <a:rPr lang="en-US" b="1" dirty="0">
                <a:solidFill>
                  <a:srgbClr val="FF0000"/>
                </a:solidFill>
                <a:latin typeface="Pretendard" panose="02000503000000020004" pitchFamily="2" charset="-127"/>
                <a:ea typeface="Pretendard" panose="02000503000000020004" pitchFamily="2" charset="-127"/>
                <a:cs typeface="Pretendard" panose="02000503000000020004" pitchFamily="2" charset="-127"/>
              </a:rPr>
              <a:t>Windbreaker</a:t>
            </a:r>
          </a:p>
        </p:txBody>
      </p:sp>
    </p:spTree>
    <p:extLst>
      <p:ext uri="{BB962C8B-B14F-4D97-AF65-F5344CB8AC3E}">
        <p14:creationId xmlns:p14="http://schemas.microsoft.com/office/powerpoint/2010/main" val="232371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7" grpId="0"/>
      <p:bldP spid="3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IONNAME" val="Group 79"/>
  <p:tag name="LAYER" val="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299.9625"/>
  <p:tag name="ORIGINALWIDTH" val="2701.162"/>
  <p:tag name="OUTPUTTYPE" val="PNG"/>
  <p:tag name="IGUANATEXVERSION" val="162"/>
  <p:tag name="LATEXADDIN" val="\documentclass{article}&#10;\usepackage{amsmath}&#10;\usepackage{bm}&#10;\usepackage[dvipsnames]{xcolor}&#10;\pagestyle{empty}&#10;\definecolor{myred}{RGB}{192, 0, 0}&#10;\begin{document}&#10;\color{black}&#10;\begin{equation*}&#10;\begin{aligned}&#10;     \left&lt;T(\gamma)\right&gt; = \frac{1}{\gamma}\left\{ \exp{\left[ \left( \sqrt{1 + 4D\gamma/v^2} - 1 \right) \frac{Lv}{2D} \right] - 1} \right\}&#10;\end{aligned}&#10;\label{eq:MFPT_drift}&#10;\end{equation*}&#10;&#10;\end{document}"/>
  <p:tag name="IGUANATEXSIZE" val="18"/>
  <p:tag name="IGUANATEXCURSOR" val="216"/>
  <p:tag name="TRANSPARENCY" val="True"/>
  <p:tag name="COLORHEX" val="000000"/>
  <p:tag name="LATEXENGINEID" val="0"/>
  <p:tag name="TEMPFOLDER" val="C:\Temp\"/>
  <p:tag name="LATEXFORMHEIGHT" val="426.65"/>
  <p:tag name="LATEXFORMWIDTH" val="513.35"/>
  <p:tag name="LATEXFORMWRAP" val="True"/>
  <p:tag name="BITMAPVECTOR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21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cos{\phi}&#10;\end{equation*}&#10;\end{document}"/>
  <p:tag name="IGUANATEXSIZE" val="16"/>
  <p:tag name="IGUANATEXCURSOR" val="191"/>
  <p:tag name="TRANSPARENCY" val="Fals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14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phi_{tw}&#10;\end{equation*}&#10;\end{document}"/>
  <p:tag name="IGUANATEXSIZE" val="16"/>
  <p:tag name="IGUANATEXCURSOR" val="190"/>
  <p:tag name="TRANSPARENCY" val="Tru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15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phi_{cw}&#10;\end{equation*}&#10;\end{document}"/>
  <p:tag name="IGUANATEXSIZE" val="16"/>
  <p:tag name="IGUANATEXCURSOR" val="189"/>
  <p:tag name="TRANSPARENCY" val="Tru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15"/>
  <p:tag name="ORIGINALWIDTH" val="104"/>
  <p:tag name="OUTPUTTYPE" val="PDF"/>
  <p:tag name="IGUANATEXVERSION" val="160"/>
  <p:tag name="LATEXADDIN" val="\documentclass{article}&#10;\usepackage{amsmath}&#10;\usepackage{bm}&#10;\usepackage[dvipsnames]{xcolor}&#10;\pagestyle{empty}&#10;\definecolor{myred}{RGB}{183, 39, 44}&#10;\definecolor{myblue}{RGB}{74, 108, 166}&#10;\begin{document}&#10;\begin{equation*}&#10;\textcolor{myred}{||\bm{\nabla}_{\bm{\theta}} \hat{\mathcal{R}}_{\tilde{\mathcal{D}}_{\rm tr}^w}||} - \textcolor{myblue}{||\bm{\nabla}_{\bm{\theta}} \hat{\mathcal{R}}_{\tilde{\mathcal{D}}_{\rm tr}^c}||}&#10;\end{equation*}&#10;\end{document}"/>
  <p:tag name="IGUANATEXSIZE" val="16"/>
  <p:tag name="IGUANATEXCURSOR" val="187"/>
  <p:tag name="TRANSPARENCY" val="Fals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IONNAME" val="Group 79"/>
  <p:tag name="LAY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21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cos{\phi}&#10;\end{equation*}&#10;\end{document}"/>
  <p:tag name="IGUANATEXSIZE" val="16"/>
  <p:tag name="IGUANATEXCURSOR" val="191"/>
  <p:tag name="TRANSPARENCY" val="Fals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14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phi_{tw}&#10;\end{equation*}&#10;\end{document}"/>
  <p:tag name="IGUANATEXSIZE" val="16"/>
  <p:tag name="IGUANATEXCURSOR" val="190"/>
  <p:tag name="TRANSPARENCY" val="Tru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UTPUTDPI" val="1200"/>
  <p:tag name="ORIGINALHEIGHT" val="9"/>
  <p:tag name="ORIGINALWIDTH" val="15"/>
  <p:tag name="OUTPUTTYPE" val="PDF"/>
  <p:tag name="IGUANATEXVERSION" val="160"/>
  <p:tag name="LATEXADDIN" val="\documentclass{article}&#10;\usepackage{amsmath}&#10;\usepackage{bm}&#10;\usepackage[dvipsnames]{xcolor}&#10;\pagestyle{empty}&#10;\definecolor{myred}{RGB}{192, 0, 0}&#10;\begin{document}&#10;\begin{equation*}&#10;\phi_{cw}&#10;\end{equation*}&#10;\end{document}"/>
  <p:tag name="IGUANATEXSIZE" val="16"/>
  <p:tag name="IGUANATEXCURSOR" val="189"/>
  <p:tag name="TRANSPARENCY" val="True"/>
  <p:tag name="LATEXENGINEID" val="0"/>
  <p:tag name="TEMPFOLDER" val="/Users/ywssng/Library/Containers/com.microsoft.Powerpoint/Data/tmp/TemporaryItems/"/>
  <p:tag name="LATEXFORMHEIGHT" val="426.65"/>
  <p:tag name="LATEXFORMWIDTH" val="513.35"/>
  <p:tag name="LATEXFORMWRAP" val="True"/>
  <p:tag name="BITMAPVECTOR" val="0"/>
</p:tagLst>
</file>

<file path=ppt/theme/theme1.xml><?xml version="1.0" encoding="utf-8"?>
<a:theme xmlns:a="http://schemas.openxmlformats.org/drawingml/2006/main" name="Office 테마">
  <a:themeElements>
    <a:clrScheme name="네이비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A306D"/>
      </a:accent1>
      <a:accent2>
        <a:srgbClr val="7879B2"/>
      </a:accent2>
      <a:accent3>
        <a:srgbClr val="5D667B"/>
      </a:accent3>
      <a:accent4>
        <a:srgbClr val="00ABB2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7">
      <a:majorFont>
        <a:latin typeface="Pretendard ExtraBold"/>
        <a:ea typeface="Pretendard ExtraBold"/>
        <a:cs typeface=""/>
      </a:majorFont>
      <a:minorFont>
        <a:latin typeface="Pretendard Light"/>
        <a:ea typeface="Pretendard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34048</TotalTime>
  <Words>1750</Words>
  <Application>Microsoft Office PowerPoint</Application>
  <PresentationFormat>와이드스크린</PresentationFormat>
  <Paragraphs>327</Paragraphs>
  <Slides>28</Slides>
  <Notes>28</Notes>
  <HiddenSlides>1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37" baseType="lpstr">
      <vt:lpstr>Arial</vt:lpstr>
      <vt:lpstr>맑은 고딕</vt:lpstr>
      <vt:lpstr>Times New Roman</vt:lpstr>
      <vt:lpstr>Pretendard Medium</vt:lpstr>
      <vt:lpstr>Pretendard ExtraBold</vt:lpstr>
      <vt:lpstr>Pretendard Light</vt:lpstr>
      <vt:lpstr>Pretendard</vt:lpstr>
      <vt:lpstr>Cambria Math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/>
  <dc:creator>ywssng</dc:creator>
  <cp:keywords/>
  <dc:description/>
  <cp:lastModifiedBy>Nam, Kisun</cp:lastModifiedBy>
  <cp:revision>229</cp:revision>
  <cp:lastPrinted>2024-10-21T07:34:21Z</cp:lastPrinted>
  <dcterms:created xsi:type="dcterms:W3CDTF">2022-03-08T09:40:54Z</dcterms:created>
  <dcterms:modified xsi:type="dcterms:W3CDTF">2025-06-02T02:56:04Z</dcterms:modified>
  <cp:category/>
</cp:coreProperties>
</file>