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media1.mp4" ContentType="video/unknown"/>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media2.mp4" ContentType="video/unknown"/>
  <Override PartName="/ppt/media/media3.mp4" ContentType="video/unknown"/>
  <Override PartName="/ppt/media/media4.mp4" ContentType="video/unknown"/>
  <Override PartName="/ppt/media/media5.mp4" ContentType="video/unknown"/>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3.jpeg" ContentType="image/jpeg"/>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14.jpeg" ContentType="image/jpeg"/>
  <Override PartName="/ppt/media/image15.jpe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16.jpe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17.jpeg" ContentType="image/jpe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18.jpeg" ContentType="image/jpeg"/>
  <Override PartName="/ppt/media/image19.jpeg" ContentType="image/jpeg"/>
  <Override PartName="/ppt/media/image20.jpeg" ContentType="image/jpeg"/>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21.jpeg" ContentType="image/jpeg"/>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media/image22.jpeg" ContentType="image/jpeg"/>
  <Override PartName="/ppt/media/image23.jpeg" ContentType="image/jpeg"/>
  <Override PartName="/ppt/media/image24.jpeg" ContentType="image/jpeg"/>
  <Override PartName="/ppt/media/image25.jpeg" ContentType="image/jpeg"/>
  <Override PartName="/ppt/notesSlides/notesSlide34.xml" ContentType="application/vnd.openxmlformats-officedocument.presentationml.notesSlide+xml"/>
  <Override PartName="/ppt/media/image26.jpeg" ContentType="image/jpeg"/>
  <Override PartName="/ppt/media/media1.mov" ContentType="video/unknown"/>
  <Override PartName="/ppt/media/media6.mp4" ContentType="video/unknown"/>
  <Override PartName="/ppt/media/image27.jpeg" ContentType="image/jpeg"/>
  <Override PartName="/ppt/notesSlides/notesSlide35.xml" ContentType="application/vnd.openxmlformats-officedocument.presentationml.notesSlide+xml"/>
  <Override PartName="/ppt/media/media7.mp4" ContentType="video/unknown"/>
  <Override PartName="/ppt/media/media8.mp4" ContentType="video/unknown"/>
  <Override PartName="/ppt/media/media9.mp4" ContentType="video/unknown"/>
  <Override PartName="/ppt/media/media10.mp4" ContentType="video/unknown"/>
  <Override PartName="/ppt/media/media11.mp4" ContentType="video/unknown"/>
  <Override PartName="/ppt/media/media12.mp4" ContentType="video/unknown"/>
  <Override PartName="/ppt/notesSlides/notesSlide36.xml" ContentType="application/vnd.openxmlformats-officedocument.presentationml.notesSlide+xml"/>
  <Override PartName="/ppt/notesSlides/notesSlide37.xml" ContentType="application/vnd.openxmlformats-officedocument.presentationml.notesSlide+xml"/>
  <Override PartName="/ppt/media/image28.jpeg" ContentType="image/jpeg"/>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media/image29.jpeg" ContentType="image/jpeg"/>
  <Override PartName="/ppt/media/image3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31" name="Shape 231"/>
          <p:cNvSpPr/>
          <p:nvPr>
            <p:ph type="sldImg"/>
          </p:nvPr>
        </p:nvSpPr>
        <p:spPr>
          <a:xfrm>
            <a:off x="1143000" y="685800"/>
            <a:ext cx="4572000" cy="3429000"/>
          </a:xfrm>
          <a:prstGeom prst="rect">
            <a:avLst/>
          </a:prstGeom>
        </p:spPr>
        <p:txBody>
          <a:bodyPr/>
          <a:lstStyle/>
          <a:p>
            <a:pPr/>
          </a:p>
        </p:txBody>
      </p:sp>
      <p:sp>
        <p:nvSpPr>
          <p:cNvPr id="232" name="Shape 2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36.xml.rels><?xml version="1.0" encoding="UTF-8"?>
<Relationships xmlns="http://schemas.openxmlformats.org/package/2006/relationships"><Relationship Id="rId1" Type="http://schemas.openxmlformats.org/officeDocument/2006/relationships/slide" Target="../slides/slide77.xml"/><Relationship Id="rId2" Type="http://schemas.openxmlformats.org/officeDocument/2006/relationships/notesMaster" Target="../notesMasters/notesMaster1.xml"/></Relationships>

</file>

<file path=ppt/notesSlides/_rels/notesSlide37.xml.rels><?xml version="1.0" encoding="UTF-8"?>
<Relationships xmlns="http://schemas.openxmlformats.org/package/2006/relationships"><Relationship Id="rId1" Type="http://schemas.openxmlformats.org/officeDocument/2006/relationships/slide" Target="../slides/slide78.xml"/><Relationship Id="rId2" Type="http://schemas.openxmlformats.org/officeDocument/2006/relationships/notesMaster" Target="../notesMasters/notesMaster1.xml"/></Relationships>

</file>

<file path=ppt/notesSlides/_rels/notesSlide38.xml.rels><?xml version="1.0" encoding="UTF-8"?>
<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Relationships>

</file>

<file path=ppt/notesSlides/_rels/notesSlide39.xml.rels><?xml version="1.0" encoding="UTF-8"?>
<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Relationships>

</file>

<file path=ppt/notesSlides/_rels/notesSlide40.xml.rels><?xml version="1.0" encoding="UTF-8"?>
<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hape 245"/>
          <p:cNvSpPr/>
          <p:nvPr>
            <p:ph type="sldImg"/>
          </p:nvPr>
        </p:nvSpPr>
        <p:spPr>
          <a:prstGeom prst="rect">
            <a:avLst/>
          </a:prstGeom>
        </p:spPr>
        <p:txBody>
          <a:bodyPr/>
          <a:lstStyle/>
          <a:p>
            <a:pPr/>
          </a:p>
        </p:txBody>
      </p:sp>
      <p:sp>
        <p:nvSpPr>
          <p:cNvPr id="246" name="Shape 246"/>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Abstract: A central goal of physics is to discover mathematical patterns in data. For example, after four years of analyzing data tables on planetary orbits, Johannes Kepler started a scientific revolution in 1605 by discovering that Mars' orbit was an ellipse. I describe how we can automate such tasks with machine learning and not only discover symbolic formulas accurately matching datasets (so-called symbolic regression), equations of motion and conserved quantities, but also auto-discover which degrees of freedom are most useful for predicting time evolution (for example, optimal generalized coordinates extracted from video data). The methods I present exploit numerous ideas from physics to recursively simplify neural networks, ranging from symmetries to differentiable manifolds, curvature and topological defects, and also take advantage of mathematical insights from knot theory and graph modularity.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Shape 356"/>
          <p:cNvSpPr/>
          <p:nvPr>
            <p:ph type="sldImg"/>
          </p:nvPr>
        </p:nvSpPr>
        <p:spPr>
          <a:prstGeom prst="rect">
            <a:avLst/>
          </a:prstGeom>
        </p:spPr>
        <p:txBody>
          <a:bodyPr/>
          <a:lstStyle/>
          <a:p>
            <a:pPr/>
          </a:p>
        </p:txBody>
      </p:sp>
      <p:sp>
        <p:nvSpPr>
          <p:cNvPr id="357" name="Shape 357"/>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 name="Shape 364"/>
          <p:cNvSpPr/>
          <p:nvPr>
            <p:ph type="sldImg"/>
          </p:nvPr>
        </p:nvSpPr>
        <p:spPr>
          <a:prstGeom prst="rect">
            <a:avLst/>
          </a:prstGeom>
        </p:spPr>
        <p:txBody>
          <a:bodyPr/>
          <a:lstStyle/>
          <a:p>
            <a:pPr/>
          </a:p>
        </p:txBody>
      </p:sp>
      <p:sp>
        <p:nvSpPr>
          <p:cNvPr id="365" name="Shape 365"/>
          <p:cNvSpPr/>
          <p:nvPr>
            <p:ph type="body" sz="quarter" idx="1"/>
          </p:nvPr>
        </p:nvSpPr>
        <p:spPr>
          <a:prstGeom prst="rect">
            <a:avLst/>
          </a:prstGeom>
        </p:spPr>
        <p:txBody>
          <a:bodyPr/>
          <a:lstStyle>
            <a:lvl1pPr>
              <a:defRPr sz="2200"/>
            </a:lvl1pPr>
          </a:lstStyle>
          <a:p>
            <a:pPr/>
            <a:r>
              <a:t>Looks like a phase transitions!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Shape 377"/>
          <p:cNvSpPr/>
          <p:nvPr>
            <p:ph type="sldImg"/>
          </p:nvPr>
        </p:nvSpPr>
        <p:spPr>
          <a:prstGeom prst="rect">
            <a:avLst/>
          </a:prstGeom>
        </p:spPr>
        <p:txBody>
          <a:bodyPr/>
          <a:lstStyle/>
          <a:p>
            <a:pPr/>
          </a:p>
        </p:txBody>
      </p:sp>
      <p:sp>
        <p:nvSpPr>
          <p:cNvPr id="378" name="Shape 378"/>
          <p:cNvSpPr/>
          <p:nvPr>
            <p:ph type="body" sz="quarter" idx="1"/>
          </p:nvPr>
        </p:nvSpPr>
        <p:spPr>
          <a:prstGeom prst="rect">
            <a:avLst/>
          </a:prstGeom>
        </p:spPr>
        <p:txBody>
          <a:bodyPr/>
          <a:lstStyle/>
          <a:p>
            <a:pPr>
              <a:defRPr sz="2200"/>
            </a:pPr>
            <a:r>
              <a:rPr i="1"/>
              <a:t>Symbolic regression</a:t>
            </a:r>
            <a:r>
              <a:t> is finding a symbolic formula fitting a data table.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Shape 400"/>
          <p:cNvSpPr/>
          <p:nvPr>
            <p:ph type="sldImg"/>
          </p:nvPr>
        </p:nvSpPr>
        <p:spPr>
          <a:prstGeom prst="rect">
            <a:avLst/>
          </a:prstGeom>
        </p:spPr>
        <p:txBody>
          <a:bodyPr/>
          <a:lstStyle/>
          <a:p>
            <a:pPr/>
          </a:p>
        </p:txBody>
      </p:sp>
      <p:sp>
        <p:nvSpPr>
          <p:cNvPr id="401" name="Shape 401"/>
          <p:cNvSpPr/>
          <p:nvPr>
            <p:ph type="body" sz="quarter" idx="1"/>
          </p:nvPr>
        </p:nvSpPr>
        <p:spPr>
          <a:prstGeom prst="rect">
            <a:avLst/>
          </a:prstGeom>
        </p:spPr>
        <p:txBody>
          <a:bodyPr/>
          <a:lstStyle/>
          <a:p>
            <a:pPr>
              <a:defRPr sz="2200"/>
            </a:pPr>
            <a:r>
              <a:rPr i="1"/>
              <a:t>Symbolic regression</a:t>
            </a:r>
            <a:r>
              <a:t> is finding a symbolic formula fitting a data table.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Shape 435"/>
          <p:cNvSpPr/>
          <p:nvPr>
            <p:ph type="sldImg"/>
          </p:nvPr>
        </p:nvSpPr>
        <p:spPr>
          <a:prstGeom prst="rect">
            <a:avLst/>
          </a:prstGeom>
        </p:spPr>
        <p:txBody>
          <a:bodyPr/>
          <a:lstStyle/>
          <a:p>
            <a:pPr/>
          </a:p>
        </p:txBody>
      </p:sp>
      <p:sp>
        <p:nvSpPr>
          <p:cNvPr id="436" name="Shape 436"/>
          <p:cNvSpPr/>
          <p:nvPr>
            <p:ph type="body" sz="quarter" idx="1"/>
          </p:nvPr>
        </p:nvSpPr>
        <p:spPr>
          <a:prstGeom prst="rect">
            <a:avLst/>
          </a:prstGeom>
        </p:spPr>
        <p:txBody>
          <a:bodyPr/>
          <a:lstStyle/>
          <a:p>
            <a:pPr>
              <a:defRPr sz="2200"/>
            </a:pPr>
            <a:r>
              <a:rPr i="1"/>
              <a:t>Symbolic regression</a:t>
            </a:r>
            <a:r>
              <a:t> is finding a symbolic formula fitting a data table.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Shape 462"/>
          <p:cNvSpPr/>
          <p:nvPr>
            <p:ph type="sldImg"/>
          </p:nvPr>
        </p:nvSpPr>
        <p:spPr>
          <a:prstGeom prst="rect">
            <a:avLst/>
          </a:prstGeom>
        </p:spPr>
        <p:txBody>
          <a:bodyPr/>
          <a:lstStyle/>
          <a:p>
            <a:pPr/>
          </a:p>
        </p:txBody>
      </p:sp>
      <p:sp>
        <p:nvSpPr>
          <p:cNvPr id="463" name="Shape 463"/>
          <p:cNvSpPr/>
          <p:nvPr>
            <p:ph type="body" sz="quarter" idx="1"/>
          </p:nvPr>
        </p:nvSpPr>
        <p:spPr>
          <a:prstGeom prst="rect">
            <a:avLst/>
          </a:prstGeom>
        </p:spPr>
        <p:txBody>
          <a:bodyPr/>
          <a:lstStyle/>
          <a:p>
            <a:pPr>
              <a:defRPr sz="2200"/>
            </a:pPr>
            <a:r>
              <a:rPr i="1"/>
              <a:t>Symbolic regression</a:t>
            </a:r>
            <a:r>
              <a:t> is finding a symbolic formula fitting a data table.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Shape 490"/>
          <p:cNvSpPr/>
          <p:nvPr>
            <p:ph type="sldImg"/>
          </p:nvPr>
        </p:nvSpPr>
        <p:spPr>
          <a:prstGeom prst="rect">
            <a:avLst/>
          </a:prstGeom>
        </p:spPr>
        <p:txBody>
          <a:bodyPr/>
          <a:lstStyle/>
          <a:p>
            <a:pPr/>
          </a:p>
        </p:txBody>
      </p:sp>
      <p:sp>
        <p:nvSpPr>
          <p:cNvPr id="491" name="Shape 491"/>
          <p:cNvSpPr/>
          <p:nvPr>
            <p:ph type="body" sz="quarter" idx="1"/>
          </p:nvPr>
        </p:nvSpPr>
        <p:spPr>
          <a:prstGeom prst="rect">
            <a:avLst/>
          </a:prstGeom>
        </p:spPr>
        <p:txBody>
          <a:bodyPr/>
          <a:lstStyle/>
          <a:p>
            <a:pPr>
              <a:defRPr sz="2200"/>
            </a:pPr>
            <a:r>
              <a:rPr i="1"/>
              <a:t>Symbolic regression</a:t>
            </a:r>
            <a:r>
              <a:t> is finding a symbolic formula fitting a data table.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0" name="Shape 500"/>
          <p:cNvSpPr/>
          <p:nvPr>
            <p:ph type="sldImg"/>
          </p:nvPr>
        </p:nvSpPr>
        <p:spPr>
          <a:prstGeom prst="rect">
            <a:avLst/>
          </a:prstGeom>
        </p:spPr>
        <p:txBody>
          <a:bodyPr/>
          <a:lstStyle/>
          <a:p>
            <a:pPr/>
          </a:p>
        </p:txBody>
      </p:sp>
      <p:sp>
        <p:nvSpPr>
          <p:cNvPr id="501" name="Shape 501"/>
          <p:cNvSpPr/>
          <p:nvPr>
            <p:ph type="body" sz="quarter" idx="1"/>
          </p:nvPr>
        </p:nvSpPr>
        <p:spPr>
          <a:prstGeom prst="rect">
            <a:avLst/>
          </a:prstGeom>
        </p:spPr>
        <p:txBody>
          <a:bodyPr/>
          <a:lstStyle/>
          <a:p>
            <a:pPr>
              <a:defRPr sz="2200"/>
            </a:pPr>
            <a:r>
              <a:rPr i="1"/>
              <a:t>Symbolic regression</a:t>
            </a:r>
            <a:r>
              <a:t> is finding a symbolic formula fitting a data table.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7" name="Shape 547"/>
          <p:cNvSpPr/>
          <p:nvPr>
            <p:ph type="sldImg"/>
          </p:nvPr>
        </p:nvSpPr>
        <p:spPr>
          <a:prstGeom prst="rect">
            <a:avLst/>
          </a:prstGeom>
        </p:spPr>
        <p:txBody>
          <a:bodyPr/>
          <a:lstStyle/>
          <a:p>
            <a:pPr/>
          </a:p>
        </p:txBody>
      </p:sp>
      <p:sp>
        <p:nvSpPr>
          <p:cNvPr id="548" name="Shape 548"/>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4" name="Shape 564"/>
          <p:cNvSpPr/>
          <p:nvPr>
            <p:ph type="sldImg"/>
          </p:nvPr>
        </p:nvSpPr>
        <p:spPr>
          <a:prstGeom prst="rect">
            <a:avLst/>
          </a:prstGeom>
        </p:spPr>
        <p:txBody>
          <a:bodyPr/>
          <a:lstStyle/>
          <a:p>
            <a:pPr/>
          </a:p>
        </p:txBody>
      </p:sp>
      <p:sp>
        <p:nvSpPr>
          <p:cNvPr id="565" name="Shape 565"/>
          <p:cNvSpPr/>
          <p:nvPr>
            <p:ph type="body" sz="quarter" idx="1"/>
          </p:nvPr>
        </p:nvSpPr>
        <p:spPr>
          <a:prstGeom prst="rect">
            <a:avLst/>
          </a:prstGeom>
        </p:spPr>
        <p:txBody>
          <a:bodyPr/>
          <a:lstStyle>
            <a:lvl1pPr>
              <a:defRPr sz="2200"/>
            </a:lvl1pPr>
          </a:lstStyle>
          <a:p>
            <a:pPr/>
            <a:r>
              <a:t>I'm Max Tegmark and it's a pleasure to tell you about Pareto-optimal symbolic regression exploiting graph modularity.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1" name="Shape 581"/>
          <p:cNvSpPr/>
          <p:nvPr>
            <p:ph type="sldImg"/>
          </p:nvPr>
        </p:nvSpPr>
        <p:spPr>
          <a:prstGeom prst="rect">
            <a:avLst/>
          </a:prstGeom>
        </p:spPr>
        <p:txBody>
          <a:bodyPr/>
          <a:lstStyle/>
          <a:p>
            <a:pPr/>
          </a:p>
        </p:txBody>
      </p:sp>
      <p:sp>
        <p:nvSpPr>
          <p:cNvPr id="582" name="Shape 582"/>
          <p:cNvSpPr/>
          <p:nvPr>
            <p:ph type="body" sz="quarter" idx="1"/>
          </p:nvPr>
        </p:nvSpPr>
        <p:spPr>
          <a:prstGeom prst="rect">
            <a:avLst/>
          </a:prstGeom>
        </p:spPr>
        <p:txBody>
          <a:bodyPr/>
          <a:lstStyle/>
          <a:p>
            <a:pPr>
              <a:defRPr sz="2200"/>
            </a:pPr>
            <a:r>
              <a:rPr i="1"/>
              <a:t>Symbolic regression</a:t>
            </a:r>
            <a:r>
              <a:t> is finding a symbolic formula fitting a data table.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2" name="Shape 602"/>
          <p:cNvSpPr/>
          <p:nvPr>
            <p:ph type="sldImg"/>
          </p:nvPr>
        </p:nvSpPr>
        <p:spPr>
          <a:prstGeom prst="rect">
            <a:avLst/>
          </a:prstGeom>
        </p:spPr>
        <p:txBody>
          <a:bodyPr/>
          <a:lstStyle/>
          <a:p>
            <a:pPr/>
          </a:p>
        </p:txBody>
      </p:sp>
      <p:sp>
        <p:nvSpPr>
          <p:cNvPr id="603" name="Shape 603"/>
          <p:cNvSpPr/>
          <p:nvPr>
            <p:ph type="body" sz="quarter" idx="1"/>
          </p:nvPr>
        </p:nvSpPr>
        <p:spPr>
          <a:prstGeom prst="rect">
            <a:avLst/>
          </a:prstGeom>
        </p:spPr>
        <p:txBody>
          <a:bodyPr/>
          <a:lstStyle/>
          <a:p>
            <a:pPr>
              <a:defRPr sz="2200"/>
            </a:pPr>
            <a:r>
              <a:t>For example, Kepler spent 4 years doing this until he discovered that Mars moved in an ellipse, revolutionizing astronomy. Symbolic regression is widely believed to be </a:t>
            </a:r>
            <a:r>
              <a:rPr i="1"/>
              <a:t>NP-hard</a:t>
            </a:r>
            <a:r>
              <a:t> for generic functions.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1" name="Shape 611"/>
          <p:cNvSpPr/>
          <p:nvPr>
            <p:ph type="sldImg"/>
          </p:nvPr>
        </p:nvSpPr>
        <p:spPr>
          <a:prstGeom prst="rect">
            <a:avLst/>
          </a:prstGeom>
        </p:spPr>
        <p:txBody>
          <a:bodyPr/>
          <a:lstStyle/>
          <a:p>
            <a:pPr/>
          </a:p>
        </p:txBody>
      </p:sp>
      <p:sp>
        <p:nvSpPr>
          <p:cNvPr id="612" name="Shape 612"/>
          <p:cNvSpPr/>
          <p:nvPr>
            <p:ph type="body" sz="quarter" idx="1"/>
          </p:nvPr>
        </p:nvSpPr>
        <p:spPr>
          <a:prstGeom prst="rect">
            <a:avLst/>
          </a:prstGeom>
        </p:spPr>
        <p:txBody>
          <a:bodyPr/>
          <a:lstStyle/>
          <a:p>
            <a:pPr>
              <a:defRPr sz="2200"/>
            </a:pPr>
            <a:r>
              <a:rPr i="1"/>
              <a:t>Graph modularity</a:t>
            </a:r>
            <a:r>
              <a:t> refers to the fact that many functions that </a:t>
            </a:r>
            <a:r>
              <a:rPr i="1"/>
              <a:t>actually</a:t>
            </a:r>
            <a:r>
              <a:t> appear in science have a computational graph that's </a:t>
            </a:r>
            <a:r>
              <a:rPr i="1"/>
              <a:t>modular</a:t>
            </a:r>
            <a:r>
              <a:t>. For example, this function of </a:t>
            </a:r>
            <a:r>
              <a:rPr i="1"/>
              <a:t>three</a:t>
            </a:r>
            <a:r>
              <a:t> variables can be decomposed into two functions of </a:t>
            </a:r>
            <a:r>
              <a:rPr i="1"/>
              <a:t>two</a:t>
            </a:r>
            <a:r>
              <a:t> variables.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4" name="Shape 624"/>
          <p:cNvSpPr/>
          <p:nvPr>
            <p:ph type="sldImg"/>
          </p:nvPr>
        </p:nvSpPr>
        <p:spPr>
          <a:prstGeom prst="rect">
            <a:avLst/>
          </a:prstGeom>
        </p:spPr>
        <p:txBody>
          <a:bodyPr/>
          <a:lstStyle/>
          <a:p>
            <a:pPr/>
          </a:p>
        </p:txBody>
      </p:sp>
      <p:sp>
        <p:nvSpPr>
          <p:cNvPr id="625" name="Shape 625"/>
          <p:cNvSpPr/>
          <p:nvPr>
            <p:ph type="body" sz="quarter" idx="1"/>
          </p:nvPr>
        </p:nvSpPr>
        <p:spPr>
          <a:prstGeom prst="rect">
            <a:avLst/>
          </a:prstGeom>
        </p:spPr>
        <p:txBody>
          <a:bodyPr/>
          <a:lstStyle>
            <a:lvl1pPr>
              <a:defRPr sz="1900"/>
            </a:lvl1pPr>
          </a:lstStyle>
          <a:p>
            <a:pPr/>
            <a:r>
              <a:t>Our method discovers this modularity automatically, by training a neural network to fit the mystery function and then checking if its gradients have certain special properties. We do this recursively until...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4" name="Shape 634"/>
          <p:cNvSpPr/>
          <p:nvPr>
            <p:ph type="sldImg"/>
          </p:nvPr>
        </p:nvSpPr>
        <p:spPr>
          <a:prstGeom prst="rect">
            <a:avLst/>
          </a:prstGeom>
        </p:spPr>
        <p:txBody>
          <a:bodyPr/>
          <a:lstStyle/>
          <a:p>
            <a:pPr/>
          </a:p>
        </p:txBody>
      </p:sp>
      <p:sp>
        <p:nvSpPr>
          <p:cNvPr id="635" name="Shape 635"/>
          <p:cNvSpPr/>
          <p:nvPr>
            <p:ph type="body" sz="quarter" idx="1"/>
          </p:nvPr>
        </p:nvSpPr>
        <p:spPr>
          <a:prstGeom prst="rect">
            <a:avLst/>
          </a:prstGeom>
        </p:spPr>
        <p:txBody>
          <a:bodyPr/>
          <a:lstStyle>
            <a:lvl1pPr>
              <a:defRPr sz="2200"/>
            </a:lvl1pPr>
          </a:lstStyle>
          <a:p>
            <a:pPr/>
            <a:r>
              <a:t>...modules get simple enough to solve...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1" name="Shape 641"/>
          <p:cNvSpPr/>
          <p:nvPr>
            <p:ph type="sldImg"/>
          </p:nvPr>
        </p:nvSpPr>
        <p:spPr>
          <a:prstGeom prst="rect">
            <a:avLst/>
          </a:prstGeom>
        </p:spPr>
        <p:txBody>
          <a:bodyPr/>
          <a:lstStyle/>
          <a:p>
            <a:pPr/>
          </a:p>
        </p:txBody>
      </p:sp>
      <p:sp>
        <p:nvSpPr>
          <p:cNvPr id="642" name="Shape 642"/>
          <p:cNvSpPr/>
          <p:nvPr>
            <p:ph type="body" sz="quarter" idx="1"/>
          </p:nvPr>
        </p:nvSpPr>
        <p:spPr>
          <a:prstGeom prst="rect">
            <a:avLst/>
          </a:prstGeom>
        </p:spPr>
        <p:txBody>
          <a:bodyPr/>
          <a:lstStyle>
            <a:lvl1pPr>
              <a:defRPr sz="2200"/>
            </a:lvl1pPr>
          </a:lstStyle>
          <a:p>
            <a:pPr/>
            <a:r>
              <a:t>...and then combine the pieces to solve the original problem, so...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8" name="Shape 658"/>
          <p:cNvSpPr/>
          <p:nvPr>
            <p:ph type="sldImg"/>
          </p:nvPr>
        </p:nvSpPr>
        <p:spPr>
          <a:prstGeom prst="rect">
            <a:avLst/>
          </a:prstGeom>
        </p:spPr>
        <p:txBody>
          <a:bodyPr/>
          <a:lstStyle/>
          <a:p>
            <a:pPr/>
          </a:p>
        </p:txBody>
      </p:sp>
      <p:sp>
        <p:nvSpPr>
          <p:cNvPr id="659" name="Shape 659"/>
          <p:cNvSpPr/>
          <p:nvPr>
            <p:ph type="body" sz="quarter" idx="1"/>
          </p:nvPr>
        </p:nvSpPr>
        <p:spPr>
          <a:prstGeom prst="rect">
            <a:avLst/>
          </a:prstGeom>
        </p:spPr>
        <p:txBody>
          <a:bodyPr/>
          <a:lstStyle>
            <a:lvl1pPr>
              <a:defRPr sz="2000"/>
            </a:lvl1pPr>
          </a:lstStyle>
          <a:p>
            <a:pPr/>
            <a:r>
              <a:t>...you can think of this as a recursive divide-and-conquer strategy of breaking the problem into simpler pieces.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0" name="Shape 830"/>
          <p:cNvSpPr/>
          <p:nvPr>
            <p:ph type="sldImg"/>
          </p:nvPr>
        </p:nvSpPr>
        <p:spPr>
          <a:prstGeom prst="rect">
            <a:avLst/>
          </a:prstGeom>
        </p:spPr>
        <p:txBody>
          <a:bodyPr/>
          <a:lstStyle/>
          <a:p>
            <a:pPr/>
          </a:p>
        </p:txBody>
      </p:sp>
      <p:sp>
        <p:nvSpPr>
          <p:cNvPr id="831" name="Shape 831"/>
          <p:cNvSpPr/>
          <p:nvPr>
            <p:ph type="body" sz="quarter" idx="1"/>
          </p:nvPr>
        </p:nvSpPr>
        <p:spPr>
          <a:prstGeom prst="rect">
            <a:avLst/>
          </a:prstGeom>
        </p:spPr>
        <p:txBody>
          <a:bodyPr/>
          <a:lstStyle/>
          <a:p>
            <a:pPr>
              <a:defRPr sz="1700"/>
            </a:pPr>
            <a:r>
              <a:t>Our earlier work auto-discovered merely some special cases, but our new method has the potential to discover </a:t>
            </a:r>
            <a:r>
              <a:rPr i="1"/>
              <a:t>any</a:t>
            </a:r>
            <a:r>
              <a:t> graph modularity involving </a:t>
            </a:r>
            <a:r>
              <a:rPr i="1"/>
              <a:t>any</a:t>
            </a:r>
            <a:r>
              <a:t> functions of </a:t>
            </a:r>
            <a:r>
              <a:rPr i="1"/>
              <a:t>any</a:t>
            </a:r>
            <a:r>
              <a:t> number of variables.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8" name="Shape 838"/>
          <p:cNvSpPr/>
          <p:nvPr>
            <p:ph type="sldImg"/>
          </p:nvPr>
        </p:nvSpPr>
        <p:spPr>
          <a:prstGeom prst="rect">
            <a:avLst/>
          </a:prstGeom>
        </p:spPr>
        <p:txBody>
          <a:bodyPr/>
          <a:lstStyle/>
          <a:p>
            <a:pPr/>
          </a:p>
        </p:txBody>
      </p:sp>
      <p:sp>
        <p:nvSpPr>
          <p:cNvPr id="839" name="Shape 839"/>
          <p:cNvSpPr/>
          <p:nvPr>
            <p:ph type="body" sz="quarter" idx="1"/>
          </p:nvPr>
        </p:nvSpPr>
        <p:spPr>
          <a:prstGeom prst="rect">
            <a:avLst/>
          </a:prstGeom>
        </p:spPr>
        <p:txBody>
          <a:bodyPr/>
          <a:lstStyle/>
          <a:p>
            <a:pPr defTabSz="825500">
              <a:defRPr sz="3000">
                <a:latin typeface="Lucida Grande"/>
                <a:ea typeface="Lucida Grande"/>
                <a:cs typeface="Lucida Grande"/>
                <a:sym typeface="Lucida Grande"/>
              </a:defRPr>
            </a:pPr>
            <a:r>
              <a:t>I'm Silviu-Marian Udrescu. </a:t>
            </a:r>
            <a:r>
              <a:rPr b="1"/>
              <a:t>Pareto-optimal</a:t>
            </a:r>
            <a:r>
              <a:t> refers to the fact that we evaluate not only the inaccuracy of each formula, but also its complexity, and keep only the simplest formulas for each accuracy level. Here you see how we auto-discovered not only...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5" name="Shape 845"/>
          <p:cNvSpPr/>
          <p:nvPr>
            <p:ph type="sldImg"/>
          </p:nvPr>
        </p:nvSpPr>
        <p:spPr>
          <a:prstGeom prst="rect">
            <a:avLst/>
          </a:prstGeom>
        </p:spPr>
        <p:txBody>
          <a:bodyPr/>
          <a:lstStyle/>
          <a:p>
            <a:pPr/>
          </a:p>
        </p:txBody>
      </p:sp>
      <p:sp>
        <p:nvSpPr>
          <p:cNvPr id="846" name="Shape 846"/>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the relativistic kinetic energy formula, but also...</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6" name="Shape 856"/>
          <p:cNvSpPr/>
          <p:nvPr>
            <p:ph type="sldImg"/>
          </p:nvPr>
        </p:nvSpPr>
        <p:spPr>
          <a:prstGeom prst="rect">
            <a:avLst/>
          </a:prstGeom>
        </p:spPr>
        <p:txBody>
          <a:bodyPr/>
          <a:lstStyle/>
          <a:p>
            <a:pPr/>
          </a:p>
        </p:txBody>
      </p:sp>
      <p:sp>
        <p:nvSpPr>
          <p:cNvPr id="857" name="Shape 857"/>
          <p:cNvSpPr/>
          <p:nvPr>
            <p:ph type="body" sz="quarter" idx="1"/>
          </p:nvPr>
        </p:nvSpPr>
        <p:spPr>
          <a:prstGeom prst="rect">
            <a:avLst/>
          </a:prstGeom>
        </p:spPr>
        <p:txBody>
          <a:bodyPr/>
          <a:lstStyle/>
          <a:p>
            <a:pPr defTabSz="825500">
              <a:defRPr sz="3000">
                <a:latin typeface="Lucida Grande"/>
                <a:ea typeface="Lucida Grande"/>
                <a:cs typeface="Lucida Grande"/>
                <a:sym typeface="Lucida Grande"/>
              </a:defRPr>
            </a:pPr>
            <a:r>
              <a:rPr b="1"/>
              <a:t> </a:t>
            </a:r>
            <a:r>
              <a:t>the classical approximation m-v-squared over two.</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6" name="Shape 866"/>
          <p:cNvSpPr/>
          <p:nvPr>
            <p:ph type="sldImg"/>
          </p:nvPr>
        </p:nvSpPr>
        <p:spPr>
          <a:prstGeom prst="rect">
            <a:avLst/>
          </a:prstGeom>
        </p:spPr>
        <p:txBody>
          <a:bodyPr/>
          <a:lstStyle/>
          <a:p>
            <a:pPr/>
          </a:p>
        </p:txBody>
      </p:sp>
      <p:sp>
        <p:nvSpPr>
          <p:cNvPr id="867" name="Shape 867"/>
          <p:cNvSpPr/>
          <p:nvPr>
            <p:ph type="body" sz="quarter" idx="1"/>
          </p:nvPr>
        </p:nvSpPr>
        <p:spPr>
          <a:prstGeom prst="rect">
            <a:avLst/>
          </a:prstGeom>
        </p:spPr>
        <p:txBody>
          <a:bodyPr/>
          <a:lstStyle/>
          <a:p>
            <a:pPr>
              <a:defRPr sz="3100">
                <a:latin typeface="Times New Roman"/>
                <a:ea typeface="Times New Roman"/>
                <a:cs typeface="Times New Roman"/>
                <a:sym typeface="Times New Roman"/>
              </a:defRPr>
            </a:pPr>
            <a:r>
              <a:t>We measured the complexity in </a:t>
            </a:r>
            <a:r>
              <a:rPr i="1"/>
              <a:t>bits of information</a:t>
            </a:r>
            <a:r>
              <a:t>, using an easy-to-compute compromise between Occam's razor and Solomonoff's algorithmic complexity.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8" name="Shape 888"/>
          <p:cNvSpPr/>
          <p:nvPr>
            <p:ph type="sldImg"/>
          </p:nvPr>
        </p:nvSpPr>
        <p:spPr>
          <a:prstGeom prst="rect">
            <a:avLst/>
          </a:prstGeom>
        </p:spPr>
        <p:txBody>
          <a:bodyPr/>
          <a:lstStyle/>
          <a:p>
            <a:pPr/>
          </a:p>
        </p:txBody>
      </p:sp>
      <p:sp>
        <p:nvSpPr>
          <p:cNvPr id="889" name="Shape 889"/>
          <p:cNvSpPr/>
          <p:nvPr>
            <p:ph type="body" sz="quarter" idx="1"/>
          </p:nvPr>
        </p:nvSpPr>
        <p:spPr>
          <a:prstGeom prst="rect">
            <a:avLst/>
          </a:prstGeom>
        </p:spPr>
        <p:txBody>
          <a:bodyPr/>
          <a:lstStyle>
            <a:lvl1pPr>
              <a:defRPr sz="2100"/>
            </a:lvl1pPr>
          </a:lstStyle>
          <a:p>
            <a:pPr/>
            <a:r>
              <a:t>So how well does our AI Feynman algorithm work? We tested it on data tables from four sets of equations. We took 100 of the most famous equations from the Feynman Lectures on physics,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9" name="Shape 909"/>
          <p:cNvSpPr/>
          <p:nvPr>
            <p:ph type="sldImg"/>
          </p:nvPr>
        </p:nvSpPr>
        <p:spPr>
          <a:prstGeom prst="rect">
            <a:avLst/>
          </a:prstGeom>
        </p:spPr>
        <p:txBody>
          <a:bodyPr/>
          <a:lstStyle/>
          <a:p>
            <a:pPr/>
          </a:p>
        </p:txBody>
      </p:sp>
      <p:sp>
        <p:nvSpPr>
          <p:cNvPr id="910" name="Shape 910"/>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...20 harder equations from graduate physics textbooks,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3" name="Shape 923"/>
          <p:cNvSpPr/>
          <p:nvPr>
            <p:ph type="sldImg"/>
          </p:nvPr>
        </p:nvSpPr>
        <p:spPr>
          <a:prstGeom prst="rect">
            <a:avLst/>
          </a:prstGeom>
        </p:spPr>
        <p:txBody>
          <a:bodyPr/>
          <a:lstStyle/>
          <a:p>
            <a:pPr/>
          </a:p>
        </p:txBody>
      </p:sp>
      <p:sp>
        <p:nvSpPr>
          <p:cNvPr id="924" name="Shape 924"/>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...12 equations with generalized modularity...</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9" name="Shape 929"/>
          <p:cNvSpPr/>
          <p:nvPr>
            <p:ph type="sldImg"/>
          </p:nvPr>
        </p:nvSpPr>
        <p:spPr>
          <a:prstGeom prst="rect">
            <a:avLst/>
          </a:prstGeom>
        </p:spPr>
        <p:txBody>
          <a:bodyPr/>
          <a:lstStyle/>
          <a:p>
            <a:pPr/>
          </a:p>
        </p:txBody>
      </p:sp>
      <p:sp>
        <p:nvSpPr>
          <p:cNvPr id="930" name="Shape 930"/>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...and ten probability distributions whose samples were converted to density estimates using normalizing flows.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8" name="Shape 938"/>
          <p:cNvSpPr/>
          <p:nvPr>
            <p:ph type="sldImg"/>
          </p:nvPr>
        </p:nvSpPr>
        <p:spPr>
          <a:prstGeom prst="rect">
            <a:avLst/>
          </a:prstGeom>
        </p:spPr>
        <p:txBody>
          <a:bodyPr/>
          <a:lstStyle/>
          <a:p>
            <a:pPr/>
          </a:p>
        </p:txBody>
      </p:sp>
      <p:sp>
        <p:nvSpPr>
          <p:cNvPr id="939" name="Shape 939"/>
          <p:cNvSpPr/>
          <p:nvPr>
            <p:ph type="body" sz="quarter" idx="1"/>
          </p:nvPr>
        </p:nvSpPr>
        <p:spPr>
          <a:prstGeom prst="rect">
            <a:avLst/>
          </a:prstGeom>
        </p:spPr>
        <p:txBody>
          <a:bodyPr/>
          <a:lstStyle>
            <a:lvl1pPr marL="40639" marR="40639">
              <a:spcBef>
                <a:spcPts val="400"/>
              </a:spcBef>
              <a:buClr>
                <a:srgbClr val="000000"/>
              </a:buClr>
              <a:buFont typeface="Arial"/>
              <a:defRPr sz="1700">
                <a:uFill>
                  <a:solidFill>
                    <a:srgbClr val="000000"/>
                  </a:solidFill>
                </a:uFill>
                <a:latin typeface="Arial"/>
                <a:ea typeface="Arial"/>
                <a:cs typeface="Arial"/>
                <a:sym typeface="Arial"/>
              </a:defRPr>
            </a:lvl1pPr>
          </a:lstStyle>
          <a:p>
            <a:pPr/>
            <a:r>
              <a:t>As you can see, we solve the vast majority of the mysteries and achieve state-of-the-art performance.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8" name="Shape 948"/>
          <p:cNvSpPr/>
          <p:nvPr>
            <p:ph type="sldImg"/>
          </p:nvPr>
        </p:nvSpPr>
        <p:spPr>
          <a:prstGeom prst="rect">
            <a:avLst/>
          </a:prstGeom>
        </p:spPr>
        <p:txBody>
          <a:bodyPr/>
          <a:lstStyle/>
          <a:p>
            <a:pPr/>
          </a:p>
        </p:txBody>
      </p:sp>
      <p:sp>
        <p:nvSpPr>
          <p:cNvPr id="949" name="Shape 949"/>
          <p:cNvSpPr/>
          <p:nvPr>
            <p:ph type="body" sz="quarter" idx="1"/>
          </p:nvPr>
        </p:nvSpPr>
        <p:spPr>
          <a:prstGeom prst="rect">
            <a:avLst/>
          </a:prstGeom>
        </p:spPr>
        <p:txBody>
          <a:bodyPr/>
          <a:lstStyle>
            <a:lvl1pPr>
              <a:buClr>
                <a:srgbClr val="000000"/>
              </a:buClr>
              <a:buFont typeface="Arial"/>
              <a:defRPr sz="1900"/>
            </a:lvl1pPr>
          </a:lstStyle>
          <a:p>
            <a:pPr/>
            <a:r>
              <a:t>We also found that our MDL-inspired Pareto frontier approach made things orders of magnitude more robust to noise than our previous work.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7" name="Shape 957"/>
          <p:cNvSpPr/>
          <p:nvPr>
            <p:ph type="sldImg"/>
          </p:nvPr>
        </p:nvSpPr>
        <p:spPr>
          <a:prstGeom prst="rect">
            <a:avLst/>
          </a:prstGeom>
        </p:spPr>
        <p:txBody>
          <a:bodyPr/>
          <a:lstStyle/>
          <a:p>
            <a:pPr/>
          </a:p>
        </p:txBody>
      </p:sp>
      <p:sp>
        <p:nvSpPr>
          <p:cNvPr id="958" name="Shape 958"/>
          <p:cNvSpPr/>
          <p:nvPr>
            <p:ph type="body" sz="quarter" idx="1"/>
          </p:nvPr>
        </p:nvSpPr>
        <p:spPr>
          <a:prstGeom prst="rect">
            <a:avLst/>
          </a:prstGeom>
        </p:spPr>
        <p:txBody>
          <a:bodyPr/>
          <a:lstStyle/>
          <a:p>
            <a:pPr/>
            <a:r>
              <a:t>The three-word summary of this talk is "pip install aifeynman", which is all you need to type to install our code on your computer. We'd love to collaborate on analyzing your datasets or on generalizing this to other domains!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5" name="Shape 965"/>
          <p:cNvSpPr/>
          <p:nvPr>
            <p:ph type="sldImg"/>
          </p:nvPr>
        </p:nvSpPr>
        <p:spPr>
          <a:prstGeom prst="rect">
            <a:avLst/>
          </a:prstGeom>
        </p:spPr>
        <p:txBody>
          <a:bodyPr/>
          <a:lstStyle/>
          <a:p>
            <a:pPr/>
          </a:p>
        </p:txBody>
      </p:sp>
      <p:sp>
        <p:nvSpPr>
          <p:cNvPr id="966" name="Shape 966"/>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1" name="Shape 971"/>
          <p:cNvSpPr/>
          <p:nvPr>
            <p:ph type="sldImg"/>
          </p:nvPr>
        </p:nvSpPr>
        <p:spPr>
          <a:prstGeom prst="rect">
            <a:avLst/>
          </a:prstGeom>
        </p:spPr>
        <p:txBody>
          <a:bodyPr/>
          <a:lstStyle/>
          <a:p>
            <a:pPr/>
          </a:p>
        </p:txBody>
      </p:sp>
      <p:sp>
        <p:nvSpPr>
          <p:cNvPr id="972" name="Shape 972"/>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3" name="Shape 1003"/>
          <p:cNvSpPr/>
          <p:nvPr>
            <p:ph type="sldImg"/>
          </p:nvPr>
        </p:nvSpPr>
        <p:spPr>
          <a:prstGeom prst="rect">
            <a:avLst/>
          </a:prstGeom>
        </p:spPr>
        <p:txBody>
          <a:bodyPr/>
          <a:lstStyle/>
          <a:p>
            <a:pPr/>
          </a:p>
        </p:txBody>
      </p:sp>
      <p:sp>
        <p:nvSpPr>
          <p:cNvPr id="1004" name="Shape 1004"/>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1" name="Shape 1031"/>
          <p:cNvSpPr/>
          <p:nvPr>
            <p:ph type="sldImg"/>
          </p:nvPr>
        </p:nvSpPr>
        <p:spPr>
          <a:prstGeom prst="rect">
            <a:avLst/>
          </a:prstGeom>
        </p:spPr>
        <p:txBody>
          <a:bodyPr/>
          <a:lstStyle/>
          <a:p>
            <a:pPr/>
          </a:p>
        </p:txBody>
      </p:sp>
      <p:sp>
        <p:nvSpPr>
          <p:cNvPr id="1032" name="Shape 1032"/>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8" name="Shape 1128"/>
          <p:cNvSpPr/>
          <p:nvPr>
            <p:ph type="sldImg"/>
          </p:nvPr>
        </p:nvSpPr>
        <p:spPr>
          <a:prstGeom prst="rect">
            <a:avLst/>
          </a:prstGeom>
        </p:spPr>
        <p:txBody>
          <a:bodyPr/>
          <a:lstStyle/>
          <a:p>
            <a:pPr/>
          </a:p>
        </p:txBody>
      </p:sp>
      <p:sp>
        <p:nvSpPr>
          <p:cNvPr id="1129" name="Shape 1129"/>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7" name="Shape 1197"/>
          <p:cNvSpPr/>
          <p:nvPr>
            <p:ph type="sldImg"/>
          </p:nvPr>
        </p:nvSpPr>
        <p:spPr>
          <a:prstGeom prst="rect">
            <a:avLst/>
          </a:prstGeom>
        </p:spPr>
        <p:txBody>
          <a:bodyPr/>
          <a:lstStyle/>
          <a:p>
            <a:pPr/>
          </a:p>
        </p:txBody>
      </p:sp>
      <p:sp>
        <p:nvSpPr>
          <p:cNvPr id="1198" name="Shape 1198"/>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0" name="Shape 1220"/>
          <p:cNvSpPr/>
          <p:nvPr>
            <p:ph type="sldImg"/>
          </p:nvPr>
        </p:nvSpPr>
        <p:spPr>
          <a:prstGeom prst="rect">
            <a:avLst/>
          </a:prstGeom>
        </p:spPr>
        <p:txBody>
          <a:bodyPr/>
          <a:lstStyle/>
          <a:p>
            <a:pPr/>
          </a:p>
        </p:txBody>
      </p:sp>
      <p:sp>
        <p:nvSpPr>
          <p:cNvPr id="1221" name="Shape 1221"/>
          <p:cNvSpPr/>
          <p:nvPr>
            <p:ph type="body" sz="quarter" idx="1"/>
          </p:nvPr>
        </p:nvSpPr>
        <p:spPr>
          <a:prstGeom prst="rect">
            <a:avLst/>
          </a:prstGeom>
        </p:spPr>
        <p:txBody>
          <a:bodyPr/>
          <a:lstStyle/>
          <a:p>
            <a:pPr defTabSz="584200">
              <a:buClr>
                <a:srgbClr val="000000"/>
              </a:buClr>
              <a:buFont typeface="Arial"/>
              <a:defRPr sz="2200">
                <a:latin typeface="Lucida Grande"/>
                <a:ea typeface="Lucida Grande"/>
                <a:cs typeface="Lucida Grande"/>
                <a:sym typeface="Lucida Grande"/>
              </a:defRPr>
            </a:pPr>
            <a:r>
              <a:t>ML beats symb for *learning*, but Alexander principle obfuscates simplicity.</a:t>
            </a:r>
          </a:p>
          <a:p>
            <a:pPr defTabSz="584200">
              <a:buClr>
                <a:srgbClr val="000000"/>
              </a:buClr>
              <a:buFont typeface="Arial"/>
              <a:defRPr sz="2200">
                <a:latin typeface="Lucida Grande"/>
                <a:ea typeface="Lucida Grande"/>
                <a:cs typeface="Lucida Grande"/>
                <a:sym typeface="Lucida Grande"/>
              </a:defRPr>
            </a:pPr>
            <a:r>
              <a:t>Relaxation to continuous overcomplete rep =&gt; almost all solutions messy.</a:t>
            </a:r>
          </a:p>
          <a:p>
            <a:pPr defTabSz="584200">
              <a:buClr>
                <a:srgbClr val="000000"/>
              </a:buClr>
              <a:buFont typeface="Arial"/>
              <a:defRPr sz="2200">
                <a:latin typeface="Lucida Grande"/>
                <a:ea typeface="Lucida Grande"/>
                <a:cs typeface="Lucida Grande"/>
                <a:sym typeface="Lucida Grande"/>
              </a:defRPr>
            </a:pPr>
            <a:r>
              <a:t>Do 1) relaxation + 2) simplification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3" name="Shape 1223"/>
          <p:cNvSpPr/>
          <p:nvPr>
            <p:ph type="sldImg"/>
          </p:nvPr>
        </p:nvSpPr>
        <p:spPr>
          <a:prstGeom prst="rect">
            <a:avLst/>
          </a:prstGeom>
        </p:spPr>
        <p:txBody>
          <a:bodyPr/>
          <a:lstStyle/>
          <a:p>
            <a:pPr/>
          </a:p>
        </p:txBody>
      </p:sp>
      <p:sp>
        <p:nvSpPr>
          <p:cNvPr id="1224" name="Shape 1224"/>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6" name="Shape 1226"/>
          <p:cNvSpPr/>
          <p:nvPr>
            <p:ph type="sldImg"/>
          </p:nvPr>
        </p:nvSpPr>
        <p:spPr>
          <a:prstGeom prst="rect">
            <a:avLst/>
          </a:prstGeom>
        </p:spPr>
        <p:txBody>
          <a:bodyPr/>
          <a:lstStyle/>
          <a:p>
            <a:pPr/>
          </a:p>
        </p:txBody>
      </p:sp>
      <p:sp>
        <p:nvSpPr>
          <p:cNvPr id="1227" name="Shape 1227"/>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4" name="Shape 1244"/>
          <p:cNvSpPr/>
          <p:nvPr>
            <p:ph type="sldImg"/>
          </p:nvPr>
        </p:nvSpPr>
        <p:spPr>
          <a:prstGeom prst="rect">
            <a:avLst/>
          </a:prstGeom>
        </p:spPr>
        <p:txBody>
          <a:bodyPr/>
          <a:lstStyle/>
          <a:p>
            <a:pPr/>
          </a:p>
        </p:txBody>
      </p:sp>
      <p:sp>
        <p:nvSpPr>
          <p:cNvPr id="1245" name="Shape 1245"/>
          <p:cNvSpPr/>
          <p:nvPr>
            <p:ph type="body" sz="quarter" idx="1"/>
          </p:nvPr>
        </p:nvSpPr>
        <p:spPr>
          <a:prstGeom prst="rect">
            <a:avLst/>
          </a:prstGeom>
        </p:spPr>
        <p:txBody>
          <a:bodyPr/>
          <a:lstStyle>
            <a:lvl1pPr defTabSz="825500">
              <a:defRPr sz="3000">
                <a:latin typeface="Lucida Grande"/>
                <a:ea typeface="Lucida Grande"/>
                <a:cs typeface="Lucida Grande"/>
                <a:sym typeface="Lucida Grande"/>
              </a:defRPr>
            </a:lvl1pPr>
          </a:lstStyle>
          <a:p>
            <a:pPr/>
            <a:r>
              <a:t>Just won CASP13 competition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176" algn="ctr">
              <a:buSzTx/>
              <a:buFontTx/>
              <a:buNone/>
              <a:defRPr sz="2400"/>
            </a:lvl2pPr>
            <a:lvl3pPr marL="0" indent="914352" algn="ctr">
              <a:buSzTx/>
              <a:buFontTx/>
              <a:buNone/>
              <a:defRPr sz="2400"/>
            </a:lvl3pPr>
            <a:lvl4pPr marL="0" indent="1371528" algn="ctr">
              <a:buSzTx/>
              <a:buFontTx/>
              <a:buNone/>
              <a:defRPr sz="2400"/>
            </a:lvl4pPr>
            <a:lvl5pPr marL="0" indent="1828702"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2" y="1709739"/>
            <a:ext cx="10515601"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2" y="4589462"/>
            <a:ext cx="10515601" cy="1500188"/>
          </a:xfrm>
          <a:prstGeom prst="rect">
            <a:avLst/>
          </a:prstGeom>
        </p:spPr>
        <p:txBody>
          <a:bodyPr/>
          <a:lstStyle>
            <a:lvl1pPr marL="0" indent="0">
              <a:buSzTx/>
              <a:buFontTx/>
              <a:buNone/>
              <a:defRPr sz="2400">
                <a:solidFill>
                  <a:srgbClr val="888888"/>
                </a:solidFill>
              </a:defRPr>
            </a:lvl1pPr>
            <a:lvl2pPr marL="0" indent="457176">
              <a:buSzTx/>
              <a:buFontTx/>
              <a:buNone/>
              <a:defRPr sz="2400">
                <a:solidFill>
                  <a:srgbClr val="888888"/>
                </a:solidFill>
              </a:defRPr>
            </a:lvl2pPr>
            <a:lvl3pPr marL="0" indent="914352">
              <a:buSzTx/>
              <a:buFontTx/>
              <a:buNone/>
              <a:defRPr sz="2400">
                <a:solidFill>
                  <a:srgbClr val="888888"/>
                </a:solidFill>
              </a:defRPr>
            </a:lvl3pPr>
            <a:lvl4pPr marL="0" indent="1371528">
              <a:buSzTx/>
              <a:buFontTx/>
              <a:buNone/>
              <a:defRPr sz="2400">
                <a:solidFill>
                  <a:srgbClr val="888888"/>
                </a:solidFill>
              </a:defRPr>
            </a:lvl4pPr>
            <a:lvl5pPr marL="0" indent="1828702">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1"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8" y="365125"/>
            <a:ext cx="10515601" cy="1325564"/>
          </a:xfrm>
          <a:prstGeom prst="rect">
            <a:avLst/>
          </a:prstGeom>
        </p:spPr>
        <p:txBody>
          <a:bodyPr/>
          <a:lstStyle/>
          <a:p>
            <a:pPr/>
            <a:r>
              <a:t>Title Text</a:t>
            </a:r>
          </a:p>
        </p:txBody>
      </p:sp>
      <p:sp>
        <p:nvSpPr>
          <p:cNvPr id="48" name="Body Level One…"/>
          <p:cNvSpPr txBox="1"/>
          <p:nvPr>
            <p:ph type="body" sz="quarter" idx="1"/>
          </p:nvPr>
        </p:nvSpPr>
        <p:spPr>
          <a:xfrm>
            <a:off x="839788" y="1681163"/>
            <a:ext cx="5157789" cy="823913"/>
          </a:xfrm>
          <a:prstGeom prst="rect">
            <a:avLst/>
          </a:prstGeom>
        </p:spPr>
        <p:txBody>
          <a:bodyPr anchor="b"/>
          <a:lstStyle>
            <a:lvl1pPr marL="0" indent="0">
              <a:buSzTx/>
              <a:buFontTx/>
              <a:buNone/>
              <a:defRPr b="1" sz="2400"/>
            </a:lvl1pPr>
            <a:lvl2pPr marL="0" indent="457176">
              <a:buSzTx/>
              <a:buFontTx/>
              <a:buNone/>
              <a:defRPr b="1" sz="2400"/>
            </a:lvl2pPr>
            <a:lvl3pPr marL="0" indent="914352">
              <a:buSzTx/>
              <a:buFontTx/>
              <a:buNone/>
              <a:defRPr b="1" sz="2400"/>
            </a:lvl3pPr>
            <a:lvl4pPr marL="0" indent="1371528">
              <a:buSzTx/>
              <a:buFontTx/>
              <a:buNone/>
              <a:defRPr b="1" sz="2400"/>
            </a:lvl4pPr>
            <a:lvl5pPr marL="0" indent="1828702">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1" y="1681163"/>
            <a:ext cx="5183189"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90" y="457200"/>
            <a:ext cx="3932236"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3" cy="4873626"/>
          </a:xfrm>
          <a:prstGeom prst="rect">
            <a:avLst/>
          </a:prstGeom>
        </p:spPr>
        <p:txBody>
          <a:bodyPr/>
          <a:lstStyle>
            <a:lvl1pPr>
              <a:defRPr sz="3200"/>
            </a:lvl1pPr>
            <a:lvl2pPr marL="718419" indent="-261243">
              <a:defRPr sz="3200"/>
            </a:lvl2pPr>
            <a:lvl3pPr marL="1219136" indent="-304784">
              <a:defRPr sz="3200"/>
            </a:lvl3pPr>
            <a:lvl4pPr marL="1737268" indent="-365740">
              <a:defRPr sz="3200"/>
            </a:lvl4pPr>
            <a:lvl5pPr marL="2194443" indent="-36574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90" y="2057400"/>
            <a:ext cx="3932236"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90" y="457200"/>
            <a:ext cx="3932236"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3" cy="4873626"/>
          </a:xfrm>
          <a:prstGeom prst="rect">
            <a:avLst/>
          </a:prstGeom>
        </p:spPr>
        <p:txBody>
          <a:bodyPr lIns="91439" rIns="91439">
            <a:noAutofit/>
          </a:bodyPr>
          <a:lstStyle/>
          <a:p>
            <a:pPr/>
          </a:p>
        </p:txBody>
      </p:sp>
      <p:sp>
        <p:nvSpPr>
          <p:cNvPr id="84" name="Body Level One…"/>
          <p:cNvSpPr txBox="1"/>
          <p:nvPr>
            <p:ph type="body" sz="quarter" idx="1"/>
          </p:nvPr>
        </p:nvSpPr>
        <p:spPr>
          <a:xfrm>
            <a:off x="839790" y="2057400"/>
            <a:ext cx="3932236" cy="3811588"/>
          </a:xfrm>
          <a:prstGeom prst="rect">
            <a:avLst/>
          </a:prstGeom>
        </p:spPr>
        <p:txBody>
          <a:bodyPr/>
          <a:lstStyle>
            <a:lvl1pPr marL="0" indent="0">
              <a:buSzTx/>
              <a:buFontTx/>
              <a:buNone/>
              <a:defRPr sz="1600"/>
            </a:lvl1pPr>
            <a:lvl2pPr marL="0" indent="457176">
              <a:buSzTx/>
              <a:buFontTx/>
              <a:buNone/>
              <a:defRPr sz="1600"/>
            </a:lvl2pPr>
            <a:lvl3pPr marL="0" indent="914352">
              <a:buSzTx/>
              <a:buFontTx/>
              <a:buNone/>
              <a:defRPr sz="1600"/>
            </a:lvl3pPr>
            <a:lvl4pPr marL="0" indent="1371528">
              <a:buSzTx/>
              <a:buFontTx/>
              <a:buNone/>
              <a:defRPr sz="1600"/>
            </a:lvl4pPr>
            <a:lvl5pPr marL="0" indent="1828702">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solidFill>
          <a:srgbClr val="000000"/>
        </a:solidFill>
      </p:bgPr>
    </p:bg>
    <p:spTree>
      <p:nvGrpSpPr>
        <p:cNvPr id="1" name=""/>
        <p:cNvGrpSpPr/>
        <p:nvPr/>
      </p:nvGrpSpPr>
      <p:grpSpPr>
        <a:xfrm>
          <a:off x="0" y="0"/>
          <a:ext cx="0" cy="0"/>
          <a:chOff x="0" y="0"/>
          <a:chExt cx="0" cy="0"/>
        </a:xfrm>
      </p:grpSpPr>
      <p:sp>
        <p:nvSpPr>
          <p:cNvPr id="92" name="Body Level One…"/>
          <p:cNvSpPr txBox="1"/>
          <p:nvPr>
            <p:ph type="body" idx="1"/>
          </p:nvPr>
        </p:nvSpPr>
        <p:spPr>
          <a:xfrm>
            <a:off x="869950" y="889000"/>
            <a:ext cx="10452100" cy="5073650"/>
          </a:xfrm>
          <a:prstGeom prst="rect">
            <a:avLst/>
          </a:prstGeom>
        </p:spPr>
        <p:txBody>
          <a:bodyPr lIns="25400" tIns="25400" rIns="25400" bIns="25400" anchor="ctr">
            <a:noAutofit/>
          </a:bodyPr>
          <a:lstStyle>
            <a:lvl1pPr marL="717550" indent="-400050" defTabSz="412750">
              <a:lnSpc>
                <a:spcPct val="100000"/>
              </a:lnSpc>
              <a:spcBef>
                <a:spcPts val="3600"/>
              </a:spcBef>
              <a:buSzPct val="171000"/>
              <a:buFontTx/>
              <a:defRPr>
                <a:solidFill>
                  <a:srgbClr val="FFFFFF"/>
                </a:solidFill>
                <a:latin typeface="Gill Sans"/>
                <a:ea typeface="Gill Sans"/>
                <a:cs typeface="Gill Sans"/>
                <a:sym typeface="Gill Sans"/>
              </a:defRPr>
            </a:lvl1pPr>
            <a:lvl2pPr marL="1162050" indent="-400050" defTabSz="412750">
              <a:lnSpc>
                <a:spcPct val="100000"/>
              </a:lnSpc>
              <a:spcBef>
                <a:spcPts val="3600"/>
              </a:spcBef>
              <a:buSzPct val="171000"/>
              <a:buFontTx/>
              <a:defRPr>
                <a:solidFill>
                  <a:srgbClr val="FFFFFF"/>
                </a:solidFill>
                <a:latin typeface="Gill Sans"/>
                <a:ea typeface="Gill Sans"/>
                <a:cs typeface="Gill Sans"/>
                <a:sym typeface="Gill Sans"/>
              </a:defRPr>
            </a:lvl2pPr>
            <a:lvl3pPr marL="1606550" indent="-400050" defTabSz="412750">
              <a:lnSpc>
                <a:spcPct val="100000"/>
              </a:lnSpc>
              <a:spcBef>
                <a:spcPts val="3600"/>
              </a:spcBef>
              <a:buSzPct val="171000"/>
              <a:buFontTx/>
              <a:defRPr>
                <a:solidFill>
                  <a:srgbClr val="FFFFFF"/>
                </a:solidFill>
                <a:latin typeface="Gill Sans"/>
                <a:ea typeface="Gill Sans"/>
                <a:cs typeface="Gill Sans"/>
                <a:sym typeface="Gill Sans"/>
              </a:defRPr>
            </a:lvl3pPr>
            <a:lvl4pPr marL="2051050" indent="-400050" defTabSz="412750">
              <a:lnSpc>
                <a:spcPct val="100000"/>
              </a:lnSpc>
              <a:spcBef>
                <a:spcPts val="3600"/>
              </a:spcBef>
              <a:buSzPct val="171000"/>
              <a:buFontTx/>
              <a:defRPr>
                <a:solidFill>
                  <a:srgbClr val="FFFFFF"/>
                </a:solidFill>
                <a:latin typeface="Gill Sans"/>
                <a:ea typeface="Gill Sans"/>
                <a:cs typeface="Gill Sans"/>
                <a:sym typeface="Gill Sans"/>
              </a:defRPr>
            </a:lvl4pPr>
            <a:lvl5pPr marL="2495550" indent="-400050" defTabSz="412750">
              <a:lnSpc>
                <a:spcPct val="100000"/>
              </a:lnSpc>
              <a:spcBef>
                <a:spcPts val="3600"/>
              </a:spcBef>
              <a:buSzPct val="171000"/>
              <a:buFontTx/>
              <a:defRPr>
                <a:solidFill>
                  <a:srgbClr val="FFFFFF"/>
                </a:solidFill>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xfrm>
            <a:off x="5981700" y="6546850"/>
            <a:ext cx="215901" cy="228600"/>
          </a:xfrm>
          <a:prstGeom prst="rect">
            <a:avLst/>
          </a:prstGeom>
        </p:spPr>
        <p:txBody>
          <a:bodyPr lIns="25400" tIns="25400" rIns="25400" bIns="25400" anchor="t"/>
          <a:lstStyle>
            <a:lvl1pPr algn="ctr" defTabSz="412750">
              <a:defRPr>
                <a:solidFill>
                  <a:srgbClr val="FFFFFF"/>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solidFill>
          <a:srgbClr val="000000"/>
        </a:solidFill>
      </p:bgPr>
    </p:bg>
    <p:spTree>
      <p:nvGrpSpPr>
        <p:cNvPr id="1" name=""/>
        <p:cNvGrpSpPr/>
        <p:nvPr/>
      </p:nvGrpSpPr>
      <p:grpSpPr>
        <a:xfrm>
          <a:off x="0" y="0"/>
          <a:ext cx="0" cy="0"/>
          <a:chOff x="0" y="0"/>
          <a:chExt cx="0" cy="0"/>
        </a:xfrm>
      </p:grpSpPr>
      <p:sp>
        <p:nvSpPr>
          <p:cNvPr id="100" name="Title Text"/>
          <p:cNvSpPr txBox="1"/>
          <p:nvPr>
            <p:ph type="title"/>
          </p:nvPr>
        </p:nvSpPr>
        <p:spPr>
          <a:xfrm>
            <a:off x="889000" y="1149350"/>
            <a:ext cx="10414000" cy="2324100"/>
          </a:xfrm>
          <a:prstGeom prst="rect">
            <a:avLst/>
          </a:prstGeom>
        </p:spPr>
        <p:txBody>
          <a:bodyPr lIns="25400" tIns="25400" rIns="25400" bIns="25400" anchor="b"/>
          <a:lstStyle>
            <a:lvl1pPr algn="ctr" defTabSz="412750">
              <a:lnSpc>
                <a:spcPct val="100000"/>
              </a:lnSpc>
              <a:defRPr sz="5600">
                <a:solidFill>
                  <a:srgbClr val="FFFFFF"/>
                </a:solidFill>
                <a:latin typeface="Helvetica Neue Medium"/>
                <a:ea typeface="Helvetica Neue Medium"/>
                <a:cs typeface="Helvetica Neue Medium"/>
                <a:sym typeface="Helvetica Neue Medium"/>
              </a:defRPr>
            </a:lvl1pPr>
          </a:lstStyle>
          <a:p>
            <a:pPr/>
            <a:r>
              <a:t>Title Text</a:t>
            </a:r>
          </a:p>
        </p:txBody>
      </p:sp>
      <p:sp>
        <p:nvSpPr>
          <p:cNvPr id="101" name="Body Level One…"/>
          <p:cNvSpPr txBox="1"/>
          <p:nvPr>
            <p:ph type="body" sz="quarter" idx="1"/>
          </p:nvPr>
        </p:nvSpPr>
        <p:spPr>
          <a:xfrm>
            <a:off x="889000" y="3536950"/>
            <a:ext cx="10414000" cy="793750"/>
          </a:xfrm>
          <a:prstGeom prst="rect">
            <a:avLst/>
          </a:prstGeom>
        </p:spPr>
        <p:txBody>
          <a:bodyPr lIns="25400" tIns="25400" rIns="25400" bIns="25400"/>
          <a:lstStyle>
            <a:lvl1pPr marL="0" indent="0" algn="ctr" defTabSz="412750">
              <a:lnSpc>
                <a:spcPct val="100000"/>
              </a:lnSpc>
              <a:spcBef>
                <a:spcPts val="0"/>
              </a:spcBef>
              <a:buSzTx/>
              <a:buFontTx/>
              <a:buNone/>
              <a:defRPr sz="2600">
                <a:solidFill>
                  <a:srgbClr val="FFFFFF"/>
                </a:solidFill>
                <a:latin typeface="Helvetica Neue"/>
                <a:ea typeface="Helvetica Neue"/>
                <a:cs typeface="Helvetica Neue"/>
                <a:sym typeface="Helvetica Neue"/>
              </a:defRPr>
            </a:lvl1pPr>
            <a:lvl2pPr marL="0" indent="0" algn="ctr" defTabSz="412750">
              <a:lnSpc>
                <a:spcPct val="100000"/>
              </a:lnSpc>
              <a:spcBef>
                <a:spcPts val="0"/>
              </a:spcBef>
              <a:buSzTx/>
              <a:buFontTx/>
              <a:buNone/>
              <a:defRPr sz="2600">
                <a:solidFill>
                  <a:srgbClr val="FFFFFF"/>
                </a:solidFill>
                <a:latin typeface="Helvetica Neue"/>
                <a:ea typeface="Helvetica Neue"/>
                <a:cs typeface="Helvetica Neue"/>
                <a:sym typeface="Helvetica Neue"/>
              </a:defRPr>
            </a:lvl2pPr>
            <a:lvl3pPr marL="0" indent="0" algn="ctr" defTabSz="412750">
              <a:lnSpc>
                <a:spcPct val="100000"/>
              </a:lnSpc>
              <a:spcBef>
                <a:spcPts val="0"/>
              </a:spcBef>
              <a:buSzTx/>
              <a:buFontTx/>
              <a:buNone/>
              <a:defRPr sz="2600">
                <a:solidFill>
                  <a:srgbClr val="FFFFFF"/>
                </a:solidFill>
                <a:latin typeface="Helvetica Neue"/>
                <a:ea typeface="Helvetica Neue"/>
                <a:cs typeface="Helvetica Neue"/>
                <a:sym typeface="Helvetica Neue"/>
              </a:defRPr>
            </a:lvl3pPr>
            <a:lvl4pPr marL="0" indent="0" algn="ctr" defTabSz="412750">
              <a:lnSpc>
                <a:spcPct val="100000"/>
              </a:lnSpc>
              <a:spcBef>
                <a:spcPts val="0"/>
              </a:spcBef>
              <a:buSzTx/>
              <a:buFontTx/>
              <a:buNone/>
              <a:defRPr sz="2600">
                <a:solidFill>
                  <a:srgbClr val="FFFFFF"/>
                </a:solidFill>
                <a:latin typeface="Helvetica Neue"/>
                <a:ea typeface="Helvetica Neue"/>
                <a:cs typeface="Helvetica Neue"/>
                <a:sym typeface="Helvetica Neue"/>
              </a:defRPr>
            </a:lvl4pPr>
            <a:lvl5pPr marL="0" indent="0" algn="ctr" defTabSz="412750">
              <a:lnSpc>
                <a:spcPct val="100000"/>
              </a:lnSpc>
              <a:spcBef>
                <a:spcPts val="0"/>
              </a:spcBef>
              <a:buSzTx/>
              <a:buFontTx/>
              <a:buNone/>
              <a:defRPr sz="2600">
                <a:solidFill>
                  <a:srgbClr val="FFFFFF"/>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02" name="Slide Number"/>
          <p:cNvSpPr txBox="1"/>
          <p:nvPr>
            <p:ph type="sldNum" sz="quarter" idx="2"/>
          </p:nvPr>
        </p:nvSpPr>
        <p:spPr>
          <a:xfrm>
            <a:off x="5976340" y="6540500"/>
            <a:ext cx="232970" cy="236880"/>
          </a:xfrm>
          <a:prstGeom prst="rect">
            <a:avLst/>
          </a:prstGeom>
        </p:spPr>
        <p:txBody>
          <a:bodyPr lIns="25400" tIns="25400" rIns="25400" bIns="25400" anchor="t"/>
          <a:lstStyle>
            <a:lvl1pPr algn="ctr" defTabSz="412750">
              <a:defRPr>
                <a:solidFill>
                  <a:srgbClr val="FFFFFF"/>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Blank Presentation - No Graphics">
    <p:spTree>
      <p:nvGrpSpPr>
        <p:cNvPr id="1" name=""/>
        <p:cNvGrpSpPr/>
        <p:nvPr/>
      </p:nvGrpSpPr>
      <p:grpSpPr>
        <a:xfrm>
          <a:off x="0" y="0"/>
          <a:ext cx="0" cy="0"/>
          <a:chOff x="0" y="0"/>
          <a:chExt cx="0" cy="0"/>
        </a:xfrm>
      </p:grpSpPr>
      <p:sp>
        <p:nvSpPr>
          <p:cNvPr id="109" name="Title Text"/>
          <p:cNvSpPr txBox="1"/>
          <p:nvPr>
            <p:ph type="title"/>
          </p:nvPr>
        </p:nvSpPr>
        <p:spPr>
          <a:xfrm>
            <a:off x="76199" y="-152401"/>
            <a:ext cx="1447801" cy="7010402"/>
          </a:xfrm>
          <a:prstGeom prst="rect">
            <a:avLst/>
          </a:prstGeom>
        </p:spPr>
        <p:txBody>
          <a:bodyPr lIns="50800" tIns="50800" rIns="50800" bIns="50800">
            <a:noAutofit/>
          </a:bodyPr>
          <a:lstStyle>
            <a:lvl1pPr marL="40639" marR="40639" defTabSz="914400">
              <a:lnSpc>
                <a:spcPct val="70000"/>
              </a:lnSpc>
              <a:defRPr b="1" sz="2600">
                <a:solidFill>
                  <a:srgbClr val="FF2600"/>
                </a:solidFill>
                <a:uFill>
                  <a:solidFill>
                    <a:srgbClr val="FF2600"/>
                  </a:solidFill>
                </a:uFill>
                <a:latin typeface="Times New Roman"/>
                <a:ea typeface="Times New Roman"/>
                <a:cs typeface="Times New Roman"/>
                <a:sym typeface="Times New Roman"/>
              </a:defRPr>
            </a:lvl1pPr>
          </a:lstStyle>
          <a:p>
            <a:pPr/>
            <a:r>
              <a:t>Title Text</a:t>
            </a:r>
          </a:p>
        </p:txBody>
      </p:sp>
      <p:sp>
        <p:nvSpPr>
          <p:cNvPr id="110" name="Slide Number"/>
          <p:cNvSpPr txBox="1"/>
          <p:nvPr>
            <p:ph type="sldNum" sz="quarter" idx="2"/>
          </p:nvPr>
        </p:nvSpPr>
        <p:spPr>
          <a:xfrm>
            <a:off x="5873750" y="6388100"/>
            <a:ext cx="444501" cy="468574"/>
          </a:xfrm>
          <a:prstGeom prst="rect">
            <a:avLst/>
          </a:prstGeom>
        </p:spPr>
        <p:txBody>
          <a:bodyPr lIns="50800" tIns="50800" rIns="50800" bIns="50800" anchor="t"/>
          <a:lstStyle>
            <a:lvl1pPr algn="ctr" defTabSz="584200">
              <a:defRPr b="1" sz="2600">
                <a:solidFill>
                  <a:srgbClr val="0329D6"/>
                </a:solidFill>
                <a:uFill>
                  <a:solidFill>
                    <a:srgbClr val="0329D6"/>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solidFill>
          <a:srgbClr val="000000"/>
        </a:solidFill>
      </p:bgPr>
    </p:bg>
    <p:spTree>
      <p:nvGrpSpPr>
        <p:cNvPr id="1" name=""/>
        <p:cNvGrpSpPr/>
        <p:nvPr/>
      </p:nvGrpSpPr>
      <p:grpSpPr>
        <a:xfrm>
          <a:off x="0" y="0"/>
          <a:ext cx="0" cy="0"/>
          <a:chOff x="0" y="0"/>
          <a:chExt cx="0" cy="0"/>
        </a:xfrm>
      </p:grpSpPr>
      <p:sp>
        <p:nvSpPr>
          <p:cNvPr id="117" name="Title Text"/>
          <p:cNvSpPr txBox="1"/>
          <p:nvPr>
            <p:ph type="title"/>
          </p:nvPr>
        </p:nvSpPr>
        <p:spPr>
          <a:xfrm>
            <a:off x="889000" y="2266950"/>
            <a:ext cx="10414000" cy="2324100"/>
          </a:xfrm>
          <a:prstGeom prst="rect">
            <a:avLst/>
          </a:prstGeom>
        </p:spPr>
        <p:txBody>
          <a:bodyPr lIns="25400" tIns="25400" rIns="25400" bIns="25400"/>
          <a:lstStyle>
            <a:lvl1pPr algn="ctr" defTabSz="412750">
              <a:lnSpc>
                <a:spcPct val="100000"/>
              </a:lnSpc>
              <a:defRPr sz="5600">
                <a:solidFill>
                  <a:srgbClr val="FFFFFF"/>
                </a:solidFill>
                <a:latin typeface="Helvetica Neue Medium"/>
                <a:ea typeface="Helvetica Neue Medium"/>
                <a:cs typeface="Helvetica Neue Medium"/>
                <a:sym typeface="Helvetica Neue Medium"/>
              </a:defRPr>
            </a:lvl1pPr>
          </a:lstStyle>
          <a:p>
            <a:pPr/>
            <a:r>
              <a:t>Title Text</a:t>
            </a:r>
          </a:p>
        </p:txBody>
      </p:sp>
      <p:sp>
        <p:nvSpPr>
          <p:cNvPr id="118" name="Slide Number"/>
          <p:cNvSpPr txBox="1"/>
          <p:nvPr>
            <p:ph type="sldNum" sz="quarter" idx="2"/>
          </p:nvPr>
        </p:nvSpPr>
        <p:spPr>
          <a:xfrm>
            <a:off x="5976340" y="6540500"/>
            <a:ext cx="232970" cy="236880"/>
          </a:xfrm>
          <a:prstGeom prst="rect">
            <a:avLst/>
          </a:prstGeom>
        </p:spPr>
        <p:txBody>
          <a:bodyPr lIns="25400" tIns="25400" rIns="25400" bIns="25400" anchor="t"/>
          <a:lstStyle>
            <a:lvl1pPr algn="ctr" defTabSz="412750">
              <a:defRPr>
                <a:solidFill>
                  <a:srgbClr val="FFFFFF"/>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25" name="Title Text"/>
          <p:cNvSpPr txBox="1"/>
          <p:nvPr>
            <p:ph type="title"/>
          </p:nvPr>
        </p:nvSpPr>
        <p:spPr>
          <a:xfrm>
            <a:off x="2416968" y="1151929"/>
            <a:ext cx="7358064" cy="2321720"/>
          </a:xfrm>
          <a:prstGeom prst="rect">
            <a:avLst/>
          </a:prstGeom>
        </p:spPr>
        <p:txBody>
          <a:bodyPr lIns="35718" tIns="35718" rIns="35718" bIns="35718" anchor="b"/>
          <a:lstStyle>
            <a:lvl1pPr algn="ctr" defTabSz="410765">
              <a:lnSpc>
                <a:spcPct val="100000"/>
              </a:lnSpc>
              <a:defRPr sz="5600">
                <a:latin typeface="Helvetica Neue Medium"/>
                <a:ea typeface="Helvetica Neue Medium"/>
                <a:cs typeface="Helvetica Neue Medium"/>
                <a:sym typeface="Helvetica Neue Medium"/>
              </a:defRPr>
            </a:lvl1pPr>
          </a:lstStyle>
          <a:p>
            <a:pPr/>
            <a:r>
              <a:t>Title Text</a:t>
            </a:r>
          </a:p>
        </p:txBody>
      </p:sp>
      <p:sp>
        <p:nvSpPr>
          <p:cNvPr id="126" name="Body Level One…"/>
          <p:cNvSpPr txBox="1"/>
          <p:nvPr>
            <p:ph type="body" sz="quarter" idx="1"/>
          </p:nvPr>
        </p:nvSpPr>
        <p:spPr>
          <a:xfrm>
            <a:off x="2416968" y="3545085"/>
            <a:ext cx="7358064" cy="794744"/>
          </a:xfrm>
          <a:prstGeom prst="rect">
            <a:avLst/>
          </a:prstGeom>
        </p:spPr>
        <p:txBody>
          <a:bodyPr lIns="35718" tIns="35718" rIns="35718" bIns="35718"/>
          <a:lstStyle>
            <a:lvl1pPr marL="0" indent="0" algn="ctr" defTabSz="410765">
              <a:lnSpc>
                <a:spcPct val="100000"/>
              </a:lnSpc>
              <a:spcBef>
                <a:spcPts val="0"/>
              </a:spcBef>
              <a:buSzTx/>
              <a:buFontTx/>
              <a:buNone/>
              <a:defRPr sz="2600">
                <a:latin typeface="Helvetica Neue"/>
                <a:ea typeface="Helvetica Neue"/>
                <a:cs typeface="Helvetica Neue"/>
                <a:sym typeface="Helvetica Neue"/>
              </a:defRPr>
            </a:lvl1pPr>
            <a:lvl2pPr marL="0" indent="228600" algn="ctr" defTabSz="410765">
              <a:lnSpc>
                <a:spcPct val="100000"/>
              </a:lnSpc>
              <a:spcBef>
                <a:spcPts val="0"/>
              </a:spcBef>
              <a:buSzTx/>
              <a:buFontTx/>
              <a:buNone/>
              <a:defRPr sz="2600">
                <a:latin typeface="Helvetica Neue"/>
                <a:ea typeface="Helvetica Neue"/>
                <a:cs typeface="Helvetica Neue"/>
                <a:sym typeface="Helvetica Neue"/>
              </a:defRPr>
            </a:lvl2pPr>
            <a:lvl3pPr marL="0" indent="457200" algn="ctr" defTabSz="410765">
              <a:lnSpc>
                <a:spcPct val="100000"/>
              </a:lnSpc>
              <a:spcBef>
                <a:spcPts val="0"/>
              </a:spcBef>
              <a:buSzTx/>
              <a:buFontTx/>
              <a:buNone/>
              <a:defRPr sz="2600">
                <a:latin typeface="Helvetica Neue"/>
                <a:ea typeface="Helvetica Neue"/>
                <a:cs typeface="Helvetica Neue"/>
                <a:sym typeface="Helvetica Neue"/>
              </a:defRPr>
            </a:lvl3pPr>
            <a:lvl4pPr marL="0" indent="685800" algn="ctr" defTabSz="410765">
              <a:lnSpc>
                <a:spcPct val="100000"/>
              </a:lnSpc>
              <a:spcBef>
                <a:spcPts val="0"/>
              </a:spcBef>
              <a:buSzTx/>
              <a:buFontTx/>
              <a:buNone/>
              <a:defRPr sz="2600">
                <a:latin typeface="Helvetica Neue"/>
                <a:ea typeface="Helvetica Neue"/>
                <a:cs typeface="Helvetica Neue"/>
                <a:sym typeface="Helvetica Neue"/>
              </a:defRPr>
            </a:lvl4pPr>
            <a:lvl5pPr marL="0" indent="914400" algn="ctr" defTabSz="410765">
              <a:lnSpc>
                <a:spcPct val="100000"/>
              </a:lnSpc>
              <a:spcBef>
                <a:spcPts val="0"/>
              </a:spcBef>
              <a:buSzTx/>
              <a:buFontTx/>
              <a:buNone/>
              <a:defRPr sz="2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27" name="Slide Number"/>
          <p:cNvSpPr txBox="1"/>
          <p:nvPr>
            <p:ph type="sldNum" sz="quarter" idx="2"/>
          </p:nvPr>
        </p:nvSpPr>
        <p:spPr>
          <a:xfrm>
            <a:off x="5973876" y="6536531"/>
            <a:ext cx="239485" cy="232486"/>
          </a:xfrm>
          <a:prstGeom prst="rect">
            <a:avLst/>
          </a:prstGeom>
        </p:spPr>
        <p:txBody>
          <a:bodyPr lIns="35718" tIns="35718" rIns="35718" bIns="35718" anchor="t"/>
          <a:lstStyle>
            <a:lvl1pPr algn="ctr" defTabSz="410765">
              <a:defRPr sz="1100">
                <a:solidFill>
                  <a:srgbClr val="000000"/>
                </a:solidFill>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Blank Presentation - No Graphics">
    <p:spTree>
      <p:nvGrpSpPr>
        <p:cNvPr id="1" name=""/>
        <p:cNvGrpSpPr/>
        <p:nvPr/>
      </p:nvGrpSpPr>
      <p:grpSpPr>
        <a:xfrm>
          <a:off x="0" y="0"/>
          <a:ext cx="0" cy="0"/>
          <a:chOff x="0" y="0"/>
          <a:chExt cx="0" cy="0"/>
        </a:xfrm>
      </p:grpSpPr>
      <p:sp>
        <p:nvSpPr>
          <p:cNvPr id="134" name="Title Text"/>
          <p:cNvSpPr txBox="1"/>
          <p:nvPr>
            <p:ph type="title"/>
          </p:nvPr>
        </p:nvSpPr>
        <p:spPr>
          <a:xfrm>
            <a:off x="76200" y="-152400"/>
            <a:ext cx="1447800" cy="7010400"/>
          </a:xfrm>
          <a:prstGeom prst="rect">
            <a:avLst/>
          </a:prstGeom>
        </p:spPr>
        <p:txBody>
          <a:bodyPr lIns="50800" tIns="50800" rIns="50800" bIns="50800">
            <a:noAutofit/>
          </a:bodyPr>
          <a:lstStyle>
            <a:lvl1pPr marL="40639" marR="40639" defTabSz="914400">
              <a:lnSpc>
                <a:spcPct val="70000"/>
              </a:lnSpc>
              <a:defRPr b="1" sz="2800">
                <a:solidFill>
                  <a:srgbClr val="FF2600"/>
                </a:solidFill>
                <a:uFill>
                  <a:solidFill>
                    <a:srgbClr val="FF2600"/>
                  </a:solidFill>
                </a:uFill>
                <a:latin typeface="Times New Roman"/>
                <a:ea typeface="Times New Roman"/>
                <a:cs typeface="Times New Roman"/>
                <a:sym typeface="Times New Roman"/>
              </a:defRPr>
            </a:lvl1pPr>
          </a:lstStyle>
          <a:p>
            <a:pPr/>
            <a:r>
              <a:t>Title Text</a:t>
            </a:r>
          </a:p>
        </p:txBody>
      </p:sp>
      <p:sp>
        <p:nvSpPr>
          <p:cNvPr id="135" name="Slide Number"/>
          <p:cNvSpPr txBox="1"/>
          <p:nvPr>
            <p:ph type="sldNum" sz="quarter" idx="2"/>
          </p:nvPr>
        </p:nvSpPr>
        <p:spPr>
          <a:xfrm>
            <a:off x="5861050" y="6388100"/>
            <a:ext cx="469900" cy="492894"/>
          </a:xfrm>
          <a:prstGeom prst="rect">
            <a:avLst/>
          </a:prstGeom>
        </p:spPr>
        <p:txBody>
          <a:bodyPr lIns="50800" tIns="50800" rIns="50800" bIns="50800" anchor="t"/>
          <a:lstStyle>
            <a:lvl1pPr algn="ctr" defTabSz="584200">
              <a:defRPr b="1" sz="2800">
                <a:solidFill>
                  <a:srgbClr val="0329D6"/>
                </a:solidFill>
                <a:uFill>
                  <a:solidFill>
                    <a:srgbClr val="0329D6"/>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solidFill>
          <a:srgbClr val="000000"/>
        </a:solidFill>
      </p:bgPr>
    </p:bg>
    <p:spTree>
      <p:nvGrpSpPr>
        <p:cNvPr id="1" name=""/>
        <p:cNvGrpSpPr/>
        <p:nvPr/>
      </p:nvGrpSpPr>
      <p:grpSpPr>
        <a:xfrm>
          <a:off x="0" y="0"/>
          <a:ext cx="0" cy="0"/>
          <a:chOff x="0" y="0"/>
          <a:chExt cx="0" cy="0"/>
        </a:xfrm>
      </p:grpSpPr>
      <p:sp>
        <p:nvSpPr>
          <p:cNvPr id="142" name="Body Level One…"/>
          <p:cNvSpPr txBox="1"/>
          <p:nvPr>
            <p:ph type="body" sz="half" idx="1"/>
          </p:nvPr>
        </p:nvSpPr>
        <p:spPr>
          <a:xfrm>
            <a:off x="2176462" y="1524000"/>
            <a:ext cx="7839076" cy="3805238"/>
          </a:xfrm>
          <a:prstGeom prst="rect">
            <a:avLst/>
          </a:prstGeom>
        </p:spPr>
        <p:txBody>
          <a:bodyPr lIns="19050" tIns="19050" rIns="19050" bIns="19050" anchor="ctr">
            <a:noAutofit/>
          </a:bodyPr>
          <a:lstStyle>
            <a:lvl1pPr marL="717550" indent="-400050" defTabSz="412750">
              <a:lnSpc>
                <a:spcPct val="100000"/>
              </a:lnSpc>
              <a:spcBef>
                <a:spcPts val="3600"/>
              </a:spcBef>
              <a:buSzPct val="171000"/>
              <a:buFontTx/>
              <a:defRPr>
                <a:solidFill>
                  <a:srgbClr val="FFFFFF"/>
                </a:solidFill>
                <a:latin typeface="Gill Sans"/>
                <a:ea typeface="Gill Sans"/>
                <a:cs typeface="Gill Sans"/>
                <a:sym typeface="Gill Sans"/>
              </a:defRPr>
            </a:lvl1pPr>
            <a:lvl2pPr marL="1162050" indent="-400050" defTabSz="412750">
              <a:lnSpc>
                <a:spcPct val="100000"/>
              </a:lnSpc>
              <a:spcBef>
                <a:spcPts val="3600"/>
              </a:spcBef>
              <a:buSzPct val="171000"/>
              <a:buFontTx/>
              <a:defRPr>
                <a:solidFill>
                  <a:srgbClr val="FFFFFF"/>
                </a:solidFill>
                <a:latin typeface="Gill Sans"/>
                <a:ea typeface="Gill Sans"/>
                <a:cs typeface="Gill Sans"/>
                <a:sym typeface="Gill Sans"/>
              </a:defRPr>
            </a:lvl2pPr>
            <a:lvl3pPr marL="1606550" indent="-400050" defTabSz="412750">
              <a:lnSpc>
                <a:spcPct val="100000"/>
              </a:lnSpc>
              <a:spcBef>
                <a:spcPts val="3600"/>
              </a:spcBef>
              <a:buSzPct val="171000"/>
              <a:buFontTx/>
              <a:defRPr>
                <a:solidFill>
                  <a:srgbClr val="FFFFFF"/>
                </a:solidFill>
                <a:latin typeface="Gill Sans"/>
                <a:ea typeface="Gill Sans"/>
                <a:cs typeface="Gill Sans"/>
                <a:sym typeface="Gill Sans"/>
              </a:defRPr>
            </a:lvl3pPr>
            <a:lvl4pPr marL="2051050" indent="-400050" defTabSz="412750">
              <a:lnSpc>
                <a:spcPct val="100000"/>
              </a:lnSpc>
              <a:spcBef>
                <a:spcPts val="3600"/>
              </a:spcBef>
              <a:buSzPct val="171000"/>
              <a:buFontTx/>
              <a:defRPr>
                <a:solidFill>
                  <a:srgbClr val="FFFFFF"/>
                </a:solidFill>
                <a:latin typeface="Gill Sans"/>
                <a:ea typeface="Gill Sans"/>
                <a:cs typeface="Gill Sans"/>
                <a:sym typeface="Gill Sans"/>
              </a:defRPr>
            </a:lvl4pPr>
            <a:lvl5pPr marL="2495550" indent="-400050" defTabSz="412750">
              <a:lnSpc>
                <a:spcPct val="100000"/>
              </a:lnSpc>
              <a:spcBef>
                <a:spcPts val="3600"/>
              </a:spcBef>
              <a:buSzPct val="171000"/>
              <a:buFontTx/>
              <a:defRPr>
                <a:solidFill>
                  <a:srgbClr val="FFFFFF"/>
                </a:solidFill>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43" name="Slide Number"/>
          <p:cNvSpPr txBox="1"/>
          <p:nvPr>
            <p:ph type="sldNum" sz="quarter" idx="2"/>
          </p:nvPr>
        </p:nvSpPr>
        <p:spPr>
          <a:xfrm>
            <a:off x="5989637" y="5767387"/>
            <a:ext cx="203201" cy="215901"/>
          </a:xfrm>
          <a:prstGeom prst="rect">
            <a:avLst/>
          </a:prstGeom>
        </p:spPr>
        <p:txBody>
          <a:bodyPr lIns="19050" tIns="19050" rIns="19050" bIns="19050" anchor="t"/>
          <a:lstStyle>
            <a:lvl1pPr algn="ctr" defTabSz="412750">
              <a:defRPr>
                <a:solidFill>
                  <a:srgbClr val="FFFFFF"/>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和内容">
    <p:spTree>
      <p:nvGrpSpPr>
        <p:cNvPr id="1" name=""/>
        <p:cNvGrpSpPr/>
        <p:nvPr/>
      </p:nvGrpSpPr>
      <p:grpSpPr>
        <a:xfrm>
          <a:off x="0" y="0"/>
          <a:ext cx="0" cy="0"/>
          <a:chOff x="0" y="0"/>
          <a:chExt cx="0" cy="0"/>
        </a:xfrm>
      </p:grpSpPr>
      <p:sp>
        <p:nvSpPr>
          <p:cNvPr id="150" name="Title Text"/>
          <p:cNvSpPr txBox="1"/>
          <p:nvPr>
            <p:ph type="title"/>
          </p:nvPr>
        </p:nvSpPr>
        <p:spPr>
          <a:xfrm>
            <a:off x="838200" y="365125"/>
            <a:ext cx="10515600" cy="1325563"/>
          </a:xfrm>
          <a:prstGeom prst="rect">
            <a:avLst/>
          </a:prstGeom>
        </p:spPr>
        <p:txBody>
          <a:bodyPr/>
          <a:lstStyle>
            <a:lvl1pPr defTabSz="914400">
              <a:defRPr>
                <a:latin typeface="等线 Light"/>
                <a:ea typeface="等线 Light"/>
                <a:cs typeface="等线 Light"/>
                <a:sym typeface="等线 Light"/>
              </a:defRPr>
            </a:lvl1pPr>
          </a:lstStyle>
          <a:p>
            <a:pPr/>
            <a:r>
              <a:t>Title Text</a:t>
            </a:r>
          </a:p>
        </p:txBody>
      </p:sp>
      <p:sp>
        <p:nvSpPr>
          <p:cNvPr id="151" name="Body Level One…"/>
          <p:cNvSpPr txBox="1"/>
          <p:nvPr>
            <p:ph type="body" idx="1"/>
          </p:nvPr>
        </p:nvSpPr>
        <p:spPr>
          <a:xfrm>
            <a:off x="838200" y="1825625"/>
            <a:ext cx="10515600" cy="4351338"/>
          </a:xfrm>
          <a:prstGeom prst="rect">
            <a:avLst/>
          </a:prstGeom>
        </p:spPr>
        <p:txBody>
          <a:bodyPr/>
          <a:lstStyle>
            <a:lvl1pPr marL="228600" indent="-228600" defTabSz="914400">
              <a:defRPr>
                <a:latin typeface="等线"/>
                <a:ea typeface="等线"/>
                <a:cs typeface="等线"/>
                <a:sym typeface="等线"/>
              </a:defRPr>
            </a:lvl1pPr>
            <a:lvl2pPr marL="723900" indent="-266700" defTabSz="914400">
              <a:defRPr>
                <a:latin typeface="等线"/>
                <a:ea typeface="等线"/>
                <a:cs typeface="等线"/>
                <a:sym typeface="等线"/>
              </a:defRPr>
            </a:lvl2pPr>
            <a:lvl3pPr marL="1234439" indent="-320039" defTabSz="914400">
              <a:defRPr>
                <a:latin typeface="等线"/>
                <a:ea typeface="等线"/>
                <a:cs typeface="等线"/>
                <a:sym typeface="等线"/>
              </a:defRPr>
            </a:lvl3pPr>
            <a:lvl4pPr marL="1727200" indent="-355600" defTabSz="914400">
              <a:defRPr>
                <a:latin typeface="等线"/>
                <a:ea typeface="等线"/>
                <a:cs typeface="等线"/>
                <a:sym typeface="等线"/>
              </a:defRPr>
            </a:lvl4pPr>
            <a:lvl5pPr marL="2184400" indent="-355600" defTabSz="914400">
              <a:defRPr>
                <a:latin typeface="等线"/>
                <a:ea typeface="等线"/>
                <a:cs typeface="等线"/>
                <a:sym typeface="等线"/>
              </a:defRPr>
            </a:lvl5pPr>
          </a:lstStyle>
          <a:p>
            <a:pPr/>
            <a:r>
              <a:t>Body Level One</a:t>
            </a:r>
          </a:p>
          <a:p>
            <a:pPr lvl="1"/>
            <a:r>
              <a:t>Body Level Two</a:t>
            </a:r>
          </a:p>
          <a:p>
            <a:pPr lvl="2"/>
            <a:r>
              <a:t>Body Level Three</a:t>
            </a:r>
          </a:p>
          <a:p>
            <a:pPr lvl="3"/>
            <a:r>
              <a:t>Body Level Four</a:t>
            </a:r>
          </a:p>
          <a:p>
            <a:pPr lvl="4"/>
            <a:r>
              <a:t>Body Level Five</a:t>
            </a:r>
          </a:p>
        </p:txBody>
      </p:sp>
      <p:sp>
        <p:nvSpPr>
          <p:cNvPr id="152" name="Slide Number"/>
          <p:cNvSpPr txBox="1"/>
          <p:nvPr>
            <p:ph type="sldNum" sz="quarter" idx="2"/>
          </p:nvPr>
        </p:nvSpPr>
        <p:spPr>
          <a:xfrm>
            <a:off x="11080144" y="6404292"/>
            <a:ext cx="273657" cy="269241"/>
          </a:xfrm>
          <a:prstGeom prst="rect">
            <a:avLst/>
          </a:prstGeom>
        </p:spPr>
        <p:txBody>
          <a:bodyPr/>
          <a:lstStyle>
            <a:lvl1pPr>
              <a:defRPr>
                <a:latin typeface="等线"/>
                <a:ea typeface="等线"/>
                <a:cs typeface="等线"/>
                <a:sym typeface="等线"/>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59" name="Title Text"/>
          <p:cNvSpPr txBox="1"/>
          <p:nvPr>
            <p:ph type="title"/>
          </p:nvPr>
        </p:nvSpPr>
        <p:spPr>
          <a:xfrm>
            <a:off x="889000" y="1149350"/>
            <a:ext cx="10414000" cy="2324100"/>
          </a:xfrm>
          <a:prstGeom prst="rect">
            <a:avLst/>
          </a:prstGeom>
        </p:spPr>
        <p:txBody>
          <a:bodyPr lIns="25400" tIns="25400" rIns="25400" bIns="25400" anchor="b"/>
          <a:lstStyle>
            <a:lvl1pPr algn="ctr" defTabSz="412750">
              <a:lnSpc>
                <a:spcPct val="100000"/>
              </a:lnSpc>
              <a:defRPr sz="5600">
                <a:latin typeface="Helvetica Neue Medium"/>
                <a:ea typeface="Helvetica Neue Medium"/>
                <a:cs typeface="Helvetica Neue Medium"/>
                <a:sym typeface="Helvetica Neue Medium"/>
              </a:defRPr>
            </a:lvl1pPr>
          </a:lstStyle>
          <a:p>
            <a:pPr/>
            <a:r>
              <a:t>Title Text</a:t>
            </a:r>
          </a:p>
        </p:txBody>
      </p:sp>
      <p:sp>
        <p:nvSpPr>
          <p:cNvPr id="160" name="Body Level One…"/>
          <p:cNvSpPr txBox="1"/>
          <p:nvPr>
            <p:ph type="body" sz="quarter" idx="1"/>
          </p:nvPr>
        </p:nvSpPr>
        <p:spPr>
          <a:xfrm>
            <a:off x="889000" y="3536950"/>
            <a:ext cx="10414000" cy="793750"/>
          </a:xfrm>
          <a:prstGeom prst="rect">
            <a:avLst/>
          </a:prstGeom>
        </p:spPr>
        <p:txBody>
          <a:bodyPr lIns="25400" tIns="25400" rIns="25400" bIns="25400"/>
          <a:lstStyle>
            <a:lvl1pPr marL="0" indent="0" algn="ctr" defTabSz="412750">
              <a:lnSpc>
                <a:spcPct val="100000"/>
              </a:lnSpc>
              <a:spcBef>
                <a:spcPts val="0"/>
              </a:spcBef>
              <a:buSzTx/>
              <a:buFontTx/>
              <a:buNone/>
              <a:defRPr sz="2600">
                <a:latin typeface="Helvetica Neue"/>
                <a:ea typeface="Helvetica Neue"/>
                <a:cs typeface="Helvetica Neue"/>
                <a:sym typeface="Helvetica Neue"/>
              </a:defRPr>
            </a:lvl1pPr>
            <a:lvl2pPr marL="0" indent="0" algn="ctr" defTabSz="412750">
              <a:lnSpc>
                <a:spcPct val="100000"/>
              </a:lnSpc>
              <a:spcBef>
                <a:spcPts val="0"/>
              </a:spcBef>
              <a:buSzTx/>
              <a:buFontTx/>
              <a:buNone/>
              <a:defRPr sz="2600">
                <a:latin typeface="Helvetica Neue"/>
                <a:ea typeface="Helvetica Neue"/>
                <a:cs typeface="Helvetica Neue"/>
                <a:sym typeface="Helvetica Neue"/>
              </a:defRPr>
            </a:lvl2pPr>
            <a:lvl3pPr marL="0" indent="0" algn="ctr" defTabSz="412750">
              <a:lnSpc>
                <a:spcPct val="100000"/>
              </a:lnSpc>
              <a:spcBef>
                <a:spcPts val="0"/>
              </a:spcBef>
              <a:buSzTx/>
              <a:buFontTx/>
              <a:buNone/>
              <a:defRPr sz="2600">
                <a:latin typeface="Helvetica Neue"/>
                <a:ea typeface="Helvetica Neue"/>
                <a:cs typeface="Helvetica Neue"/>
                <a:sym typeface="Helvetica Neue"/>
              </a:defRPr>
            </a:lvl3pPr>
            <a:lvl4pPr marL="0" indent="0" algn="ctr" defTabSz="412750">
              <a:lnSpc>
                <a:spcPct val="100000"/>
              </a:lnSpc>
              <a:spcBef>
                <a:spcPts val="0"/>
              </a:spcBef>
              <a:buSzTx/>
              <a:buFontTx/>
              <a:buNone/>
              <a:defRPr sz="2600">
                <a:latin typeface="Helvetica Neue"/>
                <a:ea typeface="Helvetica Neue"/>
                <a:cs typeface="Helvetica Neue"/>
                <a:sym typeface="Helvetica Neue"/>
              </a:defRPr>
            </a:lvl4pPr>
            <a:lvl5pPr marL="0" indent="0" algn="ctr" defTabSz="412750">
              <a:lnSpc>
                <a:spcPct val="100000"/>
              </a:lnSpc>
              <a:spcBef>
                <a:spcPts val="0"/>
              </a:spcBef>
              <a:buSzTx/>
              <a:buFontTx/>
              <a:buNone/>
              <a:defRPr sz="2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61" name="Slide Number"/>
          <p:cNvSpPr txBox="1"/>
          <p:nvPr>
            <p:ph type="sldNum" sz="quarter" idx="2"/>
          </p:nvPr>
        </p:nvSpPr>
        <p:spPr>
          <a:xfrm>
            <a:off x="5976340" y="6540500"/>
            <a:ext cx="232970" cy="236880"/>
          </a:xfrm>
          <a:prstGeom prst="rect">
            <a:avLst/>
          </a:prstGeom>
        </p:spPr>
        <p:txBody>
          <a:bodyPr lIns="25400" tIns="25400" rIns="25400" bIns="25400" anchor="t"/>
          <a:lstStyle>
            <a:lvl1pPr algn="ctr" defTabSz="412750">
              <a:defRPr>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68" name="Title Text"/>
          <p:cNvSpPr txBox="1"/>
          <p:nvPr>
            <p:ph type="title"/>
          </p:nvPr>
        </p:nvSpPr>
        <p:spPr>
          <a:xfrm>
            <a:off x="1976437" y="1262062"/>
            <a:ext cx="8239126" cy="537437"/>
          </a:xfrm>
          <a:prstGeom prst="rect">
            <a:avLst/>
          </a:prstGeom>
        </p:spPr>
        <p:txBody>
          <a:bodyPr lIns="19050" tIns="19050" rIns="19050" bIns="19050" anchor="t"/>
          <a:lstStyle>
            <a:lvl1pPr defTabSz="1219169">
              <a:lnSpc>
                <a:spcPct val="80000"/>
              </a:lnSpc>
              <a:defRPr b="1" spc="-84" sz="4200">
                <a:latin typeface="Helvetica Neue"/>
                <a:ea typeface="Helvetica Neue"/>
                <a:cs typeface="Helvetica Neue"/>
                <a:sym typeface="Helvetica Neue"/>
              </a:defRPr>
            </a:lvl1pPr>
          </a:lstStyle>
          <a:p>
            <a:pPr/>
            <a:r>
              <a:t>Title Text</a:t>
            </a:r>
          </a:p>
        </p:txBody>
      </p:sp>
      <p:sp>
        <p:nvSpPr>
          <p:cNvPr id="169" name="Rectangle"/>
          <p:cNvSpPr txBox="1"/>
          <p:nvPr>
            <p:ph type="body" sz="quarter" idx="21"/>
          </p:nvPr>
        </p:nvSpPr>
        <p:spPr>
          <a:xfrm>
            <a:off x="1976437" y="1747110"/>
            <a:ext cx="8239126" cy="350543"/>
          </a:xfrm>
          <a:prstGeom prst="rect">
            <a:avLst/>
          </a:prstGeom>
          <a:ln w="3175"/>
        </p:spPr>
        <p:txBody>
          <a:bodyPr lIns="17145" tIns="17145" rIns="17145" bIns="17145"/>
          <a:lstStyle/>
          <a:p>
            <a:pPr marL="0" indent="0" defTabSz="412750">
              <a:lnSpc>
                <a:spcPct val="100000"/>
              </a:lnSpc>
              <a:spcBef>
                <a:spcPts val="0"/>
              </a:spcBef>
              <a:buSzTx/>
              <a:buFontTx/>
              <a:buNone/>
              <a:defRPr b="1" sz="2600">
                <a:latin typeface="Helvetica Neue"/>
                <a:ea typeface="Helvetica Neue"/>
                <a:cs typeface="Helvetica Neue"/>
                <a:sym typeface="Helvetica Neue"/>
              </a:defRPr>
            </a:pPr>
          </a:p>
        </p:txBody>
      </p:sp>
      <p:sp>
        <p:nvSpPr>
          <p:cNvPr id="170" name="Body Level One…"/>
          <p:cNvSpPr txBox="1"/>
          <p:nvPr>
            <p:ph type="body" sz="half" idx="1"/>
          </p:nvPr>
        </p:nvSpPr>
        <p:spPr>
          <a:xfrm>
            <a:off x="1976437" y="2450439"/>
            <a:ext cx="8239126" cy="3096005"/>
          </a:xfrm>
          <a:prstGeom prst="rect">
            <a:avLst/>
          </a:prstGeom>
        </p:spPr>
        <p:txBody>
          <a:bodyPr lIns="19050" tIns="19050" rIns="19050" bIns="19050"/>
          <a:lstStyle>
            <a:lvl1pPr marL="279400" indent="-279400" defTabSz="1219169">
              <a:spcBef>
                <a:spcPts val="2200"/>
              </a:spcBef>
              <a:buSzPct val="123000"/>
              <a:buFontTx/>
              <a:defRPr sz="2200">
                <a:latin typeface="Helvetica Neue"/>
                <a:ea typeface="Helvetica Neue"/>
                <a:cs typeface="Helvetica Neue"/>
                <a:sym typeface="Helvetica Neue"/>
              </a:defRPr>
            </a:lvl1pPr>
            <a:lvl2pPr marL="889000" indent="-279400" defTabSz="1219169">
              <a:spcBef>
                <a:spcPts val="2200"/>
              </a:spcBef>
              <a:buSzPct val="123000"/>
              <a:buFontTx/>
              <a:defRPr sz="2200">
                <a:latin typeface="Helvetica Neue"/>
                <a:ea typeface="Helvetica Neue"/>
                <a:cs typeface="Helvetica Neue"/>
                <a:sym typeface="Helvetica Neue"/>
              </a:defRPr>
            </a:lvl2pPr>
            <a:lvl3pPr marL="1498600" indent="-279400" defTabSz="1219169">
              <a:spcBef>
                <a:spcPts val="2200"/>
              </a:spcBef>
              <a:buSzPct val="123000"/>
              <a:buFontTx/>
              <a:defRPr sz="2200">
                <a:latin typeface="Helvetica Neue"/>
                <a:ea typeface="Helvetica Neue"/>
                <a:cs typeface="Helvetica Neue"/>
                <a:sym typeface="Helvetica Neue"/>
              </a:defRPr>
            </a:lvl3pPr>
            <a:lvl4pPr marL="2108200" indent="-279400" defTabSz="1219169">
              <a:spcBef>
                <a:spcPts val="2200"/>
              </a:spcBef>
              <a:buSzPct val="123000"/>
              <a:buFontTx/>
              <a:defRPr sz="2200">
                <a:latin typeface="Helvetica Neue"/>
                <a:ea typeface="Helvetica Neue"/>
                <a:cs typeface="Helvetica Neue"/>
                <a:sym typeface="Helvetica Neue"/>
              </a:defRPr>
            </a:lvl4pPr>
            <a:lvl5pPr marL="2717800" indent="-279400" defTabSz="1219169">
              <a:spcBef>
                <a:spcPts val="2200"/>
              </a:spcBef>
              <a:buSzPct val="123000"/>
              <a:buFontTx/>
              <a:defRPr sz="22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6011767" y="5740844"/>
            <a:ext cx="163780" cy="162256"/>
          </a:xfrm>
          <a:prstGeom prst="rect">
            <a:avLst/>
          </a:prstGeom>
        </p:spPr>
        <p:txBody>
          <a:bodyPr lIns="19050" tIns="19050" rIns="19050" bIns="19050" anchor="b"/>
          <a:lstStyle>
            <a:lvl1pPr algn="ctr" defTabSz="292100">
              <a:defRPr sz="8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solidFill>
          <a:srgbClr val="000000"/>
        </a:solidFill>
      </p:bgPr>
    </p:bg>
    <p:spTree>
      <p:nvGrpSpPr>
        <p:cNvPr id="1" name=""/>
        <p:cNvGrpSpPr/>
        <p:nvPr/>
      </p:nvGrpSpPr>
      <p:grpSpPr>
        <a:xfrm>
          <a:off x="0" y="0"/>
          <a:ext cx="0" cy="0"/>
          <a:chOff x="0" y="0"/>
          <a:chExt cx="0" cy="0"/>
        </a:xfrm>
      </p:grpSpPr>
      <p:sp>
        <p:nvSpPr>
          <p:cNvPr id="178" name="Title Text"/>
          <p:cNvSpPr txBox="1"/>
          <p:nvPr>
            <p:ph type="title"/>
          </p:nvPr>
        </p:nvSpPr>
        <p:spPr>
          <a:xfrm>
            <a:off x="3336726" y="1721197"/>
            <a:ext cx="5518548" cy="1741290"/>
          </a:xfrm>
          <a:prstGeom prst="rect">
            <a:avLst/>
          </a:prstGeom>
        </p:spPr>
        <p:txBody>
          <a:bodyPr lIns="26789" tIns="26789" rIns="26789" bIns="26789" anchor="b"/>
          <a:lstStyle>
            <a:lvl1pPr algn="ctr" defTabSz="410765">
              <a:lnSpc>
                <a:spcPct val="100000"/>
              </a:lnSpc>
              <a:defRPr sz="5400">
                <a:solidFill>
                  <a:srgbClr val="FFFFFF"/>
                </a:solidFill>
                <a:latin typeface="Helvetica Neue Medium"/>
                <a:ea typeface="Helvetica Neue Medium"/>
                <a:cs typeface="Helvetica Neue Medium"/>
                <a:sym typeface="Helvetica Neue Medium"/>
              </a:defRPr>
            </a:lvl1pPr>
          </a:lstStyle>
          <a:p>
            <a:pPr/>
            <a:r>
              <a:t>Title Text</a:t>
            </a:r>
          </a:p>
        </p:txBody>
      </p:sp>
      <p:sp>
        <p:nvSpPr>
          <p:cNvPr id="179" name="Body Level One…"/>
          <p:cNvSpPr txBox="1"/>
          <p:nvPr>
            <p:ph type="body" sz="quarter" idx="1"/>
          </p:nvPr>
        </p:nvSpPr>
        <p:spPr>
          <a:xfrm>
            <a:off x="3336726" y="3509367"/>
            <a:ext cx="5518548" cy="596057"/>
          </a:xfrm>
          <a:prstGeom prst="rect">
            <a:avLst/>
          </a:prstGeom>
        </p:spPr>
        <p:txBody>
          <a:bodyPr lIns="26789" tIns="26789" rIns="26789" bIns="26789"/>
          <a:lstStyle>
            <a:lvl1pPr marL="0" indent="0" algn="ctr" defTabSz="410765">
              <a:lnSpc>
                <a:spcPct val="100000"/>
              </a:lnSpc>
              <a:spcBef>
                <a:spcPts val="0"/>
              </a:spcBef>
              <a:buSzTx/>
              <a:buFontTx/>
              <a:buNone/>
              <a:defRPr sz="2400">
                <a:solidFill>
                  <a:srgbClr val="FFFFFF"/>
                </a:solidFill>
                <a:latin typeface="Helvetica Neue"/>
                <a:ea typeface="Helvetica Neue"/>
                <a:cs typeface="Helvetica Neue"/>
                <a:sym typeface="Helvetica Neue"/>
              </a:defRPr>
            </a:lvl1pPr>
            <a:lvl2pPr marL="0" indent="0" algn="ctr" defTabSz="410765">
              <a:lnSpc>
                <a:spcPct val="100000"/>
              </a:lnSpc>
              <a:spcBef>
                <a:spcPts val="0"/>
              </a:spcBef>
              <a:buSzTx/>
              <a:buFontTx/>
              <a:buNone/>
              <a:defRPr sz="2400">
                <a:solidFill>
                  <a:srgbClr val="FFFFFF"/>
                </a:solidFill>
                <a:latin typeface="Helvetica Neue"/>
                <a:ea typeface="Helvetica Neue"/>
                <a:cs typeface="Helvetica Neue"/>
                <a:sym typeface="Helvetica Neue"/>
              </a:defRPr>
            </a:lvl2pPr>
            <a:lvl3pPr marL="0" indent="0" algn="ctr" defTabSz="410765">
              <a:lnSpc>
                <a:spcPct val="100000"/>
              </a:lnSpc>
              <a:spcBef>
                <a:spcPts val="0"/>
              </a:spcBef>
              <a:buSzTx/>
              <a:buFontTx/>
              <a:buNone/>
              <a:defRPr sz="2400">
                <a:solidFill>
                  <a:srgbClr val="FFFFFF"/>
                </a:solidFill>
                <a:latin typeface="Helvetica Neue"/>
                <a:ea typeface="Helvetica Neue"/>
                <a:cs typeface="Helvetica Neue"/>
                <a:sym typeface="Helvetica Neue"/>
              </a:defRPr>
            </a:lvl3pPr>
            <a:lvl4pPr marL="0" indent="0" algn="ctr" defTabSz="410765">
              <a:lnSpc>
                <a:spcPct val="100000"/>
              </a:lnSpc>
              <a:spcBef>
                <a:spcPts val="0"/>
              </a:spcBef>
              <a:buSzTx/>
              <a:buFontTx/>
              <a:buNone/>
              <a:defRPr sz="2400">
                <a:solidFill>
                  <a:srgbClr val="FFFFFF"/>
                </a:solidFill>
                <a:latin typeface="Helvetica Neue"/>
                <a:ea typeface="Helvetica Neue"/>
                <a:cs typeface="Helvetica Neue"/>
                <a:sym typeface="Helvetica Neue"/>
              </a:defRPr>
            </a:lvl4pPr>
            <a:lvl5pPr marL="0" indent="0" algn="ctr" defTabSz="410765">
              <a:lnSpc>
                <a:spcPct val="100000"/>
              </a:lnSpc>
              <a:spcBef>
                <a:spcPts val="0"/>
              </a:spcBef>
              <a:buSzTx/>
              <a:buFontTx/>
              <a:buNone/>
              <a:defRPr sz="2400">
                <a:solidFill>
                  <a:srgbClr val="FFFFFF"/>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80" name="Slide Number"/>
          <p:cNvSpPr txBox="1"/>
          <p:nvPr>
            <p:ph type="sldNum" sz="quarter" idx="2"/>
          </p:nvPr>
        </p:nvSpPr>
        <p:spPr>
          <a:xfrm>
            <a:off x="5997524" y="5759648"/>
            <a:ext cx="193380" cy="189964"/>
          </a:xfrm>
          <a:prstGeom prst="rect">
            <a:avLst/>
          </a:prstGeom>
        </p:spPr>
        <p:txBody>
          <a:bodyPr lIns="26789" tIns="26789" rIns="26789" bIns="26789" anchor="t"/>
          <a:lstStyle>
            <a:lvl1pPr algn="ctr" defTabSz="410765">
              <a:defRPr sz="900">
                <a:solidFill>
                  <a:srgbClr val="FFFFFF"/>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solidFill>
          <a:srgbClr val="000000"/>
        </a:solidFill>
      </p:bgPr>
    </p:bg>
    <p:spTree>
      <p:nvGrpSpPr>
        <p:cNvPr id="1" name=""/>
        <p:cNvGrpSpPr/>
        <p:nvPr/>
      </p:nvGrpSpPr>
      <p:grpSpPr>
        <a:xfrm>
          <a:off x="0" y="0"/>
          <a:ext cx="0" cy="0"/>
          <a:chOff x="0" y="0"/>
          <a:chExt cx="0" cy="0"/>
        </a:xfrm>
      </p:grpSpPr>
      <p:sp>
        <p:nvSpPr>
          <p:cNvPr id="187" name="Title Text"/>
          <p:cNvSpPr txBox="1"/>
          <p:nvPr>
            <p:ph type="title"/>
          </p:nvPr>
        </p:nvSpPr>
        <p:spPr>
          <a:xfrm>
            <a:off x="2416968" y="1151929"/>
            <a:ext cx="7358064" cy="2321720"/>
          </a:xfrm>
          <a:prstGeom prst="rect">
            <a:avLst/>
          </a:prstGeom>
        </p:spPr>
        <p:txBody>
          <a:bodyPr lIns="35718" tIns="35718" rIns="35718" bIns="35718" anchor="b"/>
          <a:lstStyle>
            <a:lvl1pPr algn="ctr" defTabSz="410765">
              <a:lnSpc>
                <a:spcPct val="100000"/>
              </a:lnSpc>
              <a:defRPr sz="5600">
                <a:solidFill>
                  <a:srgbClr val="FFFFFF"/>
                </a:solidFill>
                <a:latin typeface="Helvetica Neue Medium"/>
                <a:ea typeface="Helvetica Neue Medium"/>
                <a:cs typeface="Helvetica Neue Medium"/>
                <a:sym typeface="Helvetica Neue Medium"/>
              </a:defRPr>
            </a:lvl1pPr>
          </a:lstStyle>
          <a:p>
            <a:pPr/>
            <a:r>
              <a:t>Title Text</a:t>
            </a:r>
          </a:p>
        </p:txBody>
      </p:sp>
      <p:sp>
        <p:nvSpPr>
          <p:cNvPr id="188" name="Body Level One…"/>
          <p:cNvSpPr txBox="1"/>
          <p:nvPr>
            <p:ph type="body" sz="quarter" idx="1"/>
          </p:nvPr>
        </p:nvSpPr>
        <p:spPr>
          <a:xfrm>
            <a:off x="2416968" y="3536156"/>
            <a:ext cx="7358064" cy="794743"/>
          </a:xfrm>
          <a:prstGeom prst="rect">
            <a:avLst/>
          </a:prstGeom>
        </p:spPr>
        <p:txBody>
          <a:bodyPr lIns="35718" tIns="35718" rIns="35718" bIns="35718"/>
          <a:lstStyle>
            <a:lvl1pPr marL="0" indent="0" algn="ctr" defTabSz="410765">
              <a:lnSpc>
                <a:spcPct val="100000"/>
              </a:lnSpc>
              <a:spcBef>
                <a:spcPts val="0"/>
              </a:spcBef>
              <a:buSzTx/>
              <a:buFontTx/>
              <a:buNone/>
              <a:defRPr sz="2600">
                <a:solidFill>
                  <a:srgbClr val="FFFFFF"/>
                </a:solidFill>
                <a:latin typeface="Helvetica Neue"/>
                <a:ea typeface="Helvetica Neue"/>
                <a:cs typeface="Helvetica Neue"/>
                <a:sym typeface="Helvetica Neue"/>
              </a:defRPr>
            </a:lvl1pPr>
            <a:lvl2pPr marL="0" indent="0" algn="ctr" defTabSz="410765">
              <a:lnSpc>
                <a:spcPct val="100000"/>
              </a:lnSpc>
              <a:spcBef>
                <a:spcPts val="0"/>
              </a:spcBef>
              <a:buSzTx/>
              <a:buFontTx/>
              <a:buNone/>
              <a:defRPr sz="2600">
                <a:solidFill>
                  <a:srgbClr val="FFFFFF"/>
                </a:solidFill>
                <a:latin typeface="Helvetica Neue"/>
                <a:ea typeface="Helvetica Neue"/>
                <a:cs typeface="Helvetica Neue"/>
                <a:sym typeface="Helvetica Neue"/>
              </a:defRPr>
            </a:lvl2pPr>
            <a:lvl3pPr marL="0" indent="0" algn="ctr" defTabSz="410765">
              <a:lnSpc>
                <a:spcPct val="100000"/>
              </a:lnSpc>
              <a:spcBef>
                <a:spcPts val="0"/>
              </a:spcBef>
              <a:buSzTx/>
              <a:buFontTx/>
              <a:buNone/>
              <a:defRPr sz="2600">
                <a:solidFill>
                  <a:srgbClr val="FFFFFF"/>
                </a:solidFill>
                <a:latin typeface="Helvetica Neue"/>
                <a:ea typeface="Helvetica Neue"/>
                <a:cs typeface="Helvetica Neue"/>
                <a:sym typeface="Helvetica Neue"/>
              </a:defRPr>
            </a:lvl3pPr>
            <a:lvl4pPr marL="0" indent="0" algn="ctr" defTabSz="410765">
              <a:lnSpc>
                <a:spcPct val="100000"/>
              </a:lnSpc>
              <a:spcBef>
                <a:spcPts val="0"/>
              </a:spcBef>
              <a:buSzTx/>
              <a:buFontTx/>
              <a:buNone/>
              <a:defRPr sz="2600">
                <a:solidFill>
                  <a:srgbClr val="FFFFFF"/>
                </a:solidFill>
                <a:latin typeface="Helvetica Neue"/>
                <a:ea typeface="Helvetica Neue"/>
                <a:cs typeface="Helvetica Neue"/>
                <a:sym typeface="Helvetica Neue"/>
              </a:defRPr>
            </a:lvl4pPr>
            <a:lvl5pPr marL="0" indent="0" algn="ctr" defTabSz="410765">
              <a:lnSpc>
                <a:spcPct val="100000"/>
              </a:lnSpc>
              <a:spcBef>
                <a:spcPts val="0"/>
              </a:spcBef>
              <a:buSzTx/>
              <a:buFontTx/>
              <a:buNone/>
              <a:defRPr sz="2600">
                <a:solidFill>
                  <a:srgbClr val="FFFFFF"/>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89" name="Slide Number"/>
          <p:cNvSpPr txBox="1"/>
          <p:nvPr>
            <p:ph type="sldNum" sz="quarter" idx="2"/>
          </p:nvPr>
        </p:nvSpPr>
        <p:spPr>
          <a:xfrm>
            <a:off x="5973876" y="6536531"/>
            <a:ext cx="239485" cy="232486"/>
          </a:xfrm>
          <a:prstGeom prst="rect">
            <a:avLst/>
          </a:prstGeom>
        </p:spPr>
        <p:txBody>
          <a:bodyPr lIns="35718" tIns="35718" rIns="35718" bIns="35718" anchor="t"/>
          <a:lstStyle>
            <a:lvl1pPr algn="ctr" defTabSz="410765">
              <a:defRPr sz="1100">
                <a:solidFill>
                  <a:srgbClr val="FFFFFF"/>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solidFill>
          <a:srgbClr val="000000"/>
        </a:solidFill>
      </p:bgPr>
    </p:bg>
    <p:spTree>
      <p:nvGrpSpPr>
        <p:cNvPr id="1" name=""/>
        <p:cNvGrpSpPr/>
        <p:nvPr/>
      </p:nvGrpSpPr>
      <p:grpSpPr>
        <a:xfrm>
          <a:off x="0" y="0"/>
          <a:ext cx="0" cy="0"/>
          <a:chOff x="0" y="0"/>
          <a:chExt cx="0" cy="0"/>
        </a:xfrm>
      </p:grpSpPr>
      <p:sp>
        <p:nvSpPr>
          <p:cNvPr id="196" name="Body Level One…"/>
          <p:cNvSpPr txBox="1"/>
          <p:nvPr>
            <p:ph type="body" sz="half" idx="1"/>
          </p:nvPr>
        </p:nvSpPr>
        <p:spPr>
          <a:xfrm>
            <a:off x="2176462" y="1523999"/>
            <a:ext cx="7839076" cy="3805239"/>
          </a:xfrm>
          <a:prstGeom prst="rect">
            <a:avLst/>
          </a:prstGeom>
        </p:spPr>
        <p:txBody>
          <a:bodyPr lIns="19050" tIns="19050" rIns="19050" bIns="19050" anchor="ctr">
            <a:noAutofit/>
          </a:bodyPr>
          <a:lstStyle>
            <a:lvl1pPr marL="688975" indent="-371475" defTabSz="412750">
              <a:lnSpc>
                <a:spcPct val="100000"/>
              </a:lnSpc>
              <a:spcBef>
                <a:spcPts val="3600"/>
              </a:spcBef>
              <a:buSzPct val="171000"/>
              <a:buFontTx/>
              <a:defRPr sz="2600">
                <a:solidFill>
                  <a:srgbClr val="FFFFFF"/>
                </a:solidFill>
                <a:latin typeface="Gill Sans"/>
                <a:ea typeface="Gill Sans"/>
                <a:cs typeface="Gill Sans"/>
                <a:sym typeface="Gill Sans"/>
              </a:defRPr>
            </a:lvl1pPr>
            <a:lvl2pPr marL="1133475" indent="-371475" defTabSz="412750">
              <a:lnSpc>
                <a:spcPct val="100000"/>
              </a:lnSpc>
              <a:spcBef>
                <a:spcPts val="3600"/>
              </a:spcBef>
              <a:buSzPct val="171000"/>
              <a:buFontTx/>
              <a:defRPr sz="2600">
                <a:solidFill>
                  <a:srgbClr val="FFFFFF"/>
                </a:solidFill>
                <a:latin typeface="Gill Sans"/>
                <a:ea typeface="Gill Sans"/>
                <a:cs typeface="Gill Sans"/>
                <a:sym typeface="Gill Sans"/>
              </a:defRPr>
            </a:lvl2pPr>
            <a:lvl3pPr marL="1577975" indent="-371475" defTabSz="412750">
              <a:lnSpc>
                <a:spcPct val="100000"/>
              </a:lnSpc>
              <a:spcBef>
                <a:spcPts val="3600"/>
              </a:spcBef>
              <a:buSzPct val="171000"/>
              <a:buFontTx/>
              <a:defRPr sz="2600">
                <a:solidFill>
                  <a:srgbClr val="FFFFFF"/>
                </a:solidFill>
                <a:latin typeface="Gill Sans"/>
                <a:ea typeface="Gill Sans"/>
                <a:cs typeface="Gill Sans"/>
                <a:sym typeface="Gill Sans"/>
              </a:defRPr>
            </a:lvl3pPr>
            <a:lvl4pPr marL="2022475" indent="-371475" defTabSz="412750">
              <a:lnSpc>
                <a:spcPct val="100000"/>
              </a:lnSpc>
              <a:spcBef>
                <a:spcPts val="3600"/>
              </a:spcBef>
              <a:buSzPct val="171000"/>
              <a:buFontTx/>
              <a:defRPr sz="2600">
                <a:solidFill>
                  <a:srgbClr val="FFFFFF"/>
                </a:solidFill>
                <a:latin typeface="Gill Sans"/>
                <a:ea typeface="Gill Sans"/>
                <a:cs typeface="Gill Sans"/>
                <a:sym typeface="Gill Sans"/>
              </a:defRPr>
            </a:lvl4pPr>
            <a:lvl5pPr marL="2466975" indent="-371475" defTabSz="412750">
              <a:lnSpc>
                <a:spcPct val="100000"/>
              </a:lnSpc>
              <a:spcBef>
                <a:spcPts val="3600"/>
              </a:spcBef>
              <a:buSzPct val="171000"/>
              <a:buFontTx/>
              <a:defRPr sz="2600">
                <a:solidFill>
                  <a:srgbClr val="FFFFFF"/>
                </a:solidFill>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97" name="Slide Number"/>
          <p:cNvSpPr txBox="1"/>
          <p:nvPr>
            <p:ph type="sldNum" sz="quarter" idx="2"/>
          </p:nvPr>
        </p:nvSpPr>
        <p:spPr>
          <a:xfrm>
            <a:off x="5995987" y="5767387"/>
            <a:ext cx="190501" cy="203201"/>
          </a:xfrm>
          <a:prstGeom prst="rect">
            <a:avLst/>
          </a:prstGeom>
        </p:spPr>
        <p:txBody>
          <a:bodyPr lIns="19050" tIns="19050" rIns="19050" bIns="19050" anchor="t"/>
          <a:lstStyle>
            <a:lvl1pPr algn="ctr" defTabSz="412750">
              <a:defRPr sz="1100">
                <a:solidFill>
                  <a:srgbClr val="FFFFFF"/>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sp>
        <p:nvSpPr>
          <p:cNvPr id="204" name="Rectangle"/>
          <p:cNvSpPr txBox="1"/>
          <p:nvPr>
            <p:ph type="body" sz="quarter" idx="21"/>
          </p:nvPr>
        </p:nvSpPr>
        <p:spPr>
          <a:xfrm>
            <a:off x="600670" y="5929931"/>
            <a:ext cx="10985502" cy="318490"/>
          </a:xfrm>
          <a:prstGeom prst="rect">
            <a:avLst/>
          </a:prstGeom>
          <a:ln w="3175"/>
        </p:spPr>
        <p:txBody>
          <a:bodyPr lIns="22859" tIns="22859" rIns="22859" bIns="22859"/>
          <a:lstStyle/>
          <a:p>
            <a:pPr marL="0" indent="0" defTabSz="412750">
              <a:lnSpc>
                <a:spcPct val="100000"/>
              </a:lnSpc>
              <a:spcBef>
                <a:spcPts val="0"/>
              </a:spcBef>
              <a:buSzTx/>
              <a:buFontTx/>
              <a:buNone/>
              <a:defRPr b="1" sz="1800">
                <a:latin typeface="Helvetica Neue"/>
                <a:ea typeface="Helvetica Neue"/>
                <a:cs typeface="Helvetica Neue"/>
                <a:sym typeface="Helvetica Neue"/>
              </a:defRPr>
            </a:pPr>
          </a:p>
        </p:txBody>
      </p:sp>
      <p:sp>
        <p:nvSpPr>
          <p:cNvPr id="205" name="Title Text"/>
          <p:cNvSpPr txBox="1"/>
          <p:nvPr>
            <p:ph type="title"/>
          </p:nvPr>
        </p:nvSpPr>
        <p:spPr>
          <a:xfrm>
            <a:off x="603248" y="1287495"/>
            <a:ext cx="10985502" cy="2324101"/>
          </a:xfrm>
          <a:prstGeom prst="rect">
            <a:avLst/>
          </a:prstGeom>
        </p:spPr>
        <p:txBody>
          <a:bodyPr lIns="25400" tIns="25400" rIns="25400" bIns="25400" anchor="b"/>
          <a:lstStyle>
            <a:lvl1pPr defTabSz="1219169">
              <a:lnSpc>
                <a:spcPct val="80000"/>
              </a:lnSpc>
              <a:defRPr b="1" spc="-116" sz="5800">
                <a:latin typeface="Helvetica Neue"/>
                <a:ea typeface="Helvetica Neue"/>
                <a:cs typeface="Helvetica Neue"/>
                <a:sym typeface="Helvetica Neue"/>
              </a:defRPr>
            </a:lvl1pPr>
          </a:lstStyle>
          <a:p>
            <a:pPr/>
            <a:r>
              <a:t>Title Text</a:t>
            </a:r>
          </a:p>
        </p:txBody>
      </p:sp>
      <p:sp>
        <p:nvSpPr>
          <p:cNvPr id="206" name="Body Level One…"/>
          <p:cNvSpPr txBox="1"/>
          <p:nvPr>
            <p:ph type="body" sz="quarter" idx="1"/>
          </p:nvPr>
        </p:nvSpPr>
        <p:spPr>
          <a:xfrm>
            <a:off x="600671" y="3611595"/>
            <a:ext cx="10985501" cy="952501"/>
          </a:xfrm>
          <a:prstGeom prst="rect">
            <a:avLst/>
          </a:prstGeom>
        </p:spPr>
        <p:txBody>
          <a:bodyPr lIns="25400" tIns="25400" rIns="25400" bIns="25400"/>
          <a:lstStyle>
            <a:lvl1pPr marL="0" indent="0" defTabSz="412750">
              <a:lnSpc>
                <a:spcPct val="100000"/>
              </a:lnSpc>
              <a:spcBef>
                <a:spcPts val="0"/>
              </a:spcBef>
              <a:buSzTx/>
              <a:buFontTx/>
              <a:buNone/>
              <a:defRPr b="1" sz="2600">
                <a:latin typeface="Helvetica Neue"/>
                <a:ea typeface="Helvetica Neue"/>
                <a:cs typeface="Helvetica Neue"/>
                <a:sym typeface="Helvetica Neue"/>
              </a:defRPr>
            </a:lvl1pPr>
            <a:lvl2pPr marL="0" indent="457200" defTabSz="412750">
              <a:lnSpc>
                <a:spcPct val="100000"/>
              </a:lnSpc>
              <a:spcBef>
                <a:spcPts val="0"/>
              </a:spcBef>
              <a:buSzTx/>
              <a:buFontTx/>
              <a:buNone/>
              <a:defRPr b="1" sz="2600">
                <a:latin typeface="Helvetica Neue"/>
                <a:ea typeface="Helvetica Neue"/>
                <a:cs typeface="Helvetica Neue"/>
                <a:sym typeface="Helvetica Neue"/>
              </a:defRPr>
            </a:lvl2pPr>
            <a:lvl3pPr marL="0" indent="914400" defTabSz="412750">
              <a:lnSpc>
                <a:spcPct val="100000"/>
              </a:lnSpc>
              <a:spcBef>
                <a:spcPts val="0"/>
              </a:spcBef>
              <a:buSzTx/>
              <a:buFontTx/>
              <a:buNone/>
              <a:defRPr b="1" sz="2600">
                <a:latin typeface="Helvetica Neue"/>
                <a:ea typeface="Helvetica Neue"/>
                <a:cs typeface="Helvetica Neue"/>
                <a:sym typeface="Helvetica Neue"/>
              </a:defRPr>
            </a:lvl3pPr>
            <a:lvl4pPr marL="0" indent="1371600" defTabSz="412750">
              <a:lnSpc>
                <a:spcPct val="100000"/>
              </a:lnSpc>
              <a:spcBef>
                <a:spcPts val="0"/>
              </a:spcBef>
              <a:buSzTx/>
              <a:buFontTx/>
              <a:buNone/>
              <a:defRPr b="1" sz="2600">
                <a:latin typeface="Helvetica Neue"/>
                <a:ea typeface="Helvetica Neue"/>
                <a:cs typeface="Helvetica Neue"/>
                <a:sym typeface="Helvetica Neue"/>
              </a:defRPr>
            </a:lvl4pPr>
            <a:lvl5pPr marL="0" indent="1828800" defTabSz="412750">
              <a:lnSpc>
                <a:spcPct val="100000"/>
              </a:lnSpc>
              <a:spcBef>
                <a:spcPts val="0"/>
              </a:spcBef>
              <a:buSzTx/>
              <a:buFontTx/>
              <a:buNone/>
              <a:defRPr b="1" sz="26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207" name="Slide Number"/>
          <p:cNvSpPr txBox="1"/>
          <p:nvPr>
            <p:ph type="sldNum" sz="quarter" idx="2"/>
          </p:nvPr>
        </p:nvSpPr>
        <p:spPr>
          <a:xfrm>
            <a:off x="5997574" y="6540499"/>
            <a:ext cx="190603" cy="187301"/>
          </a:xfrm>
          <a:prstGeom prst="rect">
            <a:avLst/>
          </a:prstGeom>
        </p:spPr>
        <p:txBody>
          <a:bodyPr lIns="25400" tIns="25400" rIns="25400" bIns="25400" anchor="b"/>
          <a:lstStyle>
            <a:lvl1pPr algn="ctr" defTabSz="292100">
              <a:defRPr sz="900">
                <a:solidFill>
                  <a:srgbClr val="000000"/>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solidFill>
          <a:srgbClr val="000000"/>
        </a:solidFill>
      </p:bgPr>
    </p:bg>
    <p:spTree>
      <p:nvGrpSpPr>
        <p:cNvPr id="1" name=""/>
        <p:cNvGrpSpPr/>
        <p:nvPr/>
      </p:nvGrpSpPr>
      <p:grpSpPr>
        <a:xfrm>
          <a:off x="0" y="0"/>
          <a:ext cx="0" cy="0"/>
          <a:chOff x="0" y="0"/>
          <a:chExt cx="0" cy="0"/>
        </a:xfrm>
      </p:grpSpPr>
      <p:sp>
        <p:nvSpPr>
          <p:cNvPr id="214" name="Title Text"/>
          <p:cNvSpPr txBox="1"/>
          <p:nvPr>
            <p:ph type="title"/>
          </p:nvPr>
        </p:nvSpPr>
        <p:spPr>
          <a:xfrm>
            <a:off x="2190749" y="1719262"/>
            <a:ext cx="7810501" cy="1743076"/>
          </a:xfrm>
          <a:prstGeom prst="rect">
            <a:avLst/>
          </a:prstGeom>
        </p:spPr>
        <p:txBody>
          <a:bodyPr lIns="19050" tIns="19050" rIns="19050" bIns="19050" anchor="b"/>
          <a:lstStyle>
            <a:lvl1pPr algn="ctr" defTabSz="412750">
              <a:lnSpc>
                <a:spcPct val="100000"/>
              </a:lnSpc>
              <a:defRPr sz="5400">
                <a:solidFill>
                  <a:srgbClr val="FFFFFF"/>
                </a:solidFill>
                <a:latin typeface="Helvetica Neue Medium"/>
                <a:ea typeface="Helvetica Neue Medium"/>
                <a:cs typeface="Helvetica Neue Medium"/>
                <a:sym typeface="Helvetica Neue Medium"/>
              </a:defRPr>
            </a:lvl1pPr>
          </a:lstStyle>
          <a:p>
            <a:pPr/>
            <a:r>
              <a:t>Title Text</a:t>
            </a:r>
          </a:p>
        </p:txBody>
      </p:sp>
      <p:sp>
        <p:nvSpPr>
          <p:cNvPr id="215" name="Body Level One…"/>
          <p:cNvSpPr txBox="1"/>
          <p:nvPr>
            <p:ph type="body" sz="quarter" idx="1"/>
          </p:nvPr>
        </p:nvSpPr>
        <p:spPr>
          <a:xfrm>
            <a:off x="2190749" y="3509962"/>
            <a:ext cx="7810501" cy="595314"/>
          </a:xfrm>
          <a:prstGeom prst="rect">
            <a:avLst/>
          </a:prstGeom>
        </p:spPr>
        <p:txBody>
          <a:bodyPr lIns="19050" tIns="19050" rIns="19050" bIns="19050"/>
          <a:lstStyle>
            <a:lvl1pPr marL="0" indent="0" algn="ctr" defTabSz="412750">
              <a:lnSpc>
                <a:spcPct val="100000"/>
              </a:lnSpc>
              <a:spcBef>
                <a:spcPts val="0"/>
              </a:spcBef>
              <a:buSzTx/>
              <a:buFontTx/>
              <a:buNone/>
              <a:defRPr sz="2400">
                <a:solidFill>
                  <a:srgbClr val="FFFFFF"/>
                </a:solidFill>
                <a:latin typeface="Helvetica Neue"/>
                <a:ea typeface="Helvetica Neue"/>
                <a:cs typeface="Helvetica Neue"/>
                <a:sym typeface="Helvetica Neue"/>
              </a:defRPr>
            </a:lvl1pPr>
            <a:lvl2pPr marL="0" indent="0" algn="ctr" defTabSz="412750">
              <a:lnSpc>
                <a:spcPct val="100000"/>
              </a:lnSpc>
              <a:spcBef>
                <a:spcPts val="0"/>
              </a:spcBef>
              <a:buSzTx/>
              <a:buFontTx/>
              <a:buNone/>
              <a:defRPr sz="2400">
                <a:solidFill>
                  <a:srgbClr val="FFFFFF"/>
                </a:solidFill>
                <a:latin typeface="Helvetica Neue"/>
                <a:ea typeface="Helvetica Neue"/>
                <a:cs typeface="Helvetica Neue"/>
                <a:sym typeface="Helvetica Neue"/>
              </a:defRPr>
            </a:lvl2pPr>
            <a:lvl3pPr marL="0" indent="0" algn="ctr" defTabSz="412750">
              <a:lnSpc>
                <a:spcPct val="100000"/>
              </a:lnSpc>
              <a:spcBef>
                <a:spcPts val="0"/>
              </a:spcBef>
              <a:buSzTx/>
              <a:buFontTx/>
              <a:buNone/>
              <a:defRPr sz="2400">
                <a:solidFill>
                  <a:srgbClr val="FFFFFF"/>
                </a:solidFill>
                <a:latin typeface="Helvetica Neue"/>
                <a:ea typeface="Helvetica Neue"/>
                <a:cs typeface="Helvetica Neue"/>
                <a:sym typeface="Helvetica Neue"/>
              </a:defRPr>
            </a:lvl3pPr>
            <a:lvl4pPr marL="0" indent="0" algn="ctr" defTabSz="412750">
              <a:lnSpc>
                <a:spcPct val="100000"/>
              </a:lnSpc>
              <a:spcBef>
                <a:spcPts val="0"/>
              </a:spcBef>
              <a:buSzTx/>
              <a:buFontTx/>
              <a:buNone/>
              <a:defRPr sz="2400">
                <a:solidFill>
                  <a:srgbClr val="FFFFFF"/>
                </a:solidFill>
                <a:latin typeface="Helvetica Neue"/>
                <a:ea typeface="Helvetica Neue"/>
                <a:cs typeface="Helvetica Neue"/>
                <a:sym typeface="Helvetica Neue"/>
              </a:defRPr>
            </a:lvl4pPr>
            <a:lvl5pPr marL="0" indent="0" algn="ctr" defTabSz="412750">
              <a:lnSpc>
                <a:spcPct val="100000"/>
              </a:lnSpc>
              <a:spcBef>
                <a:spcPts val="0"/>
              </a:spcBef>
              <a:buSzTx/>
              <a:buFontTx/>
              <a:buNone/>
              <a:defRPr sz="2400">
                <a:solidFill>
                  <a:srgbClr val="FFFFFF"/>
                </a:solidFill>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216" name="Slide Number"/>
          <p:cNvSpPr txBox="1"/>
          <p:nvPr>
            <p:ph type="sldNum" sz="quarter" idx="2"/>
          </p:nvPr>
        </p:nvSpPr>
        <p:spPr>
          <a:xfrm>
            <a:off x="5990545" y="5762625"/>
            <a:ext cx="206147" cy="199149"/>
          </a:xfrm>
          <a:prstGeom prst="rect">
            <a:avLst/>
          </a:prstGeom>
        </p:spPr>
        <p:txBody>
          <a:bodyPr lIns="19050" tIns="19050" rIns="19050" bIns="19050" anchor="t"/>
          <a:lstStyle>
            <a:lvl1pPr algn="ctr" defTabSz="412750">
              <a:defRPr sz="1100">
                <a:solidFill>
                  <a:srgbClr val="FFFFFF"/>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223" name="Title Text"/>
          <p:cNvSpPr txBox="1"/>
          <p:nvPr>
            <p:ph type="title"/>
          </p:nvPr>
        </p:nvSpPr>
        <p:spPr>
          <a:xfrm>
            <a:off x="2416968" y="1151929"/>
            <a:ext cx="7358064" cy="2321720"/>
          </a:xfrm>
          <a:prstGeom prst="rect">
            <a:avLst/>
          </a:prstGeom>
        </p:spPr>
        <p:txBody>
          <a:bodyPr lIns="35718" tIns="35718" rIns="35718" bIns="35718" anchor="b"/>
          <a:lstStyle>
            <a:lvl1pPr algn="ctr" defTabSz="410765">
              <a:lnSpc>
                <a:spcPct val="100000"/>
              </a:lnSpc>
              <a:defRPr sz="5600">
                <a:latin typeface="Helvetica Light"/>
                <a:ea typeface="Helvetica Light"/>
                <a:cs typeface="Helvetica Light"/>
                <a:sym typeface="Helvetica Light"/>
              </a:defRPr>
            </a:lvl1pPr>
          </a:lstStyle>
          <a:p>
            <a:pPr/>
            <a:r>
              <a:t>Title Text</a:t>
            </a:r>
          </a:p>
        </p:txBody>
      </p:sp>
      <p:sp>
        <p:nvSpPr>
          <p:cNvPr id="224" name="Body Level One…"/>
          <p:cNvSpPr txBox="1"/>
          <p:nvPr>
            <p:ph type="body" sz="quarter" idx="1"/>
          </p:nvPr>
        </p:nvSpPr>
        <p:spPr>
          <a:xfrm>
            <a:off x="2416968" y="3536156"/>
            <a:ext cx="7358064" cy="794743"/>
          </a:xfrm>
          <a:prstGeom prst="rect">
            <a:avLst/>
          </a:prstGeom>
        </p:spPr>
        <p:txBody>
          <a:bodyPr lIns="35718" tIns="35718" rIns="35718" bIns="35718"/>
          <a:lstStyle>
            <a:lvl1pPr marL="0" indent="0" algn="ctr" defTabSz="410765">
              <a:lnSpc>
                <a:spcPct val="100000"/>
              </a:lnSpc>
              <a:spcBef>
                <a:spcPts val="0"/>
              </a:spcBef>
              <a:buSzTx/>
              <a:buFontTx/>
              <a:buNone/>
              <a:defRPr sz="2200">
                <a:latin typeface="Helvetica Light"/>
                <a:ea typeface="Helvetica Light"/>
                <a:cs typeface="Helvetica Light"/>
                <a:sym typeface="Helvetica Light"/>
              </a:defRPr>
            </a:lvl1pPr>
            <a:lvl2pPr marL="0" indent="228600" algn="ctr" defTabSz="410765">
              <a:lnSpc>
                <a:spcPct val="100000"/>
              </a:lnSpc>
              <a:spcBef>
                <a:spcPts val="0"/>
              </a:spcBef>
              <a:buSzTx/>
              <a:buFontTx/>
              <a:buNone/>
              <a:defRPr sz="2200">
                <a:latin typeface="Helvetica Light"/>
                <a:ea typeface="Helvetica Light"/>
                <a:cs typeface="Helvetica Light"/>
                <a:sym typeface="Helvetica Light"/>
              </a:defRPr>
            </a:lvl2pPr>
            <a:lvl3pPr marL="0" indent="457200" algn="ctr" defTabSz="410765">
              <a:lnSpc>
                <a:spcPct val="100000"/>
              </a:lnSpc>
              <a:spcBef>
                <a:spcPts val="0"/>
              </a:spcBef>
              <a:buSzTx/>
              <a:buFontTx/>
              <a:buNone/>
              <a:defRPr sz="2200">
                <a:latin typeface="Helvetica Light"/>
                <a:ea typeface="Helvetica Light"/>
                <a:cs typeface="Helvetica Light"/>
                <a:sym typeface="Helvetica Light"/>
              </a:defRPr>
            </a:lvl3pPr>
            <a:lvl4pPr marL="0" indent="685800" algn="ctr" defTabSz="410765">
              <a:lnSpc>
                <a:spcPct val="100000"/>
              </a:lnSpc>
              <a:spcBef>
                <a:spcPts val="0"/>
              </a:spcBef>
              <a:buSzTx/>
              <a:buFontTx/>
              <a:buNone/>
              <a:defRPr sz="2200">
                <a:latin typeface="Helvetica Light"/>
                <a:ea typeface="Helvetica Light"/>
                <a:cs typeface="Helvetica Light"/>
                <a:sym typeface="Helvetica Light"/>
              </a:defRPr>
            </a:lvl4pPr>
            <a:lvl5pPr marL="0" indent="914400" algn="ctr" defTabSz="410765">
              <a:lnSpc>
                <a:spcPct val="100000"/>
              </a:lnSpc>
              <a:spcBef>
                <a:spcPts val="0"/>
              </a:spcBef>
              <a:buSzTx/>
              <a:buFontTx/>
              <a:buNone/>
              <a:defRPr sz="2200">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225" name="Slide Number"/>
          <p:cNvSpPr txBox="1"/>
          <p:nvPr>
            <p:ph type="sldNum" sz="quarter" idx="2"/>
          </p:nvPr>
        </p:nvSpPr>
        <p:spPr>
          <a:xfrm>
            <a:off x="5964732" y="6505277"/>
            <a:ext cx="253607" cy="249238"/>
          </a:xfrm>
          <a:prstGeom prst="rect">
            <a:avLst/>
          </a:prstGeom>
        </p:spPr>
        <p:txBody>
          <a:bodyPr lIns="35718" tIns="35718" rIns="35718" bIns="35718" anchor="t"/>
          <a:lstStyle>
            <a:lvl1pPr algn="ctr" defTabSz="410765">
              <a:defRPr>
                <a:solidFill>
                  <a:srgbClr val="000000"/>
                </a:solidFill>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2" y="365125"/>
            <a:ext cx="10515601" cy="132556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2" y="1825625"/>
            <a:ext cx="10515601"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9" y="6404292"/>
            <a:ext cx="263982"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transition xmlns:p14="http://schemas.microsoft.com/office/powerpoint/2010/main" spd="med" advClick="1"/>
  <p:txStyles>
    <p:titleStyle>
      <a:lvl1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352"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588" marR="0" indent="-228588"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1pPr>
      <a:lvl2pPr marL="723862" marR="0" indent="-266686"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2pPr>
      <a:lvl3pPr marL="1234375" marR="0" indent="-320023"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3pPr>
      <a:lvl4pPr marL="1727109" marR="0" indent="-355581"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4pPr>
      <a:lvl5pPr marL="2184284" marR="0" indent="-355581"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5pPr>
      <a:lvl6pPr marL="2641460" marR="0" indent="-355581"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6pPr>
      <a:lvl7pPr marL="3098636" marR="0" indent="-355581"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7pPr>
      <a:lvl8pPr marL="3555812" marR="0" indent="-355581"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8pPr>
      <a:lvl9pPr marL="4012988" marR="0" indent="-355581" algn="l" defTabSz="914352"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jpeg"/><Relationship Id="rId5" Type="http://schemas.openxmlformats.org/officeDocument/2006/relationships/image" Target="../media/image2.jpeg"/><Relationship Id="rId6" Type="http://schemas.openxmlformats.org/officeDocument/2006/relationships/image" Target="../media/image2.png"/><Relationship Id="rId7" Type="http://schemas.openxmlformats.org/officeDocument/2006/relationships/image" Target="../media/image3.jpeg"/><Relationship Id="rId8" Type="http://schemas.openxmlformats.org/officeDocument/2006/relationships/image" Target="../media/image3.png"/><Relationship Id="rId9"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5.png"/><Relationship Id="rId5" Type="http://schemas.openxmlformats.org/officeDocument/2006/relationships/image" Target="../media/image6.jpeg"/><Relationship Id="rId6" Type="http://schemas.openxmlformats.org/officeDocument/2006/relationships/image" Target="../media/image6.png"/><Relationship Id="rId7" Type="http://schemas.openxmlformats.org/officeDocument/2006/relationships/image" Target="../media/image7.jpeg"/><Relationship Id="rId8" Type="http://schemas.openxmlformats.org/officeDocument/2006/relationships/image" Target="../media/image7.png"/><Relationship Id="rId9" Type="http://schemas.openxmlformats.org/officeDocument/2006/relationships/image" Target="../media/image8.jpeg"/><Relationship Id="rId10" Type="http://schemas.openxmlformats.org/officeDocument/2006/relationships/image" Target="../media/image9.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4.jpeg"/><Relationship Id="rId6" Type="http://schemas.openxmlformats.org/officeDocument/2006/relationships/image" Target="../media/image10.jpeg"/><Relationship Id="rId7" Type="http://schemas.openxmlformats.org/officeDocument/2006/relationships/image" Target="../media/image5.png"/><Relationship Id="rId8" Type="http://schemas.openxmlformats.org/officeDocument/2006/relationships/image" Target="../media/image6.jpeg"/><Relationship Id="rId9" Type="http://schemas.openxmlformats.org/officeDocument/2006/relationships/image" Target="../media/image11.jpeg"/><Relationship Id="rId10" Type="http://schemas.openxmlformats.org/officeDocument/2006/relationships/image" Target="../media/image12.jpeg"/><Relationship Id="rId11" Type="http://schemas.openxmlformats.org/officeDocument/2006/relationships/image" Target="../media/image8.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4.jpeg"/><Relationship Id="rId6" Type="http://schemas.openxmlformats.org/officeDocument/2006/relationships/image" Target="../media/image10.jpeg"/><Relationship Id="rId7" Type="http://schemas.openxmlformats.org/officeDocument/2006/relationships/image" Target="../media/image5.png"/><Relationship Id="rId8" Type="http://schemas.openxmlformats.org/officeDocument/2006/relationships/image" Target="../media/image6.jpeg"/><Relationship Id="rId9" Type="http://schemas.openxmlformats.org/officeDocument/2006/relationships/image" Target="../media/image11.jpeg"/><Relationship Id="rId10" Type="http://schemas.openxmlformats.org/officeDocument/2006/relationships/image" Target="../media/image12.jpeg"/><Relationship Id="rId11" Type="http://schemas.openxmlformats.org/officeDocument/2006/relationships/image" Target="../media/image8.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20.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24.png"/><Relationship Id="rId3" Type="http://schemas.openxmlformats.org/officeDocument/2006/relationships/video" Target="../media/media2.mp4"/><Relationship Id="rId4" Type="http://schemas.microsoft.com/office/2007/relationships/media" Target="../media/media2.mp4"/><Relationship Id="rId5" Type="http://schemas.openxmlformats.org/officeDocument/2006/relationships/image" Target="../media/image25.png"/><Relationship Id="rId6" Type="http://schemas.openxmlformats.org/officeDocument/2006/relationships/video" Target="../media/media3.mp4"/><Relationship Id="rId7" Type="http://schemas.microsoft.com/office/2007/relationships/media" Target="../media/media3.mp4"/><Relationship Id="rId8" Type="http://schemas.openxmlformats.org/officeDocument/2006/relationships/image" Target="../media/image26.png"/><Relationship Id="rId9" Type="http://schemas.openxmlformats.org/officeDocument/2006/relationships/video" Target="../media/media4.mp4"/><Relationship Id="rId10" Type="http://schemas.microsoft.com/office/2007/relationships/media" Target="../media/media4.mp4"/><Relationship Id="rId11" Type="http://schemas.openxmlformats.org/officeDocument/2006/relationships/image" Target="../media/image27.png"/><Relationship Id="rId12" Type="http://schemas.openxmlformats.org/officeDocument/2006/relationships/video" Target="../media/media5.mp4"/><Relationship Id="rId13" Type="http://schemas.microsoft.com/office/2007/relationships/media" Target="../media/media5.mp4"/><Relationship Id="rId14" Type="http://schemas.openxmlformats.org/officeDocument/2006/relationships/image" Target="../media/image28.png"/><Relationship Id="rId15" Type="http://schemas.openxmlformats.org/officeDocument/2006/relationships/image" Target="../media/image29.png"/><Relationship Id="rId16" Type="http://schemas.openxmlformats.org/officeDocument/2006/relationships/image" Target="../media/image30.png"/><Relationship Id="rId17" Type="http://schemas.openxmlformats.org/officeDocument/2006/relationships/image" Target="../media/image31.png"/><Relationship Id="rId18" Type="http://schemas.openxmlformats.org/officeDocument/2006/relationships/image" Target="../media/image3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4.jpeg"/><Relationship Id="rId6" Type="http://schemas.openxmlformats.org/officeDocument/2006/relationships/image" Target="../media/image10.jpeg"/><Relationship Id="rId7" Type="http://schemas.openxmlformats.org/officeDocument/2006/relationships/image" Target="../media/image5.png"/><Relationship Id="rId8" Type="http://schemas.openxmlformats.org/officeDocument/2006/relationships/image" Target="../media/image6.jpeg"/><Relationship Id="rId9" Type="http://schemas.openxmlformats.org/officeDocument/2006/relationships/image" Target="../media/image11.jpeg"/><Relationship Id="rId10" Type="http://schemas.openxmlformats.org/officeDocument/2006/relationships/image" Target="../media/image12.jpeg"/><Relationship Id="rId11" Type="http://schemas.openxmlformats.org/officeDocument/2006/relationships/image" Target="../media/image8.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2.jpe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33.png"/><Relationship Id="rId7" Type="http://schemas.openxmlformats.org/officeDocument/2006/relationships/image" Target="../media/image4.jpeg"/><Relationship Id="rId8" Type="http://schemas.openxmlformats.org/officeDocument/2006/relationships/image" Target="../media/image5.png"/><Relationship Id="rId9" Type="http://schemas.openxmlformats.org/officeDocument/2006/relationships/image" Target="../media/image13.jpeg"/><Relationship Id="rId10" Type="http://schemas.openxmlformats.org/officeDocument/2006/relationships/image" Target="../media/image6.jpeg"/><Relationship Id="rId11" Type="http://schemas.openxmlformats.org/officeDocument/2006/relationships/image" Target="../media/image11.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8.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14.jpeg"/><Relationship Id="rId6" Type="http://schemas.openxmlformats.org/officeDocument/2006/relationships/image" Target="../media/image15.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4.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16.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2.png"/><Relationship Id="rId4" Type="http://schemas.openxmlformats.org/officeDocument/2006/relationships/image" Target="../media/image34.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43.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4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17.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4.png"/><Relationship Id="rId4" Type="http://schemas.openxmlformats.org/officeDocument/2006/relationships/image" Target="../media/image17.jpeg"/><Relationship Id="rId5" Type="http://schemas.openxmlformats.org/officeDocument/2006/relationships/image" Target="../media/image45.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1.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46.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21.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1.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18.jpeg"/><Relationship Id="rId7" Type="http://schemas.openxmlformats.org/officeDocument/2006/relationships/image" Target="../media/image21.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1.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18.jpeg"/><Relationship Id="rId7" Type="http://schemas.openxmlformats.org/officeDocument/2006/relationships/image" Target="../media/image21.jpeg"/><Relationship Id="rId8" Type="http://schemas.openxmlformats.org/officeDocument/2006/relationships/image" Target="../media/image47.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48.png"/><Relationship Id="rId4" Type="http://schemas.openxmlformats.org/officeDocument/2006/relationships/hyperlink" Target="mailto:sudrescu@mit.edu" TargetMode="Externa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49.png"/><Relationship Id="rId4" Type="http://schemas.openxmlformats.org/officeDocument/2006/relationships/image" Target="../media/image50.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51.png"/><Relationship Id="rId4" Type="http://schemas.openxmlformats.org/officeDocument/2006/relationships/hyperlink" Target="https://space.mit.edu/home/tegmark/aifeynman.html" TargetMode="External"/><Relationship Id="rId5" Type="http://schemas.openxmlformats.org/officeDocument/2006/relationships/image" Target="../media/image18.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jpeg"/><Relationship Id="rId3" Type="http://schemas.openxmlformats.org/officeDocument/2006/relationships/image" Target="../media/image10.jpeg"/><Relationship Id="rId4" Type="http://schemas.openxmlformats.org/officeDocument/2006/relationships/image" Target="../media/image5.png"/><Relationship Id="rId5" Type="http://schemas.openxmlformats.org/officeDocument/2006/relationships/image" Target="../media/image6.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2.png"/><Relationship Id="rId3" Type="http://schemas.openxmlformats.org/officeDocument/2006/relationships/image" Target="../media/image12.jpeg"/><Relationship Id="rId4" Type="http://schemas.openxmlformats.org/officeDocument/2006/relationships/image" Target="../media/image53.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3.png"/><Relationship Id="rId3" Type="http://schemas.openxmlformats.org/officeDocument/2006/relationships/image" Target="../media/image54.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5.png"/><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6.jpeg"/><Relationship Id="rId3" Type="http://schemas.openxmlformats.org/officeDocument/2006/relationships/image" Target="../media/image56.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7.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7.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58.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video" Target="../media/media6.mp4"/><Relationship Id="rId3" Type="http://schemas.microsoft.com/office/2007/relationships/media" Target="../media/media6.mp4"/><Relationship Id="rId4" Type="http://schemas.openxmlformats.org/officeDocument/2006/relationships/image" Target="../media/image59.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44.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27.jpeg"/><Relationship Id="rId6" Type="http://schemas.openxmlformats.org/officeDocument/2006/relationships/image" Target="../media/image63.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 Id="rId3" Type="http://schemas.openxmlformats.org/officeDocument/2006/relationships/image" Target="../media/image65.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png"/><Relationship Id="rId3" Type="http://schemas.openxmlformats.org/officeDocument/2006/relationships/image" Target="../media/image57.png"/><Relationship Id="rId4" Type="http://schemas.openxmlformats.org/officeDocument/2006/relationships/image" Target="../media/image67.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 Id="rId3" Type="http://schemas.openxmlformats.org/officeDocument/2006/relationships/image" Target="../media/image64.png"/><Relationship Id="rId4" Type="http://schemas.openxmlformats.org/officeDocument/2006/relationships/image" Target="../media/image69.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jpeg"/><Relationship Id="rId3" Type="http://schemas.openxmlformats.org/officeDocument/2006/relationships/image" Target="../media/image10.jpeg"/><Relationship Id="rId4" Type="http://schemas.openxmlformats.org/officeDocument/2006/relationships/image" Target="../media/image5.png"/><Relationship Id="rId5" Type="http://schemas.openxmlformats.org/officeDocument/2006/relationships/image" Target="../media/image6.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image" Target="../media/image18.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0.png"/><Relationship Id="rId3" Type="http://schemas.openxmlformats.org/officeDocument/2006/relationships/image" Target="../media/image12.jpeg"/><Relationship Id="rId4" Type="http://schemas.openxmlformats.org/officeDocument/2006/relationships/image" Target="../media/image71.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7.mp4"/><Relationship Id="rId3" Type="http://schemas.microsoft.com/office/2007/relationships/media" Target="../media/media7.mp4"/><Relationship Id="rId4" Type="http://schemas.openxmlformats.org/officeDocument/2006/relationships/image" Target="../media/image72.png"/><Relationship Id="rId5" Type="http://schemas.openxmlformats.org/officeDocument/2006/relationships/image" Target="../media/image73.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3.png"/><Relationship Id="rId3" Type="http://schemas.openxmlformats.org/officeDocument/2006/relationships/image" Target="../media/image74.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5.png"/><Relationship Id="rId3" Type="http://schemas.openxmlformats.org/officeDocument/2006/relationships/image" Target="../media/image73.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6.png"/><Relationship Id="rId3" Type="http://schemas.openxmlformats.org/officeDocument/2006/relationships/image" Target="../media/image77.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7.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8.png"/><Relationship Id="rId3" Type="http://schemas.openxmlformats.org/officeDocument/2006/relationships/image" Target="../media/image74.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4.png"/><Relationship Id="rId3" Type="http://schemas.openxmlformats.org/officeDocument/2006/relationships/image" Target="../media/image79.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82.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8.mp4"/><Relationship Id="rId3" Type="http://schemas.microsoft.com/office/2007/relationships/media" Target="../media/media8.mp4"/><Relationship Id="rId4" Type="http://schemas.openxmlformats.org/officeDocument/2006/relationships/image" Target="../media/image83.png"/><Relationship Id="rId5" Type="http://schemas.openxmlformats.org/officeDocument/2006/relationships/image" Target="../media/image84.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9.mp4"/><Relationship Id="rId3" Type="http://schemas.microsoft.com/office/2007/relationships/media" Target="../media/media9.mp4"/><Relationship Id="rId4" Type="http://schemas.openxmlformats.org/officeDocument/2006/relationships/image" Target="../media/image85.png"/><Relationship Id="rId5" Type="http://schemas.openxmlformats.org/officeDocument/2006/relationships/image" Target="../media/image74.png"/><Relationship Id="rId6" Type="http://schemas.openxmlformats.org/officeDocument/2006/relationships/image" Target="../media/image79.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86.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87.png"/></Relationships>

</file>

<file path=ppt/slides/_rels/slide7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10.mp4"/><Relationship Id="rId3" Type="http://schemas.microsoft.com/office/2007/relationships/media" Target="../media/media10.mp4"/><Relationship Id="rId4" Type="http://schemas.openxmlformats.org/officeDocument/2006/relationships/image" Target="../media/image88.png"/><Relationship Id="rId5" Type="http://schemas.openxmlformats.org/officeDocument/2006/relationships/image" Target="../media/image82.png"/><Relationship Id="rId6" Type="http://schemas.openxmlformats.org/officeDocument/2006/relationships/image" Target="../media/image74.png"/></Relationships>

</file>

<file path=ppt/slides/_rels/slide7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11.mp4"/><Relationship Id="rId3" Type="http://schemas.microsoft.com/office/2007/relationships/media" Target="../media/media11.mp4"/><Relationship Id="rId4" Type="http://schemas.openxmlformats.org/officeDocument/2006/relationships/image" Target="../media/image89.png"/><Relationship Id="rId5" Type="http://schemas.openxmlformats.org/officeDocument/2006/relationships/video" Target="../media/media12.mp4"/><Relationship Id="rId6" Type="http://schemas.microsoft.com/office/2007/relationships/media" Target="../media/media12.mp4"/><Relationship Id="rId7" Type="http://schemas.openxmlformats.org/officeDocument/2006/relationships/image" Target="../media/image90.png"/><Relationship Id="rId8" Type="http://schemas.openxmlformats.org/officeDocument/2006/relationships/image" Target="../media/image80.png"/><Relationship Id="rId9" Type="http://schemas.openxmlformats.org/officeDocument/2006/relationships/image" Target="../media/image74.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17.png"/><Relationship Id="rId4" Type="http://schemas.openxmlformats.org/officeDocument/2006/relationships/image" Target="../media/image28.jpeg"/></Relationships>

</file>

<file path=ppt/slides/_rels/slide7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 Id="rId3" Type="http://schemas.openxmlformats.org/officeDocument/2006/relationships/image" Target="../media/image44.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5.png"/><Relationship Id="rId3" Type="http://schemas.openxmlformats.org/officeDocument/2006/relationships/image" Target="../media/image29.jpeg"/></Relationships>

</file>

<file path=ppt/slides/_rels/slide8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png"/><Relationship Id="rId3" Type="http://schemas.openxmlformats.org/officeDocument/2006/relationships/image" Target="../media/image30.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 Id="rId3"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34" name="440px-PSM_V82_D416_Henri_Poincare.png" descr="440px-PSM_V82_D416_Henri_Poincare.png"/>
          <p:cNvPicPr>
            <a:picLocks noChangeAspect="1"/>
          </p:cNvPicPr>
          <p:nvPr/>
        </p:nvPicPr>
        <p:blipFill>
          <a:blip r:embed="rId3">
            <a:extLst/>
          </a:blip>
          <a:stretch>
            <a:fillRect/>
          </a:stretch>
        </p:blipFill>
        <p:spPr>
          <a:xfrm>
            <a:off x="9414542" y="980407"/>
            <a:ext cx="2385822" cy="3052766"/>
          </a:xfrm>
          <a:prstGeom prst="rect">
            <a:avLst/>
          </a:prstGeom>
          <a:ln w="12700">
            <a:miter lim="400000"/>
          </a:ln>
        </p:spPr>
      </p:pic>
      <p:sp>
        <p:nvSpPr>
          <p:cNvPr id="235" name="Extracting learned knowledge from a black box"/>
          <p:cNvSpPr txBox="1"/>
          <p:nvPr/>
        </p:nvSpPr>
        <p:spPr>
          <a:xfrm>
            <a:off x="1940207" y="225984"/>
            <a:ext cx="8311586" cy="4953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900">
                <a:latin typeface="+mn-lt"/>
                <a:ea typeface="+mn-ea"/>
                <a:cs typeface="+mn-cs"/>
                <a:sym typeface="Helvetica"/>
              </a:defRPr>
            </a:lvl1pPr>
          </a:lstStyle>
          <a:p>
            <a:pPr/>
            <a:r>
              <a:t>Extracting learned knowledge from a black box</a:t>
            </a:r>
          </a:p>
        </p:txBody>
      </p:sp>
      <p:pic>
        <p:nvPicPr>
          <p:cNvPr id="236" name="aifeynman.jpg" descr="aifeynman.jpg"/>
          <p:cNvPicPr>
            <a:picLocks noChangeAspect="1"/>
          </p:cNvPicPr>
          <p:nvPr/>
        </p:nvPicPr>
        <p:blipFill>
          <a:blip r:embed="rId4">
            <a:extLst/>
          </a:blip>
          <a:srcRect l="0" t="0" r="23273" b="0"/>
          <a:stretch>
            <a:fillRect/>
          </a:stretch>
        </p:blipFill>
        <p:spPr>
          <a:xfrm>
            <a:off x="1201469" y="1190438"/>
            <a:ext cx="7943274" cy="2569449"/>
          </a:xfrm>
          <a:prstGeom prst="rect">
            <a:avLst/>
          </a:prstGeom>
          <a:ln w="12700">
            <a:miter lim="400000"/>
          </a:ln>
        </p:spPr>
      </p:pic>
      <p:pic>
        <p:nvPicPr>
          <p:cNvPr id="237" name="mit logo.jpg" descr="mit logo.jpg"/>
          <p:cNvPicPr>
            <a:picLocks noChangeAspect="1"/>
          </p:cNvPicPr>
          <p:nvPr/>
        </p:nvPicPr>
        <p:blipFill>
          <a:blip r:embed="rId5">
            <a:extLst/>
          </a:blip>
          <a:stretch>
            <a:fillRect/>
          </a:stretch>
        </p:blipFill>
        <p:spPr>
          <a:xfrm>
            <a:off x="288856" y="4223267"/>
            <a:ext cx="2969689" cy="674643"/>
          </a:xfrm>
          <a:prstGeom prst="rect">
            <a:avLst/>
          </a:prstGeom>
          <a:ln w="12700">
            <a:miter lim="400000"/>
          </a:ln>
        </p:spPr>
      </p:pic>
      <p:pic>
        <p:nvPicPr>
          <p:cNvPr id="238" name="CBMM-logo.png" descr="CBMM-logo.png"/>
          <p:cNvPicPr>
            <a:picLocks noChangeAspect="1"/>
          </p:cNvPicPr>
          <p:nvPr/>
        </p:nvPicPr>
        <p:blipFill>
          <a:blip r:embed="rId6">
            <a:extLst/>
          </a:blip>
          <a:stretch>
            <a:fillRect/>
          </a:stretch>
        </p:blipFill>
        <p:spPr>
          <a:xfrm>
            <a:off x="10253115" y="4070044"/>
            <a:ext cx="2084390" cy="981090"/>
          </a:xfrm>
          <a:prstGeom prst="rect">
            <a:avLst/>
          </a:prstGeom>
          <a:ln w="12700">
            <a:miter lim="400000"/>
          </a:ln>
        </p:spPr>
      </p:pic>
      <p:grpSp>
        <p:nvGrpSpPr>
          <p:cNvPr id="241" name="Group"/>
          <p:cNvGrpSpPr/>
          <p:nvPr/>
        </p:nvGrpSpPr>
        <p:grpSpPr>
          <a:xfrm>
            <a:off x="4751526" y="4120610"/>
            <a:ext cx="3298548" cy="1320096"/>
            <a:chOff x="0" y="0"/>
            <a:chExt cx="3298547" cy="1320095"/>
          </a:xfrm>
        </p:grpSpPr>
        <p:pic>
          <p:nvPicPr>
            <p:cNvPr id="239" name="iaifi-logo.jpg" descr="iaifi-logo.jpg"/>
            <p:cNvPicPr>
              <a:picLocks noChangeAspect="1"/>
            </p:cNvPicPr>
            <p:nvPr/>
          </p:nvPicPr>
          <p:blipFill>
            <a:blip r:embed="rId7">
              <a:extLst/>
            </a:blip>
            <a:stretch>
              <a:fillRect/>
            </a:stretch>
          </p:blipFill>
          <p:spPr>
            <a:xfrm>
              <a:off x="72297" y="0"/>
              <a:ext cx="3153953" cy="788488"/>
            </a:xfrm>
            <a:prstGeom prst="rect">
              <a:avLst/>
            </a:prstGeom>
            <a:ln w="12700" cap="flat">
              <a:noFill/>
              <a:miter lim="400000"/>
            </a:ln>
            <a:effectLst/>
          </p:spPr>
        </p:pic>
        <p:sp>
          <p:nvSpPr>
            <p:cNvPr id="240" name="Institute for Artificial Intelligence…"/>
            <p:cNvSpPr txBox="1"/>
            <p:nvPr/>
          </p:nvSpPr>
          <p:spPr>
            <a:xfrm>
              <a:off x="0" y="767281"/>
              <a:ext cx="3298548" cy="5528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8767" tIns="48767" rIns="48767" bIns="48767" numCol="1" anchor="t">
              <a:noAutofit/>
            </a:bodyPr>
            <a:lstStyle/>
            <a:p>
              <a:pPr algn="ctr" defTabSz="650240">
                <a:defRPr b="1" sz="1600">
                  <a:solidFill>
                    <a:srgbClr val="333333"/>
                  </a:solidFill>
                  <a:latin typeface="Helvetica Neue"/>
                  <a:ea typeface="Helvetica Neue"/>
                  <a:cs typeface="Helvetica Neue"/>
                  <a:sym typeface="Helvetica Neue"/>
                </a:defRPr>
              </a:pPr>
              <a:r>
                <a:t>Institute for Artificial Intelligence </a:t>
              </a:r>
            </a:p>
            <a:p>
              <a:pPr algn="ctr" defTabSz="650240">
                <a:defRPr b="1" sz="1600">
                  <a:solidFill>
                    <a:srgbClr val="333333"/>
                  </a:solidFill>
                  <a:latin typeface="Helvetica Neue"/>
                  <a:ea typeface="Helvetica Neue"/>
                  <a:cs typeface="Helvetica Neue"/>
                  <a:sym typeface="Helvetica Neue"/>
                </a:defRPr>
              </a:pPr>
              <a:r>
                <a:t>and Fundamental Interactions</a:t>
              </a:r>
            </a:p>
          </p:txBody>
        </p:sp>
      </p:grpSp>
      <p:pic>
        <p:nvPicPr>
          <p:cNvPr id="242" name="Screen Shot 2020-12-15 at 23.39.12.png" descr="Screen Shot 2020-12-15 at 23.39.12.png"/>
          <p:cNvPicPr>
            <a:picLocks noChangeAspect="1"/>
          </p:cNvPicPr>
          <p:nvPr/>
        </p:nvPicPr>
        <p:blipFill>
          <a:blip r:embed="rId8">
            <a:extLst/>
          </a:blip>
          <a:stretch>
            <a:fillRect/>
          </a:stretch>
        </p:blipFill>
        <p:spPr>
          <a:xfrm>
            <a:off x="8224835" y="5691228"/>
            <a:ext cx="1859462" cy="1152421"/>
          </a:xfrm>
          <a:prstGeom prst="rect">
            <a:avLst/>
          </a:prstGeom>
          <a:ln w="12700">
            <a:miter lim="400000"/>
          </a:ln>
        </p:spPr>
      </p:pic>
      <p:pic>
        <p:nvPicPr>
          <p:cNvPr id="243" name="Screen Shot 2022-05-04 at 08.19.26.png" descr="Screen Shot 2022-05-04 at 08.19.26.png"/>
          <p:cNvPicPr>
            <a:picLocks noChangeAspect="1"/>
          </p:cNvPicPr>
          <p:nvPr/>
        </p:nvPicPr>
        <p:blipFill>
          <a:blip r:embed="rId9">
            <a:extLst/>
          </a:blip>
          <a:stretch>
            <a:fillRect/>
          </a:stretch>
        </p:blipFill>
        <p:spPr>
          <a:xfrm>
            <a:off x="1967354" y="5930116"/>
            <a:ext cx="3900277" cy="674644"/>
          </a:xfrm>
          <a:prstGeom prst="rect">
            <a:avLst/>
          </a:prstGeom>
          <a:ln w="12700">
            <a:miter lim="400000"/>
          </a:ln>
        </p:spPr>
      </p:pic>
      <p:sp>
        <p:nvSpPr>
          <p:cNvPr id="244" name="Max Tegmark"/>
          <p:cNvSpPr txBox="1"/>
          <p:nvPr/>
        </p:nvSpPr>
        <p:spPr>
          <a:xfrm>
            <a:off x="5077876" y="3579990"/>
            <a:ext cx="2470609" cy="5080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3000">
                <a:latin typeface="+mn-lt"/>
                <a:ea typeface="+mn-ea"/>
                <a:cs typeface="+mn-cs"/>
                <a:sym typeface="Helvetica"/>
              </a:defRPr>
            </a:lvl1pPr>
          </a:lstStyle>
          <a:p>
            <a:pPr/>
            <a:r>
              <a:t>Max Tegmark</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48" name="group2019.jpg" descr="group2019.jpg"/>
          <p:cNvPicPr>
            <a:picLocks noChangeAspect="1"/>
          </p:cNvPicPr>
          <p:nvPr/>
        </p:nvPicPr>
        <p:blipFill>
          <a:blip r:embed="rId2">
            <a:extLst/>
          </a:blip>
          <a:stretch>
            <a:fillRect/>
          </a:stretch>
        </p:blipFill>
        <p:spPr>
          <a:xfrm>
            <a:off x="6217433" y="629610"/>
            <a:ext cx="5926745" cy="2712015"/>
          </a:xfrm>
          <a:prstGeom prst="rect">
            <a:avLst/>
          </a:prstGeom>
          <a:ln w="12700">
            <a:miter lim="400000"/>
          </a:ln>
          <a:effectLst>
            <a:outerShdw sx="100000" sy="100000" kx="0" ky="0" algn="b" rotWithShape="0" blurRad="101600" dist="25400" dir="5400000">
              <a:srgbClr val="000000">
                <a:alpha val="75000"/>
              </a:srgbClr>
            </a:outerShdw>
          </a:effectLst>
        </p:spPr>
      </p:pic>
      <p:pic>
        <p:nvPicPr>
          <p:cNvPr id="249" name="group2016.jpg" descr="group2016.jpg"/>
          <p:cNvPicPr>
            <a:picLocks noChangeAspect="1"/>
          </p:cNvPicPr>
          <p:nvPr/>
        </p:nvPicPr>
        <p:blipFill>
          <a:blip r:embed="rId3">
            <a:extLst/>
          </a:blip>
          <a:stretch>
            <a:fillRect/>
          </a:stretch>
        </p:blipFill>
        <p:spPr>
          <a:xfrm>
            <a:off x="108089" y="661024"/>
            <a:ext cx="3760572" cy="2198912"/>
          </a:xfrm>
          <a:prstGeom prst="rect">
            <a:avLst/>
          </a:prstGeom>
          <a:ln w="3175"/>
          <a:effectLst>
            <a:outerShdw sx="100000" sy="100000" kx="0" ky="0" algn="b" rotWithShape="0" blurRad="101600" dist="25400" dir="5400000">
              <a:srgbClr val="000000">
                <a:alpha val="75000"/>
              </a:srgbClr>
            </a:outerShdw>
          </a:effectLst>
        </p:spPr>
      </p:pic>
      <p:pic>
        <p:nvPicPr>
          <p:cNvPr id="250" name="Screen Shot 2020-05-28 at 09.08.29.png" descr="Screen Shot 2020-05-28 at 09.08.29.png"/>
          <p:cNvPicPr>
            <a:picLocks noChangeAspect="1"/>
          </p:cNvPicPr>
          <p:nvPr/>
        </p:nvPicPr>
        <p:blipFill>
          <a:blip r:embed="rId4">
            <a:extLst/>
          </a:blip>
          <a:srcRect l="0" t="0" r="0" b="0"/>
          <a:stretch>
            <a:fillRect/>
          </a:stretch>
        </p:blipFill>
        <p:spPr>
          <a:xfrm>
            <a:off x="3051055" y="2525683"/>
            <a:ext cx="958159" cy="1232357"/>
          </a:xfrm>
          <a:prstGeom prst="rect">
            <a:avLst/>
          </a:prstGeom>
          <a:ln w="12700">
            <a:miter lim="400000"/>
          </a:ln>
        </p:spPr>
      </p:pic>
      <p:pic>
        <p:nvPicPr>
          <p:cNvPr id="251" name="jiahai.jpg" descr="jiahai.jpg"/>
          <p:cNvPicPr>
            <a:picLocks noChangeAspect="1"/>
          </p:cNvPicPr>
          <p:nvPr/>
        </p:nvPicPr>
        <p:blipFill>
          <a:blip r:embed="rId5">
            <a:extLst/>
          </a:blip>
          <a:stretch>
            <a:fillRect/>
          </a:stretch>
        </p:blipFill>
        <p:spPr>
          <a:xfrm>
            <a:off x="4090546" y="2522608"/>
            <a:ext cx="961774" cy="1238648"/>
          </a:xfrm>
          <a:prstGeom prst="rect">
            <a:avLst/>
          </a:prstGeom>
          <a:ln w="12700">
            <a:miter lim="400000"/>
          </a:ln>
        </p:spPr>
      </p:pic>
      <p:grpSp>
        <p:nvGrpSpPr>
          <p:cNvPr id="273" name="Group"/>
          <p:cNvGrpSpPr/>
          <p:nvPr/>
        </p:nvGrpSpPr>
        <p:grpSpPr>
          <a:xfrm>
            <a:off x="2510" y="3939423"/>
            <a:ext cx="4864775" cy="2798626"/>
            <a:chOff x="0" y="0"/>
            <a:chExt cx="4864774" cy="2798624"/>
          </a:xfrm>
        </p:grpSpPr>
        <p:grpSp>
          <p:nvGrpSpPr>
            <p:cNvPr id="270" name="Group"/>
            <p:cNvGrpSpPr/>
            <p:nvPr/>
          </p:nvGrpSpPr>
          <p:grpSpPr>
            <a:xfrm>
              <a:off x="0" y="-1"/>
              <a:ext cx="4859679" cy="2798626"/>
              <a:chOff x="0" y="0"/>
              <a:chExt cx="4859678" cy="2798624"/>
            </a:xfrm>
          </p:grpSpPr>
          <p:pic>
            <p:nvPicPr>
              <p:cNvPr id="252" name="urop_victory.png" descr="urop_victory.png"/>
              <p:cNvPicPr>
                <a:picLocks noChangeAspect="1"/>
              </p:cNvPicPr>
              <p:nvPr/>
            </p:nvPicPr>
            <p:blipFill>
              <a:blip r:embed="rId6">
                <a:extLst/>
              </a:blip>
              <a:srcRect l="12731" t="4365" r="12731" b="27365"/>
              <a:stretch>
                <a:fillRect/>
              </a:stretch>
            </p:blipFill>
            <p:spPr>
              <a:xfrm>
                <a:off x="2883" y="0"/>
                <a:ext cx="4856796" cy="2780269"/>
              </a:xfrm>
              <a:prstGeom prst="rect">
                <a:avLst/>
              </a:prstGeom>
              <a:ln w="12700" cap="flat">
                <a:noFill/>
                <a:miter lim="400000"/>
              </a:ln>
              <a:effectLst>
                <a:outerShdw sx="100000" sy="100000" kx="0" ky="0" algn="b" rotWithShape="0" blurRad="127000" dist="50800" dir="5400000">
                  <a:srgbClr val="000000">
                    <a:alpha val="50000"/>
                  </a:srgbClr>
                </a:outerShdw>
              </a:effectLst>
            </p:spPr>
          </p:pic>
          <p:grpSp>
            <p:nvGrpSpPr>
              <p:cNvPr id="269" name="Group"/>
              <p:cNvGrpSpPr/>
              <p:nvPr/>
            </p:nvGrpSpPr>
            <p:grpSpPr>
              <a:xfrm>
                <a:off x="-1" y="826118"/>
                <a:ext cx="3735420" cy="1972507"/>
                <a:chOff x="0" y="0"/>
                <a:chExt cx="3735418" cy="1972506"/>
              </a:xfrm>
            </p:grpSpPr>
            <p:sp>
              <p:nvSpPr>
                <p:cNvPr id="253" name="Rectangle"/>
                <p:cNvSpPr/>
                <p:nvPr/>
              </p:nvSpPr>
              <p:spPr>
                <a:xfrm>
                  <a:off x="61" y="956460"/>
                  <a:ext cx="497877" cy="65006"/>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54" name="Arun Wongprommon"/>
                <p:cNvSpPr txBox="1"/>
                <p:nvPr/>
              </p:nvSpPr>
              <p:spPr>
                <a:xfrm>
                  <a:off x="4760" y="932063"/>
                  <a:ext cx="499316" cy="1029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Arun Wongprommon</a:t>
                  </a:r>
                </a:p>
              </p:txBody>
            </p:sp>
            <p:sp>
              <p:nvSpPr>
                <p:cNvPr id="255" name="Rectangle"/>
                <p:cNvSpPr/>
                <p:nvPr/>
              </p:nvSpPr>
              <p:spPr>
                <a:xfrm>
                  <a:off x="6269" y="1888524"/>
                  <a:ext cx="269420" cy="65005"/>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56" name="Emily Fan"/>
                <p:cNvSpPr txBox="1"/>
                <p:nvPr/>
              </p:nvSpPr>
              <p:spPr>
                <a:xfrm>
                  <a:off x="2774" y="1869545"/>
                  <a:ext cx="265573" cy="1029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Emily Fan</a:t>
                  </a:r>
                </a:p>
              </p:txBody>
            </p:sp>
            <p:sp>
              <p:nvSpPr>
                <p:cNvPr id="257" name="Rectangle"/>
                <p:cNvSpPr/>
                <p:nvPr/>
              </p:nvSpPr>
              <p:spPr>
                <a:xfrm>
                  <a:off x="5120" y="24396"/>
                  <a:ext cx="265573" cy="65006"/>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58" name="Jianna Liu"/>
                <p:cNvSpPr txBox="1"/>
                <p:nvPr/>
              </p:nvSpPr>
              <p:spPr>
                <a:xfrm>
                  <a:off x="-1" y="0"/>
                  <a:ext cx="271122" cy="102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Jianna Liu</a:t>
                  </a:r>
                </a:p>
              </p:txBody>
            </p:sp>
            <p:sp>
              <p:nvSpPr>
                <p:cNvPr id="259" name="Rectangle"/>
                <p:cNvSpPr/>
                <p:nvPr/>
              </p:nvSpPr>
              <p:spPr>
                <a:xfrm>
                  <a:off x="3261078" y="29816"/>
                  <a:ext cx="300912" cy="65005"/>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60" name="Mindy Long"/>
                <p:cNvSpPr txBox="1"/>
                <p:nvPr/>
              </p:nvSpPr>
              <p:spPr>
                <a:xfrm>
                  <a:off x="3257319" y="5419"/>
                  <a:ext cx="300913" cy="102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Mindy Long</a:t>
                  </a:r>
                </a:p>
              </p:txBody>
            </p:sp>
            <p:sp>
              <p:nvSpPr>
                <p:cNvPr id="261" name="Rectangle"/>
                <p:cNvSpPr/>
                <p:nvPr/>
              </p:nvSpPr>
              <p:spPr>
                <a:xfrm>
                  <a:off x="1618801" y="956460"/>
                  <a:ext cx="497877" cy="65006"/>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62" name="Jamie Fu"/>
                <p:cNvSpPr txBox="1"/>
                <p:nvPr/>
              </p:nvSpPr>
              <p:spPr>
                <a:xfrm>
                  <a:off x="1613090" y="932063"/>
                  <a:ext cx="249332" cy="1029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Jamie Fu</a:t>
                  </a:r>
                </a:p>
              </p:txBody>
            </p:sp>
            <p:sp>
              <p:nvSpPr>
                <p:cNvPr id="263" name="Rectangle"/>
                <p:cNvSpPr/>
                <p:nvPr/>
              </p:nvSpPr>
              <p:spPr>
                <a:xfrm>
                  <a:off x="1618441" y="1885371"/>
                  <a:ext cx="497878" cy="65006"/>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64" name="Samantha D'Alonzo"/>
                <p:cNvSpPr txBox="1"/>
                <p:nvPr/>
              </p:nvSpPr>
              <p:spPr>
                <a:xfrm>
                  <a:off x="1601853" y="1860974"/>
                  <a:ext cx="478302" cy="1029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Samantha D'Alonzo</a:t>
                  </a:r>
                </a:p>
              </p:txBody>
            </p:sp>
            <p:sp>
              <p:nvSpPr>
                <p:cNvPr id="265" name="Rectangle"/>
                <p:cNvSpPr/>
                <p:nvPr/>
              </p:nvSpPr>
              <p:spPr>
                <a:xfrm>
                  <a:off x="3237542" y="956460"/>
                  <a:ext cx="497877" cy="65006"/>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66" name="Khaled Shehada"/>
                <p:cNvSpPr txBox="1"/>
                <p:nvPr/>
              </p:nvSpPr>
              <p:spPr>
                <a:xfrm>
                  <a:off x="3260795" y="932063"/>
                  <a:ext cx="409457" cy="10296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Khaled Shehada</a:t>
                  </a:r>
                </a:p>
              </p:txBody>
            </p:sp>
            <p:sp>
              <p:nvSpPr>
                <p:cNvPr id="267" name="Rectangle"/>
                <p:cNvSpPr/>
                <p:nvPr/>
              </p:nvSpPr>
              <p:spPr>
                <a:xfrm>
                  <a:off x="3243320" y="1883105"/>
                  <a:ext cx="486320" cy="65005"/>
                </a:xfrm>
                <a:prstGeom prst="rect">
                  <a:avLst/>
                </a:prstGeom>
                <a:solidFill>
                  <a:srgbClr val="000000">
                    <a:alpha val="66430"/>
                  </a:srgbClr>
                </a:solidFill>
                <a:ln w="12700" cap="flat">
                  <a:noFill/>
                  <a:miter lim="400000"/>
                </a:ln>
                <a:effectLst/>
              </p:spPr>
              <p:txBody>
                <a:bodyPr wrap="square" lIns="50800" tIns="50800" rIns="50800" bIns="50800" numCol="1" anchor="ctr">
                  <a:noAutofit/>
                </a:bodyPr>
                <a:lstStyle/>
                <a:p>
                  <a:pPr algn="ctr" defTabSz="584200">
                    <a:defRPr sz="800">
                      <a:solidFill>
                        <a:srgbClr val="FFFFFF"/>
                      </a:solidFill>
                      <a:latin typeface="+mn-lt"/>
                      <a:ea typeface="+mn-ea"/>
                      <a:cs typeface="+mn-cs"/>
                      <a:sym typeface="Helvetica"/>
                    </a:defRPr>
                  </a:pPr>
                </a:p>
              </p:txBody>
            </p:sp>
            <p:sp>
              <p:nvSpPr>
                <p:cNvPr id="268" name="Haimoshri Das"/>
                <p:cNvSpPr txBox="1"/>
                <p:nvPr/>
              </p:nvSpPr>
              <p:spPr>
                <a:xfrm>
                  <a:off x="3259923" y="1858708"/>
                  <a:ext cx="368568" cy="102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noAutofit/>
                </a:bodyPr>
                <a:lstStyle>
                  <a:lvl1pPr algn="ctr" defTabSz="584200">
                    <a:defRPr sz="900">
                      <a:solidFill>
                        <a:srgbClr val="FFFFFF"/>
                      </a:solidFill>
                      <a:latin typeface="+mn-lt"/>
                      <a:ea typeface="+mn-ea"/>
                      <a:cs typeface="+mn-cs"/>
                      <a:sym typeface="Helvetica"/>
                    </a:defRPr>
                  </a:lvl1pPr>
                </a:lstStyle>
                <a:p>
                  <a:pPr/>
                  <a:r>
                    <a:t>Haimoshri Das</a:t>
                  </a:r>
                </a:p>
              </p:txBody>
            </p:sp>
          </p:grpSp>
        </p:grpSp>
        <p:pic>
          <p:nvPicPr>
            <p:cNvPr id="271" name="UropsAreFun.jpg" descr="UropsAreFun.jpg"/>
            <p:cNvPicPr>
              <a:picLocks noChangeAspect="1"/>
            </p:cNvPicPr>
            <p:nvPr/>
          </p:nvPicPr>
          <p:blipFill>
            <a:blip r:embed="rId7">
              <a:extLst/>
            </a:blip>
            <a:srcRect l="7906" t="63497" r="63070" b="10127"/>
            <a:stretch>
              <a:fillRect/>
            </a:stretch>
          </p:blipFill>
          <p:spPr>
            <a:xfrm>
              <a:off x="1640" y="937811"/>
              <a:ext cx="1600778" cy="909226"/>
            </a:xfrm>
            <a:prstGeom prst="rect">
              <a:avLst/>
            </a:prstGeom>
            <a:ln w="12700" cap="flat">
              <a:noFill/>
              <a:miter lim="400000"/>
            </a:ln>
            <a:effectLst/>
          </p:spPr>
        </p:pic>
        <p:pic>
          <p:nvPicPr>
            <p:cNvPr id="272" name="UropsAreFun.jpg" descr="UropsAreFun.jpg"/>
            <p:cNvPicPr>
              <a:picLocks noChangeAspect="1"/>
            </p:cNvPicPr>
            <p:nvPr/>
          </p:nvPicPr>
          <p:blipFill>
            <a:blip r:embed="rId7">
              <a:extLst/>
            </a:blip>
            <a:srcRect l="7917" t="9130" r="62462" b="64002"/>
            <a:stretch>
              <a:fillRect/>
            </a:stretch>
          </p:blipFill>
          <p:spPr>
            <a:xfrm>
              <a:off x="3260947" y="1869207"/>
              <a:ext cx="1603828" cy="909211"/>
            </a:xfrm>
            <a:prstGeom prst="rect">
              <a:avLst/>
            </a:prstGeom>
            <a:ln w="12700" cap="flat">
              <a:noFill/>
              <a:miter lim="400000"/>
            </a:ln>
            <a:effectLst/>
          </p:spPr>
        </p:pic>
      </p:grpSp>
      <p:pic>
        <p:nvPicPr>
          <p:cNvPr id="274" name="Image" descr="Image"/>
          <p:cNvPicPr>
            <a:picLocks noChangeAspect="1"/>
          </p:cNvPicPr>
          <p:nvPr/>
        </p:nvPicPr>
        <p:blipFill>
          <a:blip r:embed="rId8">
            <a:extLst/>
          </a:blip>
          <a:stretch>
            <a:fillRect/>
          </a:stretch>
        </p:blipFill>
        <p:spPr>
          <a:xfrm>
            <a:off x="10346373" y="5057823"/>
            <a:ext cx="1652043" cy="1652042"/>
          </a:xfrm>
          <a:prstGeom prst="rect">
            <a:avLst/>
          </a:prstGeom>
          <a:ln w="12700">
            <a:miter lim="400000"/>
          </a:ln>
        </p:spPr>
      </p:pic>
      <p:sp>
        <p:nvSpPr>
          <p:cNvPr id="275" name="YOU?"/>
          <p:cNvSpPr txBox="1"/>
          <p:nvPr/>
        </p:nvSpPr>
        <p:spPr>
          <a:xfrm>
            <a:off x="10444693" y="6053409"/>
            <a:ext cx="1455403" cy="572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marL="40639" marR="40639" algn="ctr">
              <a:defRPr b="1" sz="2400">
                <a:solidFill>
                  <a:srgbClr val="FF2600"/>
                </a:solidFill>
                <a:uFill>
                  <a:solidFill>
                    <a:srgbClr val="0329D6"/>
                  </a:solidFill>
                </a:uFill>
                <a:latin typeface="Times New Roman"/>
                <a:ea typeface="Times New Roman"/>
                <a:cs typeface="Times New Roman"/>
                <a:sym typeface="Times New Roman"/>
              </a:defRPr>
            </a:lvl1pPr>
          </a:lstStyle>
          <a:p>
            <a:pPr/>
            <a:r>
              <a:t>YOU?</a:t>
            </a:r>
          </a:p>
        </p:txBody>
      </p:sp>
      <p:sp>
        <p:nvSpPr>
          <p:cNvPr id="276" name="Welcome to MIT!"/>
          <p:cNvSpPr txBox="1"/>
          <p:nvPr/>
        </p:nvSpPr>
        <p:spPr>
          <a:xfrm>
            <a:off x="10241295" y="3886829"/>
            <a:ext cx="1862200" cy="13933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marL="40639" marR="40639" algn="ctr">
              <a:defRPr b="1" sz="2400">
                <a:solidFill>
                  <a:srgbClr val="FF2600"/>
                </a:solidFill>
                <a:uFill>
                  <a:solidFill>
                    <a:srgbClr val="0329D6"/>
                  </a:solidFill>
                </a:uFill>
                <a:latin typeface="Times New Roman"/>
                <a:ea typeface="Times New Roman"/>
                <a:cs typeface="Times New Roman"/>
                <a:sym typeface="Times New Roman"/>
              </a:defRPr>
            </a:lvl1pPr>
          </a:lstStyle>
          <a:p>
            <a:pPr/>
            <a:r>
              <a:t>Welcome to MIT!</a:t>
            </a:r>
          </a:p>
        </p:txBody>
      </p:sp>
      <p:pic>
        <p:nvPicPr>
          <p:cNvPr id="277" name="download-9.jpg" descr="download-9.jpg"/>
          <p:cNvPicPr>
            <a:picLocks noChangeAspect="1"/>
          </p:cNvPicPr>
          <p:nvPr/>
        </p:nvPicPr>
        <p:blipFill>
          <a:blip r:embed="rId9">
            <a:extLst/>
          </a:blip>
          <a:srcRect l="20598" t="0" r="0" b="0"/>
          <a:stretch>
            <a:fillRect/>
          </a:stretch>
        </p:blipFill>
        <p:spPr>
          <a:xfrm>
            <a:off x="5135909" y="2522608"/>
            <a:ext cx="985140" cy="1240704"/>
          </a:xfrm>
          <a:prstGeom prst="rect">
            <a:avLst/>
          </a:prstGeom>
          <a:ln w="12700">
            <a:miter lim="400000"/>
          </a:ln>
        </p:spPr>
      </p:pic>
      <p:pic>
        <p:nvPicPr>
          <p:cNvPr id="278" name="IMG_2178.jpeg" descr="IMG_2178.jpeg"/>
          <p:cNvPicPr>
            <a:picLocks noChangeAspect="1"/>
          </p:cNvPicPr>
          <p:nvPr/>
        </p:nvPicPr>
        <p:blipFill>
          <a:blip r:embed="rId10">
            <a:extLst/>
          </a:blip>
          <a:srcRect l="12942" t="14772" r="71868" b="48462"/>
          <a:stretch>
            <a:fillRect/>
          </a:stretch>
        </p:blipFill>
        <p:spPr>
          <a:xfrm>
            <a:off x="4009187" y="650180"/>
            <a:ext cx="2093143" cy="1592787"/>
          </a:xfrm>
          <a:prstGeom prst="rect">
            <a:avLst/>
          </a:prstGeom>
          <a:ln w="12700">
            <a:miter lim="400000"/>
          </a:ln>
        </p:spPr>
      </p:pic>
      <p:pic>
        <p:nvPicPr>
          <p:cNvPr id="279" name="IMG_2178.jpeg" descr="IMG_2178.jpeg"/>
          <p:cNvPicPr>
            <a:picLocks noChangeAspect="1"/>
          </p:cNvPicPr>
          <p:nvPr/>
        </p:nvPicPr>
        <p:blipFill>
          <a:blip r:embed="rId10">
            <a:extLst/>
          </a:blip>
          <a:srcRect l="34018" t="31407" r="50603" b="41530"/>
          <a:stretch>
            <a:fillRect/>
          </a:stretch>
        </p:blipFill>
        <p:spPr>
          <a:xfrm>
            <a:off x="5010916" y="3931615"/>
            <a:ext cx="5086722" cy="2814286"/>
          </a:xfrm>
          <a:prstGeom prst="rect">
            <a:avLst/>
          </a:prstGeom>
          <a:ln w="12700">
            <a:miter lim="400000"/>
          </a:ln>
        </p:spPr>
      </p:pic>
      <p:sp>
        <p:nvSpPr>
          <p:cNvPr id="280" name="Extracting learned knowledge from a black box"/>
          <p:cNvSpPr txBox="1"/>
          <p:nvPr/>
        </p:nvSpPr>
        <p:spPr>
          <a:xfrm>
            <a:off x="1940207" y="111261"/>
            <a:ext cx="8311586" cy="4953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900">
                <a:latin typeface="+mn-lt"/>
                <a:ea typeface="+mn-ea"/>
                <a:cs typeface="+mn-cs"/>
                <a:sym typeface="Helvetica"/>
              </a:defRPr>
            </a:lvl1pPr>
          </a:lstStyle>
          <a:p>
            <a:pPr/>
            <a:r>
              <a:t>Extracting learned knowledge from a black box</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82" name="Screen Shot 2020-10-22 at 18.52.43.png" descr="Screen Shot 2020-10-22 at 18.52.43.png"/>
          <p:cNvPicPr>
            <a:picLocks noChangeAspect="1"/>
          </p:cNvPicPr>
          <p:nvPr/>
        </p:nvPicPr>
        <p:blipFill>
          <a:blip r:embed="rId2">
            <a:extLst/>
          </a:blip>
          <a:stretch>
            <a:fillRect/>
          </a:stretch>
        </p:blipFill>
        <p:spPr>
          <a:xfrm>
            <a:off x="439152" y="1674324"/>
            <a:ext cx="6152821" cy="4437900"/>
          </a:xfrm>
          <a:prstGeom prst="rect">
            <a:avLst/>
          </a:prstGeom>
          <a:ln w="12700">
            <a:miter lim="400000"/>
          </a:ln>
          <a:effectLst>
            <a:outerShdw sx="100000" sy="100000" kx="0" ky="0" algn="b" rotWithShape="0" blurRad="101600" dist="25400" dir="5400000">
              <a:srgbClr val="000000">
                <a:alpha val="75000"/>
              </a:srgbClr>
            </a:outerShdw>
          </a:effectLst>
        </p:spPr>
      </p:pic>
      <p:pic>
        <p:nvPicPr>
          <p:cNvPr id="283" name="Image" descr="Image"/>
          <p:cNvPicPr>
            <a:picLocks noChangeAspect="1"/>
          </p:cNvPicPr>
          <p:nvPr/>
        </p:nvPicPr>
        <p:blipFill>
          <a:blip r:embed="rId3">
            <a:extLst/>
          </a:blip>
          <a:stretch>
            <a:fillRect/>
          </a:stretch>
        </p:blipFill>
        <p:spPr>
          <a:xfrm>
            <a:off x="10346373" y="5057823"/>
            <a:ext cx="1652043" cy="1652042"/>
          </a:xfrm>
          <a:prstGeom prst="rect">
            <a:avLst/>
          </a:prstGeom>
          <a:ln w="12700">
            <a:miter lim="400000"/>
          </a:ln>
        </p:spPr>
      </p:pic>
      <p:sp>
        <p:nvSpPr>
          <p:cNvPr id="284" name="YOU?"/>
          <p:cNvSpPr txBox="1"/>
          <p:nvPr/>
        </p:nvSpPr>
        <p:spPr>
          <a:xfrm>
            <a:off x="10444693" y="6053409"/>
            <a:ext cx="1455403" cy="5729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marL="40639" marR="40639" algn="ctr">
              <a:defRPr b="1" sz="2400">
                <a:solidFill>
                  <a:srgbClr val="FF2600"/>
                </a:solidFill>
                <a:uFill>
                  <a:solidFill>
                    <a:srgbClr val="0329D6"/>
                  </a:solidFill>
                </a:uFill>
                <a:latin typeface="Times New Roman"/>
                <a:ea typeface="Times New Roman"/>
                <a:cs typeface="Times New Roman"/>
                <a:sym typeface="Times New Roman"/>
              </a:defRPr>
            </a:lvl1pPr>
          </a:lstStyle>
          <a:p>
            <a:pPr/>
            <a:r>
              <a:t>YOU?</a:t>
            </a:r>
          </a:p>
        </p:txBody>
      </p:sp>
      <p:grpSp>
        <p:nvGrpSpPr>
          <p:cNvPr id="292" name="Group"/>
          <p:cNvGrpSpPr/>
          <p:nvPr/>
        </p:nvGrpSpPr>
        <p:grpSpPr>
          <a:xfrm>
            <a:off x="7230689" y="6017"/>
            <a:ext cx="2925214" cy="6845966"/>
            <a:chOff x="0" y="0"/>
            <a:chExt cx="2925213" cy="6845965"/>
          </a:xfrm>
        </p:grpSpPr>
        <p:pic>
          <p:nvPicPr>
            <p:cNvPr id="285" name="Screen Shot 2020-10-22 at 18.55.14.png" descr="Screen Shot 2020-10-22 at 18.55.14.png"/>
            <p:cNvPicPr>
              <a:picLocks noChangeAspect="1"/>
            </p:cNvPicPr>
            <p:nvPr/>
          </p:nvPicPr>
          <p:blipFill>
            <a:blip r:embed="rId4">
              <a:extLst/>
            </a:blip>
            <a:stretch>
              <a:fillRect/>
            </a:stretch>
          </p:blipFill>
          <p:spPr>
            <a:xfrm>
              <a:off x="6027" y="4897992"/>
              <a:ext cx="2913160" cy="851849"/>
            </a:xfrm>
            <a:prstGeom prst="rect">
              <a:avLst/>
            </a:prstGeom>
            <a:ln w="12700" cap="flat">
              <a:noFill/>
              <a:miter lim="400000"/>
            </a:ln>
            <a:effectLst/>
          </p:spPr>
        </p:pic>
        <p:pic>
          <p:nvPicPr>
            <p:cNvPr id="286" name="Screen Shot 2020-10-22 at 18.55.06.png" descr="Screen Shot 2020-10-22 at 18.55.06.png"/>
            <p:cNvPicPr>
              <a:picLocks noChangeAspect="1"/>
            </p:cNvPicPr>
            <p:nvPr/>
          </p:nvPicPr>
          <p:blipFill>
            <a:blip r:embed="rId5">
              <a:extLst/>
            </a:blip>
            <a:stretch>
              <a:fillRect/>
            </a:stretch>
          </p:blipFill>
          <p:spPr>
            <a:xfrm>
              <a:off x="6027" y="4046974"/>
              <a:ext cx="2913160" cy="839795"/>
            </a:xfrm>
            <a:prstGeom prst="rect">
              <a:avLst/>
            </a:prstGeom>
            <a:ln w="12700" cap="flat">
              <a:noFill/>
              <a:miter lim="400000"/>
            </a:ln>
            <a:effectLst/>
          </p:spPr>
        </p:pic>
        <p:pic>
          <p:nvPicPr>
            <p:cNvPr id="287" name="Screen Shot 2020-10-22 at 18.54.59.png" descr="Screen Shot 2020-10-22 at 18.54.59.png"/>
            <p:cNvPicPr>
              <a:picLocks noChangeAspect="1"/>
            </p:cNvPicPr>
            <p:nvPr/>
          </p:nvPicPr>
          <p:blipFill>
            <a:blip r:embed="rId6">
              <a:extLst/>
            </a:blip>
            <a:stretch>
              <a:fillRect/>
            </a:stretch>
          </p:blipFill>
          <p:spPr>
            <a:xfrm>
              <a:off x="4018" y="1044764"/>
              <a:ext cx="2917178" cy="1000520"/>
            </a:xfrm>
            <a:prstGeom prst="rect">
              <a:avLst/>
            </a:prstGeom>
            <a:ln w="12700" cap="flat">
              <a:noFill/>
              <a:miter lim="400000"/>
            </a:ln>
            <a:effectLst/>
          </p:spPr>
        </p:pic>
        <p:pic>
          <p:nvPicPr>
            <p:cNvPr id="288" name="Screen Shot 2020-10-22 at 18.54.51.png" descr="Screen Shot 2020-10-22 at 18.54.51.png"/>
            <p:cNvPicPr>
              <a:picLocks noChangeAspect="1"/>
            </p:cNvPicPr>
            <p:nvPr/>
          </p:nvPicPr>
          <p:blipFill>
            <a:blip r:embed="rId7">
              <a:extLst/>
            </a:blip>
            <a:stretch>
              <a:fillRect/>
            </a:stretch>
          </p:blipFill>
          <p:spPr>
            <a:xfrm>
              <a:off x="0" y="5761064"/>
              <a:ext cx="2925214" cy="1084902"/>
            </a:xfrm>
            <a:prstGeom prst="rect">
              <a:avLst/>
            </a:prstGeom>
            <a:ln w="12700" cap="flat">
              <a:noFill/>
              <a:miter lim="400000"/>
            </a:ln>
            <a:effectLst/>
          </p:spPr>
        </p:pic>
        <p:pic>
          <p:nvPicPr>
            <p:cNvPr id="289" name="Screen Shot 2020-10-22 at 18.54.43.png" descr="Screen Shot 2020-10-22 at 18.54.43.png"/>
            <p:cNvPicPr>
              <a:picLocks noChangeAspect="1"/>
            </p:cNvPicPr>
            <p:nvPr/>
          </p:nvPicPr>
          <p:blipFill>
            <a:blip r:embed="rId8">
              <a:extLst/>
            </a:blip>
            <a:stretch>
              <a:fillRect/>
            </a:stretch>
          </p:blipFill>
          <p:spPr>
            <a:xfrm>
              <a:off x="0" y="2015451"/>
              <a:ext cx="2925214" cy="1016593"/>
            </a:xfrm>
            <a:prstGeom prst="rect">
              <a:avLst/>
            </a:prstGeom>
            <a:ln w="12700" cap="flat">
              <a:noFill/>
              <a:miter lim="400000"/>
            </a:ln>
            <a:effectLst/>
          </p:spPr>
        </p:pic>
        <p:pic>
          <p:nvPicPr>
            <p:cNvPr id="290" name="Screen Shot 2020-10-22 at 18.54.33.png" descr="Screen Shot 2020-10-22 at 18.54.33.png"/>
            <p:cNvPicPr>
              <a:picLocks noChangeAspect="1"/>
            </p:cNvPicPr>
            <p:nvPr/>
          </p:nvPicPr>
          <p:blipFill>
            <a:blip r:embed="rId9">
              <a:extLst/>
            </a:blip>
            <a:stretch>
              <a:fillRect/>
            </a:stretch>
          </p:blipFill>
          <p:spPr>
            <a:xfrm>
              <a:off x="6027" y="3043267"/>
              <a:ext cx="2913160" cy="992484"/>
            </a:xfrm>
            <a:prstGeom prst="rect">
              <a:avLst/>
            </a:prstGeom>
            <a:ln w="12700" cap="flat">
              <a:noFill/>
              <a:miter lim="400000"/>
            </a:ln>
            <a:effectLst/>
          </p:spPr>
        </p:pic>
        <p:pic>
          <p:nvPicPr>
            <p:cNvPr id="291" name="Screen Shot 2020-10-22 at 18.54.22.png" descr="Screen Shot 2020-10-22 at 18.54.22.png"/>
            <p:cNvPicPr>
              <a:picLocks noChangeAspect="1"/>
            </p:cNvPicPr>
            <p:nvPr/>
          </p:nvPicPr>
          <p:blipFill>
            <a:blip r:embed="rId10">
              <a:extLst/>
            </a:blip>
            <a:stretch>
              <a:fillRect/>
            </a:stretch>
          </p:blipFill>
          <p:spPr>
            <a:xfrm>
              <a:off x="2009" y="0"/>
              <a:ext cx="2921196" cy="1000520"/>
            </a:xfrm>
            <a:prstGeom prst="rect">
              <a:avLst/>
            </a:prstGeom>
            <a:ln w="12700" cap="flat">
              <a:noFill/>
              <a:miter lim="400000"/>
            </a:ln>
            <a:effectLst/>
          </p:spPr>
        </p:pic>
      </p:grpSp>
      <p:sp>
        <p:nvSpPr>
          <p:cNvPr id="293" name="IAIFI.org"/>
          <p:cNvSpPr txBox="1"/>
          <p:nvPr/>
        </p:nvSpPr>
        <p:spPr>
          <a:xfrm>
            <a:off x="2439897" y="745777"/>
            <a:ext cx="1862201" cy="13933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marL="40639" marR="40639" algn="ctr">
              <a:defRPr b="1" sz="2400">
                <a:uFill>
                  <a:solidFill>
                    <a:srgbClr val="0329D6"/>
                  </a:solidFill>
                </a:uFill>
                <a:latin typeface="Times New Roman"/>
                <a:ea typeface="Times New Roman"/>
                <a:cs typeface="Times New Roman"/>
                <a:sym typeface="Times New Roman"/>
              </a:defRPr>
            </a:lvl1pPr>
          </a:lstStyle>
          <a:p>
            <a:pPr/>
            <a:r>
              <a:t>IAIFI.org</a:t>
            </a:r>
          </a:p>
        </p:txBody>
      </p:sp>
      <p:sp>
        <p:nvSpPr>
          <p:cNvPr id="294" name="AI + physics = IAIFI"/>
          <p:cNvSpPr txBox="1"/>
          <p:nvPr/>
        </p:nvSpPr>
        <p:spPr>
          <a:xfrm>
            <a:off x="1132146" y="-192038"/>
            <a:ext cx="4766833" cy="13933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marL="40639" marR="40639" algn="ctr">
              <a:defRPr b="1" sz="3200">
                <a:uFill>
                  <a:solidFill>
                    <a:srgbClr val="0329D6"/>
                  </a:solidFill>
                </a:uFill>
                <a:latin typeface="Times New Roman"/>
                <a:ea typeface="Times New Roman"/>
                <a:cs typeface="Times New Roman"/>
                <a:sym typeface="Times New Roman"/>
              </a:defRPr>
            </a:lvl1pPr>
          </a:lstStyle>
          <a:p>
            <a:pPr/>
            <a:r>
              <a:t>AI + physics = IAIFI</a:t>
            </a:r>
          </a:p>
        </p:txBody>
      </p:sp>
      <p:sp>
        <p:nvSpPr>
          <p:cNvPr id="295" name="Welcome to MIT!"/>
          <p:cNvSpPr txBox="1"/>
          <p:nvPr/>
        </p:nvSpPr>
        <p:spPr>
          <a:xfrm>
            <a:off x="10241295" y="3886829"/>
            <a:ext cx="1862200" cy="13933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lvl1pPr marL="40639" marR="40639" algn="ctr">
              <a:defRPr b="1" sz="2400">
                <a:solidFill>
                  <a:srgbClr val="FF2600"/>
                </a:solidFill>
                <a:uFill>
                  <a:solidFill>
                    <a:srgbClr val="0329D6"/>
                  </a:solidFill>
                </a:uFill>
                <a:latin typeface="Times New Roman"/>
                <a:ea typeface="Times New Roman"/>
                <a:cs typeface="Times New Roman"/>
                <a:sym typeface="Times New Roman"/>
              </a:defRPr>
            </a:lvl1pPr>
          </a:lstStyle>
          <a:p>
            <a:pPr/>
            <a:r>
              <a:t>Welcome to MIT!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pSp>
        <p:nvGrpSpPr>
          <p:cNvPr id="312" name="Group"/>
          <p:cNvGrpSpPr/>
          <p:nvPr/>
        </p:nvGrpSpPr>
        <p:grpSpPr>
          <a:xfrm>
            <a:off x="102036" y="2250011"/>
            <a:ext cx="11987928" cy="2112456"/>
            <a:chOff x="0" y="0"/>
            <a:chExt cx="11987926" cy="2112455"/>
          </a:xfrm>
        </p:grpSpPr>
        <p:pic>
          <p:nvPicPr>
            <p:cNvPr id="297" name="Screen Shot 2020-10-10 at 10.30.08.png" descr="Screen Shot 2020-10-10 at 10.30.08.png"/>
            <p:cNvPicPr>
              <a:picLocks noChangeAspect="1"/>
            </p:cNvPicPr>
            <p:nvPr/>
          </p:nvPicPr>
          <p:blipFill>
            <a:blip r:embed="rId2">
              <a:extLst/>
            </a:blip>
            <a:stretch>
              <a:fillRect/>
            </a:stretch>
          </p:blipFill>
          <p:spPr>
            <a:xfrm>
              <a:off x="8595663" y="1116821"/>
              <a:ext cx="3392264" cy="602365"/>
            </a:xfrm>
            <a:prstGeom prst="rect">
              <a:avLst/>
            </a:prstGeom>
            <a:ln w="12700" cap="flat">
              <a:noFill/>
              <a:miter lim="400000"/>
            </a:ln>
            <a:effectLst/>
          </p:spPr>
        </p:pic>
        <p:sp>
          <p:nvSpPr>
            <p:cNvPr id="298" name="Model we can…"/>
            <p:cNvSpPr txBox="1"/>
            <p:nvPr/>
          </p:nvSpPr>
          <p:spPr>
            <a:xfrm>
              <a:off x="8893085" y="0"/>
              <a:ext cx="2370049"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Model we can</a:t>
              </a:r>
            </a:p>
            <a:p>
              <a:pPr algn="ctr" defTabSz="457200">
                <a:defRPr sz="2600">
                  <a:latin typeface="+mn-lt"/>
                  <a:ea typeface="+mn-ea"/>
                  <a:cs typeface="+mn-cs"/>
                  <a:sym typeface="Helvetica"/>
                </a:defRPr>
              </a:pPr>
              <a:r>
                <a:t>understand</a:t>
              </a:r>
            </a:p>
          </p:txBody>
        </p:sp>
        <p:grpSp>
          <p:nvGrpSpPr>
            <p:cNvPr id="302" name="Group"/>
            <p:cNvGrpSpPr/>
            <p:nvPr/>
          </p:nvGrpSpPr>
          <p:grpSpPr>
            <a:xfrm>
              <a:off x="4627198" y="0"/>
              <a:ext cx="2718790" cy="2112456"/>
              <a:chOff x="0" y="0"/>
              <a:chExt cx="2718789" cy="2112455"/>
            </a:xfrm>
          </p:grpSpPr>
          <p:pic>
            <p:nvPicPr>
              <p:cNvPr id="299" name="image1-300x300.png" descr="image1-300x300.png"/>
              <p:cNvPicPr>
                <a:picLocks noChangeAspect="1"/>
              </p:cNvPicPr>
              <p:nvPr/>
            </p:nvPicPr>
            <p:blipFill>
              <a:blip r:embed="rId3">
                <a:extLst/>
              </a:blip>
              <a:stretch>
                <a:fillRect/>
              </a:stretch>
            </p:blipFill>
            <p:spPr>
              <a:xfrm>
                <a:off x="824282" y="694098"/>
                <a:ext cx="1351311" cy="1351311"/>
              </a:xfrm>
              <a:prstGeom prst="rect">
                <a:avLst/>
              </a:prstGeom>
              <a:ln w="12700" cap="flat">
                <a:noFill/>
                <a:miter lim="400000"/>
              </a:ln>
              <a:effectLst/>
            </p:spPr>
          </p:pic>
          <p:sp>
            <p:nvSpPr>
              <p:cNvPr id="300" name="Inscrutable…"/>
              <p:cNvSpPr txBox="1"/>
              <p:nvPr/>
            </p:nvSpPr>
            <p:spPr>
              <a:xfrm>
                <a:off x="0" y="0"/>
                <a:ext cx="2718790"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Inscrutable</a:t>
                </a:r>
              </a:p>
              <a:p>
                <a:pPr algn="ctr" defTabSz="457200">
                  <a:defRPr sz="2600">
                    <a:latin typeface="+mn-lt"/>
                    <a:ea typeface="+mn-ea"/>
                    <a:cs typeface="+mn-cs"/>
                    <a:sym typeface="Helvetica"/>
                  </a:defRPr>
                </a:pPr>
                <a:r>
                  <a:t>black box model</a:t>
                </a:r>
              </a:p>
            </p:txBody>
          </p:sp>
          <p:sp>
            <p:nvSpPr>
              <p:cNvPr id="301" name="Rectangle"/>
              <p:cNvSpPr/>
              <p:nvPr/>
            </p:nvSpPr>
            <p:spPr>
              <a:xfrm>
                <a:off x="175789" y="60046"/>
                <a:ext cx="2537606"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303" name="Rectangle"/>
            <p:cNvSpPr/>
            <p:nvPr/>
          </p:nvSpPr>
          <p:spPr>
            <a:xfrm>
              <a:off x="8507516" y="60046"/>
              <a:ext cx="3466960"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nvGrpSpPr>
            <p:cNvPr id="307" name="Group"/>
            <p:cNvGrpSpPr/>
            <p:nvPr/>
          </p:nvGrpSpPr>
          <p:grpSpPr>
            <a:xfrm>
              <a:off x="0" y="-1"/>
              <a:ext cx="3638362" cy="2112457"/>
              <a:chOff x="0" y="0"/>
              <a:chExt cx="3638361" cy="2112455"/>
            </a:xfrm>
          </p:grpSpPr>
          <p:pic>
            <p:nvPicPr>
              <p:cNvPr id="304" name="Picture 7" descr="Picture 7"/>
              <p:cNvPicPr>
                <a:picLocks noChangeAspect="1"/>
              </p:cNvPicPr>
              <p:nvPr/>
            </p:nvPicPr>
            <p:blipFill>
              <a:blip r:embed="rId4">
                <a:extLst/>
              </a:blip>
              <a:srcRect l="0" t="0" r="0" b="44387"/>
              <a:stretch>
                <a:fillRect/>
              </a:stretch>
            </p:blipFill>
            <p:spPr>
              <a:xfrm>
                <a:off x="119166" y="886558"/>
                <a:ext cx="3374603" cy="915547"/>
              </a:xfrm>
              <a:prstGeom prst="rect">
                <a:avLst/>
              </a:prstGeom>
              <a:ln w="12700" cap="flat">
                <a:noFill/>
                <a:miter lim="400000"/>
              </a:ln>
              <a:effectLst/>
            </p:spPr>
          </p:pic>
          <p:sp>
            <p:nvSpPr>
              <p:cNvPr id="305" name="Data"/>
              <p:cNvSpPr txBox="1"/>
              <p:nvPr/>
            </p:nvSpPr>
            <p:spPr>
              <a:xfrm>
                <a:off x="1304068" y="0"/>
                <a:ext cx="1030224" cy="485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457200">
                  <a:defRPr sz="2600">
                    <a:latin typeface="+mn-lt"/>
                    <a:ea typeface="+mn-ea"/>
                    <a:cs typeface="+mn-cs"/>
                    <a:sym typeface="Helvetica"/>
                  </a:defRPr>
                </a:lvl1pPr>
              </a:lstStyle>
              <a:p>
                <a:pPr/>
                <a:r>
                  <a:t>Data</a:t>
                </a:r>
              </a:p>
            </p:txBody>
          </p:sp>
          <p:sp>
            <p:nvSpPr>
              <p:cNvPr id="306" name="Rectangle"/>
              <p:cNvSpPr/>
              <p:nvPr/>
            </p:nvSpPr>
            <p:spPr>
              <a:xfrm>
                <a:off x="0" y="60046"/>
                <a:ext cx="3638362"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308" name="Arrow"/>
            <p:cNvSpPr/>
            <p:nvPr/>
          </p:nvSpPr>
          <p:spPr>
            <a:xfrm>
              <a:off x="7480514" y="1252827"/>
              <a:ext cx="886126" cy="632048"/>
            </a:xfrm>
            <a:prstGeom prst="rightArrow">
              <a:avLst>
                <a:gd name="adj1" fmla="val 32000"/>
                <a:gd name="adj2" fmla="val 64000"/>
              </a:avLst>
            </a:prstGeom>
            <a:solidFill>
              <a:srgbClr val="FF2600"/>
            </a:solidFill>
            <a:ln w="12700" cap="flat">
              <a:noFill/>
              <a:miter lim="400000"/>
            </a:ln>
            <a:effectLst/>
          </p:spPr>
          <p:txBody>
            <a:bodyPr wrap="square" lIns="45719" tIns="45719" rIns="45719" bIns="45719" numCol="1" anchor="ctr">
              <a:noAutofit/>
            </a:bodyPr>
            <a:lstStyle/>
            <a:p>
              <a:pPr/>
            </a:p>
          </p:txBody>
        </p:sp>
        <p:sp>
          <p:nvSpPr>
            <p:cNvPr id="309" name="Arrow"/>
            <p:cNvSpPr/>
            <p:nvPr/>
          </p:nvSpPr>
          <p:spPr>
            <a:xfrm>
              <a:off x="3822099" y="1252827"/>
              <a:ext cx="886126" cy="632048"/>
            </a:xfrm>
            <a:prstGeom prst="rightArrow">
              <a:avLst>
                <a:gd name="adj1" fmla="val 32000"/>
                <a:gd name="adj2" fmla="val 64000"/>
              </a:avLst>
            </a:prstGeom>
            <a:solidFill>
              <a:srgbClr val="FF2600"/>
            </a:solidFill>
            <a:ln w="12700" cap="flat">
              <a:noFill/>
              <a:miter lim="400000"/>
            </a:ln>
            <a:effectLst/>
          </p:spPr>
          <p:txBody>
            <a:bodyPr wrap="square" lIns="45719" tIns="45719" rIns="45719" bIns="45719" numCol="1" anchor="ctr">
              <a:noAutofit/>
            </a:bodyPr>
            <a:lstStyle/>
            <a:p>
              <a:pPr/>
            </a:p>
          </p:txBody>
        </p:sp>
        <p:sp>
          <p:nvSpPr>
            <p:cNvPr id="310" name="Train…"/>
            <p:cNvSpPr txBox="1"/>
            <p:nvPr/>
          </p:nvSpPr>
          <p:spPr>
            <a:xfrm>
              <a:off x="3576151" y="444500"/>
              <a:ext cx="1111807" cy="815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b="1" i="1" sz="1600">
                  <a:solidFill>
                    <a:srgbClr val="FF2600"/>
                  </a:solidFill>
                  <a:latin typeface="+mn-lt"/>
                  <a:ea typeface="+mn-ea"/>
                  <a:cs typeface="+mn-cs"/>
                  <a:sym typeface="Helvetica"/>
                </a:defRPr>
              </a:pPr>
              <a:r>
                <a:t>Train</a:t>
              </a:r>
            </a:p>
            <a:p>
              <a:pPr algn="ctr" defTabSz="457200">
                <a:defRPr b="1" i="1" sz="1600">
                  <a:solidFill>
                    <a:srgbClr val="FF2600"/>
                  </a:solidFill>
                  <a:latin typeface="+mn-lt"/>
                  <a:ea typeface="+mn-ea"/>
                  <a:cs typeface="+mn-cs"/>
                  <a:sym typeface="Helvetica"/>
                </a:defRPr>
              </a:pPr>
              <a:r>
                <a:t>neural</a:t>
              </a:r>
            </a:p>
            <a:p>
              <a:pPr algn="ctr" defTabSz="457200">
                <a:defRPr b="1" i="1" sz="1600">
                  <a:solidFill>
                    <a:srgbClr val="FF2600"/>
                  </a:solidFill>
                  <a:latin typeface="+mn-lt"/>
                  <a:ea typeface="+mn-ea"/>
                  <a:cs typeface="+mn-cs"/>
                  <a:sym typeface="Helvetica"/>
                </a:defRPr>
              </a:pPr>
              <a:r>
                <a:t>network</a:t>
              </a:r>
            </a:p>
          </p:txBody>
        </p:sp>
        <p:sp>
          <p:nvSpPr>
            <p:cNvPr id="311" name="Extract learned…"/>
            <p:cNvSpPr txBox="1"/>
            <p:nvPr/>
          </p:nvSpPr>
          <p:spPr>
            <a:xfrm>
              <a:off x="7123850" y="444500"/>
              <a:ext cx="1382773" cy="815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b="1" i="1" sz="1600">
                  <a:solidFill>
                    <a:srgbClr val="FF2600"/>
                  </a:solidFill>
                  <a:latin typeface="+mn-lt"/>
                  <a:ea typeface="+mn-ea"/>
                  <a:cs typeface="+mn-cs"/>
                  <a:sym typeface="Helvetica"/>
                </a:defRPr>
              </a:pPr>
              <a:r>
                <a:t>Extract</a:t>
              </a:r>
              <a:br/>
              <a:r>
                <a:t>learned</a:t>
              </a:r>
            </a:p>
            <a:p>
              <a:pPr algn="ctr" defTabSz="457200">
                <a:defRPr b="1" i="1" sz="1600">
                  <a:solidFill>
                    <a:srgbClr val="FF2600"/>
                  </a:solidFill>
                  <a:latin typeface="+mn-lt"/>
                  <a:ea typeface="+mn-ea"/>
                  <a:cs typeface="+mn-cs"/>
                  <a:sym typeface="Helvetica"/>
                </a:defRPr>
              </a:pPr>
              <a:r>
                <a:t>knowledge</a:t>
              </a:r>
            </a:p>
          </p:txBody>
        </p:sp>
      </p:grpSp>
      <p:grpSp>
        <p:nvGrpSpPr>
          <p:cNvPr id="321" name="Group"/>
          <p:cNvGrpSpPr/>
          <p:nvPr/>
        </p:nvGrpSpPr>
        <p:grpSpPr>
          <a:xfrm>
            <a:off x="1197864" y="528514"/>
            <a:ext cx="9796272" cy="1643058"/>
            <a:chOff x="0" y="0"/>
            <a:chExt cx="9796270" cy="1643056"/>
          </a:xfrm>
        </p:grpSpPr>
        <p:pic>
          <p:nvPicPr>
            <p:cNvPr id="313" name="group2019.jpg" descr="group2019.jpg"/>
            <p:cNvPicPr>
              <a:picLocks noChangeAspect="1"/>
            </p:cNvPicPr>
            <p:nvPr/>
          </p:nvPicPr>
          <p:blipFill>
            <a:blip r:embed="rId5">
              <a:extLst/>
            </a:blip>
            <a:srcRect l="11929" t="0" r="77847" b="74725"/>
            <a:stretch>
              <a:fillRect/>
            </a:stretch>
          </p:blipFill>
          <p:spPr>
            <a:xfrm>
              <a:off x="0" y="48603"/>
              <a:ext cx="1409343" cy="1594454"/>
            </a:xfrm>
            <a:prstGeom prst="rect">
              <a:avLst/>
            </a:prstGeom>
            <a:ln w="12700" cap="flat">
              <a:noFill/>
              <a:miter lim="400000"/>
            </a:ln>
            <a:effectLst/>
          </p:spPr>
        </p:pic>
        <p:grpSp>
          <p:nvGrpSpPr>
            <p:cNvPr id="320" name="Group"/>
            <p:cNvGrpSpPr/>
            <p:nvPr/>
          </p:nvGrpSpPr>
          <p:grpSpPr>
            <a:xfrm>
              <a:off x="1489636" y="0"/>
              <a:ext cx="8306635" cy="1631809"/>
              <a:chOff x="0" y="0"/>
              <a:chExt cx="8306633" cy="1631808"/>
            </a:xfrm>
          </p:grpSpPr>
          <p:pic>
            <p:nvPicPr>
              <p:cNvPr id="314" name="bhairav.jpg" descr="bhairav.jpg"/>
              <p:cNvPicPr>
                <a:picLocks noChangeAspect="1"/>
              </p:cNvPicPr>
              <p:nvPr/>
            </p:nvPicPr>
            <p:blipFill>
              <a:blip r:embed="rId6">
                <a:extLst/>
              </a:blip>
              <a:stretch>
                <a:fillRect/>
              </a:stretch>
            </p:blipFill>
            <p:spPr>
              <a:xfrm>
                <a:off x="5663900" y="0"/>
                <a:ext cx="1228583" cy="1631809"/>
              </a:xfrm>
              <a:prstGeom prst="rect">
                <a:avLst/>
              </a:prstGeom>
              <a:ln w="12700" cap="flat">
                <a:noFill/>
                <a:miter lim="400000"/>
              </a:ln>
              <a:effectLst/>
            </p:spPr>
          </p:pic>
          <p:pic>
            <p:nvPicPr>
              <p:cNvPr id="315" name="Screen Shot 2020-05-28 at 09.08.29.png" descr="Screen Shot 2020-05-28 at 09.08.29.png"/>
              <p:cNvPicPr>
                <a:picLocks noChangeAspect="1"/>
              </p:cNvPicPr>
              <p:nvPr/>
            </p:nvPicPr>
            <p:blipFill>
              <a:blip r:embed="rId7">
                <a:extLst/>
              </a:blip>
              <a:srcRect l="0" t="0" r="0" b="0"/>
              <a:stretch>
                <a:fillRect/>
              </a:stretch>
            </p:blipFill>
            <p:spPr>
              <a:xfrm>
                <a:off x="2833886" y="101759"/>
                <a:ext cx="1157472" cy="1488710"/>
              </a:xfrm>
              <a:prstGeom prst="rect">
                <a:avLst/>
              </a:prstGeom>
              <a:ln w="12700" cap="flat">
                <a:noFill/>
                <a:miter lim="400000"/>
              </a:ln>
              <a:effectLst/>
            </p:spPr>
          </p:pic>
          <p:pic>
            <p:nvPicPr>
              <p:cNvPr id="316" name="group2019.jpg" descr="group2019.jpg"/>
              <p:cNvPicPr>
                <a:picLocks noChangeAspect="1"/>
              </p:cNvPicPr>
              <p:nvPr/>
            </p:nvPicPr>
            <p:blipFill>
              <a:blip r:embed="rId5">
                <a:extLst/>
              </a:blip>
              <a:srcRect l="38106" t="0" r="51401" b="75907"/>
              <a:stretch>
                <a:fillRect/>
              </a:stretch>
            </p:blipFill>
            <p:spPr>
              <a:xfrm>
                <a:off x="4070062" y="66557"/>
                <a:ext cx="1483792" cy="1559071"/>
              </a:xfrm>
              <a:prstGeom prst="rect">
                <a:avLst/>
              </a:prstGeom>
              <a:ln w="12700" cap="flat">
                <a:noFill/>
                <a:miter lim="400000"/>
              </a:ln>
              <a:effectLst/>
            </p:spPr>
          </p:pic>
          <p:pic>
            <p:nvPicPr>
              <p:cNvPr id="317" name="jiahai.jpg" descr="jiahai.jpg"/>
              <p:cNvPicPr>
                <a:picLocks noChangeAspect="1"/>
              </p:cNvPicPr>
              <p:nvPr/>
            </p:nvPicPr>
            <p:blipFill>
              <a:blip r:embed="rId8">
                <a:extLst/>
              </a:blip>
              <a:stretch>
                <a:fillRect/>
              </a:stretch>
            </p:blipFill>
            <p:spPr>
              <a:xfrm>
                <a:off x="1408280" y="66557"/>
                <a:ext cx="1210352" cy="1558785"/>
              </a:xfrm>
              <a:prstGeom prst="rect">
                <a:avLst/>
              </a:prstGeom>
              <a:ln w="12700" cap="flat">
                <a:noFill/>
                <a:miter lim="400000"/>
              </a:ln>
              <a:effectLst/>
            </p:spPr>
          </p:pic>
          <p:pic>
            <p:nvPicPr>
              <p:cNvPr id="318" name="Andrew Tan.jpg" descr="Andrew Tan.jpg"/>
              <p:cNvPicPr>
                <a:picLocks noChangeAspect="1"/>
              </p:cNvPicPr>
              <p:nvPr/>
            </p:nvPicPr>
            <p:blipFill>
              <a:blip r:embed="rId9">
                <a:extLst/>
              </a:blip>
              <a:srcRect l="40023" t="25834" r="28008" b="33296"/>
              <a:stretch>
                <a:fillRect/>
              </a:stretch>
            </p:blipFill>
            <p:spPr>
              <a:xfrm>
                <a:off x="0" y="60572"/>
                <a:ext cx="1228755" cy="1570893"/>
              </a:xfrm>
              <a:prstGeom prst="rect">
                <a:avLst/>
              </a:prstGeom>
              <a:ln w="12700" cap="flat">
                <a:noFill/>
                <a:miter lim="400000"/>
              </a:ln>
              <a:effectLst/>
            </p:spPr>
          </p:pic>
          <p:pic>
            <p:nvPicPr>
              <p:cNvPr id="319" name="23551623.jpg" descr="23551623.jpg"/>
              <p:cNvPicPr>
                <a:picLocks noChangeAspect="1"/>
              </p:cNvPicPr>
              <p:nvPr/>
            </p:nvPicPr>
            <p:blipFill>
              <a:blip r:embed="rId10">
                <a:extLst/>
              </a:blip>
              <a:srcRect l="25431" t="4133" r="31596" b="44492"/>
              <a:stretch>
                <a:fillRect/>
              </a:stretch>
            </p:blipFill>
            <p:spPr>
              <a:xfrm>
                <a:off x="7002869" y="66557"/>
                <a:ext cx="1303765" cy="1558676"/>
              </a:xfrm>
              <a:prstGeom prst="rect">
                <a:avLst/>
              </a:prstGeom>
              <a:ln w="12700" cap="flat">
                <a:noFill/>
                <a:miter lim="400000"/>
              </a:ln>
              <a:effectLst/>
            </p:spPr>
          </p:pic>
        </p:grpSp>
      </p:grpSp>
      <p:pic>
        <p:nvPicPr>
          <p:cNvPr id="322" name="download-9.jpg" descr="download-9.jpg"/>
          <p:cNvPicPr>
            <a:picLocks noChangeAspect="1"/>
          </p:cNvPicPr>
          <p:nvPr/>
        </p:nvPicPr>
        <p:blipFill>
          <a:blip r:embed="rId11">
            <a:extLst/>
          </a:blip>
          <a:srcRect l="20598" t="0" r="0" b="0"/>
          <a:stretch>
            <a:fillRect/>
          </a:stretch>
        </p:blipFill>
        <p:spPr>
          <a:xfrm>
            <a:off x="8344293" y="602608"/>
            <a:ext cx="1234124" cy="1554279"/>
          </a:xfrm>
          <a:prstGeom prst="rect">
            <a:avLst/>
          </a:prstGeom>
          <a:ln w="12700">
            <a:miter lim="400000"/>
          </a:ln>
        </p:spPr>
      </p:pic>
      <p:sp>
        <p:nvSpPr>
          <p:cNvPr id="323" name="Beyond the black box"/>
          <p:cNvSpPr txBox="1"/>
          <p:nvPr/>
        </p:nvSpPr>
        <p:spPr>
          <a:xfrm>
            <a:off x="3504675" y="-43732"/>
            <a:ext cx="5182649" cy="6477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3900">
                <a:latin typeface="+mn-lt"/>
                <a:ea typeface="+mn-ea"/>
                <a:cs typeface="+mn-cs"/>
                <a:sym typeface="Helvetica"/>
              </a:defRPr>
            </a:lvl1pPr>
          </a:lstStyle>
          <a:p>
            <a:pPr/>
            <a:r>
              <a:t>Beyond the black box</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25" name="Rectangle"/>
          <p:cNvSpPr/>
          <p:nvPr/>
        </p:nvSpPr>
        <p:spPr>
          <a:xfrm>
            <a:off x="3340679" y="4912860"/>
            <a:ext cx="2565949" cy="357099"/>
          </a:xfrm>
          <a:prstGeom prst="rect">
            <a:avLst/>
          </a:prstGeom>
          <a:solidFill>
            <a:srgbClr val="FFFC79"/>
          </a:solidFill>
          <a:ln w="12700">
            <a:miter lim="400000"/>
          </a:ln>
        </p:spPr>
        <p:txBody>
          <a:bodyPr lIns="45719" rIns="45719" anchor="ctr"/>
          <a:lstStyle/>
          <a:p>
            <a:pPr>
              <a:defRPr>
                <a:solidFill>
                  <a:srgbClr val="FFFC79"/>
                </a:solidFill>
              </a:defRPr>
            </a:pPr>
          </a:p>
        </p:txBody>
      </p:sp>
      <p:sp>
        <p:nvSpPr>
          <p:cNvPr id="326" name="Today I'll focus on auto-discovery of…"/>
          <p:cNvSpPr txBox="1"/>
          <p:nvPr/>
        </p:nvSpPr>
        <p:spPr>
          <a:xfrm>
            <a:off x="3026877" y="4440906"/>
            <a:ext cx="7411646" cy="245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600">
                <a:latin typeface="+mn-lt"/>
                <a:ea typeface="+mn-ea"/>
                <a:cs typeface="+mn-cs"/>
                <a:sym typeface="Helvetica"/>
              </a:defRPr>
            </a:pPr>
            <a:r>
              <a:t>Today I'll focus on auto-discovery of</a:t>
            </a:r>
          </a:p>
          <a:p>
            <a:pPr marL="228600" indent="-228600" defTabSz="457200">
              <a:buSzPct val="100000"/>
              <a:buChar char="✦"/>
              <a:defRPr sz="2600">
                <a:latin typeface="+mn-lt"/>
                <a:ea typeface="+mn-ea"/>
                <a:cs typeface="+mn-cs"/>
                <a:sym typeface="Helvetica"/>
              </a:defRPr>
            </a:pPr>
            <a:r>
              <a:t> representations</a:t>
            </a:r>
          </a:p>
          <a:p>
            <a:pPr marL="228600" indent="-228600" defTabSz="457200">
              <a:buSzPct val="100000"/>
              <a:buChar char="✦"/>
              <a:defRPr sz="2600">
                <a:latin typeface="+mn-lt"/>
                <a:ea typeface="+mn-ea"/>
                <a:cs typeface="+mn-cs"/>
                <a:sym typeface="Helvetica"/>
              </a:defRPr>
            </a:pPr>
            <a:r>
              <a:t> equations (symbolic regression)</a:t>
            </a:r>
          </a:p>
          <a:p>
            <a:pPr marL="228600" indent="-228600" defTabSz="457200">
              <a:buSzPct val="100000"/>
              <a:buChar char="✦"/>
              <a:defRPr sz="2600">
                <a:latin typeface="+mn-lt"/>
                <a:ea typeface="+mn-ea"/>
                <a:cs typeface="+mn-cs"/>
                <a:sym typeface="Helvetica"/>
              </a:defRPr>
            </a:pPr>
            <a:r>
              <a:t> manifolds</a:t>
            </a:r>
          </a:p>
          <a:p>
            <a:pPr marL="228600" indent="-228600" defTabSz="457200">
              <a:buSzPct val="100000"/>
              <a:buChar char="✦"/>
              <a:defRPr sz="2600">
                <a:latin typeface="+mn-lt"/>
                <a:ea typeface="+mn-ea"/>
                <a:cs typeface="+mn-cs"/>
                <a:sym typeface="Helvetica"/>
              </a:defRPr>
            </a:pPr>
            <a:r>
              <a:t> useful degrees of freedom ("pregression")</a:t>
            </a:r>
          </a:p>
          <a:p>
            <a:pPr marL="228600" indent="-228600" defTabSz="457200">
              <a:buSzPct val="100000"/>
              <a:buChar char="✦"/>
              <a:defRPr sz="2600">
                <a:latin typeface="+mn-lt"/>
                <a:ea typeface="+mn-ea"/>
                <a:cs typeface="+mn-cs"/>
                <a:sym typeface="Helvetica"/>
              </a:defRPr>
            </a:pPr>
            <a:r>
              <a:t> conserved quantities</a:t>
            </a:r>
          </a:p>
        </p:txBody>
      </p:sp>
      <p:grpSp>
        <p:nvGrpSpPr>
          <p:cNvPr id="342" name="Group"/>
          <p:cNvGrpSpPr/>
          <p:nvPr/>
        </p:nvGrpSpPr>
        <p:grpSpPr>
          <a:xfrm>
            <a:off x="102036" y="2250011"/>
            <a:ext cx="11987928" cy="2112456"/>
            <a:chOff x="0" y="0"/>
            <a:chExt cx="11987926" cy="2112455"/>
          </a:xfrm>
        </p:grpSpPr>
        <p:pic>
          <p:nvPicPr>
            <p:cNvPr id="327" name="Screen Shot 2020-10-10 at 10.30.08.png" descr="Screen Shot 2020-10-10 at 10.30.08.png"/>
            <p:cNvPicPr>
              <a:picLocks noChangeAspect="1"/>
            </p:cNvPicPr>
            <p:nvPr/>
          </p:nvPicPr>
          <p:blipFill>
            <a:blip r:embed="rId2">
              <a:extLst/>
            </a:blip>
            <a:stretch>
              <a:fillRect/>
            </a:stretch>
          </p:blipFill>
          <p:spPr>
            <a:xfrm>
              <a:off x="8595663" y="1116821"/>
              <a:ext cx="3392264" cy="602365"/>
            </a:xfrm>
            <a:prstGeom prst="rect">
              <a:avLst/>
            </a:prstGeom>
            <a:ln w="12700" cap="flat">
              <a:noFill/>
              <a:miter lim="400000"/>
            </a:ln>
            <a:effectLst/>
          </p:spPr>
        </p:pic>
        <p:sp>
          <p:nvSpPr>
            <p:cNvPr id="328" name="Model we can…"/>
            <p:cNvSpPr txBox="1"/>
            <p:nvPr/>
          </p:nvSpPr>
          <p:spPr>
            <a:xfrm>
              <a:off x="8893085" y="0"/>
              <a:ext cx="2370049"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Model we can</a:t>
              </a:r>
            </a:p>
            <a:p>
              <a:pPr algn="ctr" defTabSz="457200">
                <a:defRPr sz="2600">
                  <a:latin typeface="+mn-lt"/>
                  <a:ea typeface="+mn-ea"/>
                  <a:cs typeface="+mn-cs"/>
                  <a:sym typeface="Helvetica"/>
                </a:defRPr>
              </a:pPr>
              <a:r>
                <a:t>understand</a:t>
              </a:r>
            </a:p>
          </p:txBody>
        </p:sp>
        <p:grpSp>
          <p:nvGrpSpPr>
            <p:cNvPr id="332" name="Group"/>
            <p:cNvGrpSpPr/>
            <p:nvPr/>
          </p:nvGrpSpPr>
          <p:grpSpPr>
            <a:xfrm>
              <a:off x="4627198" y="0"/>
              <a:ext cx="2718790" cy="2112456"/>
              <a:chOff x="0" y="0"/>
              <a:chExt cx="2718789" cy="2112455"/>
            </a:xfrm>
          </p:grpSpPr>
          <p:pic>
            <p:nvPicPr>
              <p:cNvPr id="329" name="image1-300x300.png" descr="image1-300x300.png"/>
              <p:cNvPicPr>
                <a:picLocks noChangeAspect="1"/>
              </p:cNvPicPr>
              <p:nvPr/>
            </p:nvPicPr>
            <p:blipFill>
              <a:blip r:embed="rId3">
                <a:extLst/>
              </a:blip>
              <a:stretch>
                <a:fillRect/>
              </a:stretch>
            </p:blipFill>
            <p:spPr>
              <a:xfrm>
                <a:off x="824282" y="694098"/>
                <a:ext cx="1351311" cy="1351311"/>
              </a:xfrm>
              <a:prstGeom prst="rect">
                <a:avLst/>
              </a:prstGeom>
              <a:ln w="12700" cap="flat">
                <a:noFill/>
                <a:miter lim="400000"/>
              </a:ln>
              <a:effectLst/>
            </p:spPr>
          </p:pic>
          <p:sp>
            <p:nvSpPr>
              <p:cNvPr id="330" name="Inscrutable…"/>
              <p:cNvSpPr txBox="1"/>
              <p:nvPr/>
            </p:nvSpPr>
            <p:spPr>
              <a:xfrm>
                <a:off x="0" y="0"/>
                <a:ext cx="2718790"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Inscrutable</a:t>
                </a:r>
              </a:p>
              <a:p>
                <a:pPr algn="ctr" defTabSz="457200">
                  <a:defRPr sz="2600">
                    <a:latin typeface="+mn-lt"/>
                    <a:ea typeface="+mn-ea"/>
                    <a:cs typeface="+mn-cs"/>
                    <a:sym typeface="Helvetica"/>
                  </a:defRPr>
                </a:pPr>
                <a:r>
                  <a:t>black box model</a:t>
                </a:r>
              </a:p>
            </p:txBody>
          </p:sp>
          <p:sp>
            <p:nvSpPr>
              <p:cNvPr id="331" name="Rectangle"/>
              <p:cNvSpPr/>
              <p:nvPr/>
            </p:nvSpPr>
            <p:spPr>
              <a:xfrm>
                <a:off x="175789" y="60046"/>
                <a:ext cx="2537606"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333" name="Rectangle"/>
            <p:cNvSpPr/>
            <p:nvPr/>
          </p:nvSpPr>
          <p:spPr>
            <a:xfrm>
              <a:off x="8507516" y="60046"/>
              <a:ext cx="3466960"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nvGrpSpPr>
            <p:cNvPr id="337" name="Group"/>
            <p:cNvGrpSpPr/>
            <p:nvPr/>
          </p:nvGrpSpPr>
          <p:grpSpPr>
            <a:xfrm>
              <a:off x="0" y="-1"/>
              <a:ext cx="3638362" cy="2112457"/>
              <a:chOff x="0" y="0"/>
              <a:chExt cx="3638361" cy="2112455"/>
            </a:xfrm>
          </p:grpSpPr>
          <p:pic>
            <p:nvPicPr>
              <p:cNvPr id="334" name="Picture 7" descr="Picture 7"/>
              <p:cNvPicPr>
                <a:picLocks noChangeAspect="1"/>
              </p:cNvPicPr>
              <p:nvPr/>
            </p:nvPicPr>
            <p:blipFill>
              <a:blip r:embed="rId4">
                <a:extLst/>
              </a:blip>
              <a:srcRect l="0" t="0" r="0" b="44387"/>
              <a:stretch>
                <a:fillRect/>
              </a:stretch>
            </p:blipFill>
            <p:spPr>
              <a:xfrm>
                <a:off x="119166" y="886558"/>
                <a:ext cx="3374603" cy="915547"/>
              </a:xfrm>
              <a:prstGeom prst="rect">
                <a:avLst/>
              </a:prstGeom>
              <a:ln w="12700" cap="flat">
                <a:noFill/>
                <a:miter lim="400000"/>
              </a:ln>
              <a:effectLst/>
            </p:spPr>
          </p:pic>
          <p:sp>
            <p:nvSpPr>
              <p:cNvPr id="335" name="Data"/>
              <p:cNvSpPr txBox="1"/>
              <p:nvPr/>
            </p:nvSpPr>
            <p:spPr>
              <a:xfrm>
                <a:off x="1304068" y="0"/>
                <a:ext cx="1030224" cy="485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457200">
                  <a:defRPr sz="2600">
                    <a:latin typeface="+mn-lt"/>
                    <a:ea typeface="+mn-ea"/>
                    <a:cs typeface="+mn-cs"/>
                    <a:sym typeface="Helvetica"/>
                  </a:defRPr>
                </a:lvl1pPr>
              </a:lstStyle>
              <a:p>
                <a:pPr/>
                <a:r>
                  <a:t>Data</a:t>
                </a:r>
              </a:p>
            </p:txBody>
          </p:sp>
          <p:sp>
            <p:nvSpPr>
              <p:cNvPr id="336" name="Rectangle"/>
              <p:cNvSpPr/>
              <p:nvPr/>
            </p:nvSpPr>
            <p:spPr>
              <a:xfrm>
                <a:off x="0" y="60046"/>
                <a:ext cx="3638362"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338" name="Arrow"/>
            <p:cNvSpPr/>
            <p:nvPr/>
          </p:nvSpPr>
          <p:spPr>
            <a:xfrm>
              <a:off x="7480514" y="1252827"/>
              <a:ext cx="886126" cy="632048"/>
            </a:xfrm>
            <a:prstGeom prst="rightArrow">
              <a:avLst>
                <a:gd name="adj1" fmla="val 32000"/>
                <a:gd name="adj2" fmla="val 64000"/>
              </a:avLst>
            </a:prstGeom>
            <a:solidFill>
              <a:srgbClr val="FF2600"/>
            </a:solidFill>
            <a:ln w="12700" cap="flat">
              <a:noFill/>
              <a:miter lim="400000"/>
            </a:ln>
            <a:effectLst/>
          </p:spPr>
          <p:txBody>
            <a:bodyPr wrap="square" lIns="45719" tIns="45719" rIns="45719" bIns="45719" numCol="1" anchor="ctr">
              <a:noAutofit/>
            </a:bodyPr>
            <a:lstStyle/>
            <a:p>
              <a:pPr/>
            </a:p>
          </p:txBody>
        </p:sp>
        <p:sp>
          <p:nvSpPr>
            <p:cNvPr id="339" name="Arrow"/>
            <p:cNvSpPr/>
            <p:nvPr/>
          </p:nvSpPr>
          <p:spPr>
            <a:xfrm>
              <a:off x="3822099" y="1252827"/>
              <a:ext cx="886126" cy="632048"/>
            </a:xfrm>
            <a:prstGeom prst="rightArrow">
              <a:avLst>
                <a:gd name="adj1" fmla="val 32000"/>
                <a:gd name="adj2" fmla="val 64000"/>
              </a:avLst>
            </a:prstGeom>
            <a:solidFill>
              <a:srgbClr val="FF2600"/>
            </a:solidFill>
            <a:ln w="12700" cap="flat">
              <a:noFill/>
              <a:miter lim="400000"/>
            </a:ln>
            <a:effectLst/>
          </p:spPr>
          <p:txBody>
            <a:bodyPr wrap="square" lIns="45719" tIns="45719" rIns="45719" bIns="45719" numCol="1" anchor="ctr">
              <a:noAutofit/>
            </a:bodyPr>
            <a:lstStyle/>
            <a:p>
              <a:pPr/>
            </a:p>
          </p:txBody>
        </p:sp>
        <p:sp>
          <p:nvSpPr>
            <p:cNvPr id="340" name="Train…"/>
            <p:cNvSpPr txBox="1"/>
            <p:nvPr/>
          </p:nvSpPr>
          <p:spPr>
            <a:xfrm>
              <a:off x="3576151" y="444500"/>
              <a:ext cx="1111807" cy="815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b="1" i="1" sz="1600">
                  <a:solidFill>
                    <a:srgbClr val="FF2600"/>
                  </a:solidFill>
                  <a:latin typeface="+mn-lt"/>
                  <a:ea typeface="+mn-ea"/>
                  <a:cs typeface="+mn-cs"/>
                  <a:sym typeface="Helvetica"/>
                </a:defRPr>
              </a:pPr>
              <a:r>
                <a:t>Train</a:t>
              </a:r>
            </a:p>
            <a:p>
              <a:pPr algn="ctr" defTabSz="457200">
                <a:defRPr b="1" i="1" sz="1600">
                  <a:solidFill>
                    <a:srgbClr val="FF2600"/>
                  </a:solidFill>
                  <a:latin typeface="+mn-lt"/>
                  <a:ea typeface="+mn-ea"/>
                  <a:cs typeface="+mn-cs"/>
                  <a:sym typeface="Helvetica"/>
                </a:defRPr>
              </a:pPr>
              <a:r>
                <a:t>neural</a:t>
              </a:r>
            </a:p>
            <a:p>
              <a:pPr algn="ctr" defTabSz="457200">
                <a:defRPr b="1" i="1" sz="1600">
                  <a:solidFill>
                    <a:srgbClr val="FF2600"/>
                  </a:solidFill>
                  <a:latin typeface="+mn-lt"/>
                  <a:ea typeface="+mn-ea"/>
                  <a:cs typeface="+mn-cs"/>
                  <a:sym typeface="Helvetica"/>
                </a:defRPr>
              </a:pPr>
              <a:r>
                <a:t>network</a:t>
              </a:r>
            </a:p>
          </p:txBody>
        </p:sp>
        <p:sp>
          <p:nvSpPr>
            <p:cNvPr id="341" name="Extract learned…"/>
            <p:cNvSpPr txBox="1"/>
            <p:nvPr/>
          </p:nvSpPr>
          <p:spPr>
            <a:xfrm>
              <a:off x="7123850" y="444500"/>
              <a:ext cx="1382773" cy="815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b="1" i="1" sz="1600">
                  <a:solidFill>
                    <a:srgbClr val="FF2600"/>
                  </a:solidFill>
                  <a:latin typeface="+mn-lt"/>
                  <a:ea typeface="+mn-ea"/>
                  <a:cs typeface="+mn-cs"/>
                  <a:sym typeface="Helvetica"/>
                </a:defRPr>
              </a:pPr>
              <a:r>
                <a:t>Extract</a:t>
              </a:r>
              <a:br/>
              <a:r>
                <a:t>learned</a:t>
              </a:r>
            </a:p>
            <a:p>
              <a:pPr algn="ctr" defTabSz="457200">
                <a:defRPr b="1" i="1" sz="1600">
                  <a:solidFill>
                    <a:srgbClr val="FF2600"/>
                  </a:solidFill>
                  <a:latin typeface="+mn-lt"/>
                  <a:ea typeface="+mn-ea"/>
                  <a:cs typeface="+mn-cs"/>
                  <a:sym typeface="Helvetica"/>
                </a:defRPr>
              </a:pPr>
              <a:r>
                <a:t>knowledge</a:t>
              </a:r>
            </a:p>
          </p:txBody>
        </p:sp>
      </p:grpSp>
      <p:grpSp>
        <p:nvGrpSpPr>
          <p:cNvPr id="351" name="Group"/>
          <p:cNvGrpSpPr/>
          <p:nvPr/>
        </p:nvGrpSpPr>
        <p:grpSpPr>
          <a:xfrm>
            <a:off x="1197864" y="528514"/>
            <a:ext cx="9796272" cy="1643058"/>
            <a:chOff x="0" y="0"/>
            <a:chExt cx="9796270" cy="1643056"/>
          </a:xfrm>
        </p:grpSpPr>
        <p:pic>
          <p:nvPicPr>
            <p:cNvPr id="343" name="group2019.jpg" descr="group2019.jpg"/>
            <p:cNvPicPr>
              <a:picLocks noChangeAspect="1"/>
            </p:cNvPicPr>
            <p:nvPr/>
          </p:nvPicPr>
          <p:blipFill>
            <a:blip r:embed="rId5">
              <a:extLst/>
            </a:blip>
            <a:srcRect l="11929" t="0" r="77847" b="74725"/>
            <a:stretch>
              <a:fillRect/>
            </a:stretch>
          </p:blipFill>
          <p:spPr>
            <a:xfrm>
              <a:off x="0" y="48603"/>
              <a:ext cx="1409343" cy="1594454"/>
            </a:xfrm>
            <a:prstGeom prst="rect">
              <a:avLst/>
            </a:prstGeom>
            <a:ln w="12700" cap="flat">
              <a:noFill/>
              <a:miter lim="400000"/>
            </a:ln>
            <a:effectLst/>
          </p:spPr>
        </p:pic>
        <p:grpSp>
          <p:nvGrpSpPr>
            <p:cNvPr id="350" name="Group"/>
            <p:cNvGrpSpPr/>
            <p:nvPr/>
          </p:nvGrpSpPr>
          <p:grpSpPr>
            <a:xfrm>
              <a:off x="1489636" y="0"/>
              <a:ext cx="8306635" cy="1631809"/>
              <a:chOff x="0" y="0"/>
              <a:chExt cx="8306633" cy="1631808"/>
            </a:xfrm>
          </p:grpSpPr>
          <p:pic>
            <p:nvPicPr>
              <p:cNvPr id="344" name="bhairav.jpg" descr="bhairav.jpg"/>
              <p:cNvPicPr>
                <a:picLocks noChangeAspect="1"/>
              </p:cNvPicPr>
              <p:nvPr/>
            </p:nvPicPr>
            <p:blipFill>
              <a:blip r:embed="rId6">
                <a:extLst/>
              </a:blip>
              <a:stretch>
                <a:fillRect/>
              </a:stretch>
            </p:blipFill>
            <p:spPr>
              <a:xfrm>
                <a:off x="5663900" y="0"/>
                <a:ext cx="1228583" cy="1631809"/>
              </a:xfrm>
              <a:prstGeom prst="rect">
                <a:avLst/>
              </a:prstGeom>
              <a:ln w="12700" cap="flat">
                <a:noFill/>
                <a:miter lim="400000"/>
              </a:ln>
              <a:effectLst/>
            </p:spPr>
          </p:pic>
          <p:pic>
            <p:nvPicPr>
              <p:cNvPr id="345" name="Screen Shot 2020-05-28 at 09.08.29.png" descr="Screen Shot 2020-05-28 at 09.08.29.png"/>
              <p:cNvPicPr>
                <a:picLocks noChangeAspect="1"/>
              </p:cNvPicPr>
              <p:nvPr/>
            </p:nvPicPr>
            <p:blipFill>
              <a:blip r:embed="rId7">
                <a:extLst/>
              </a:blip>
              <a:srcRect l="0" t="0" r="0" b="0"/>
              <a:stretch>
                <a:fillRect/>
              </a:stretch>
            </p:blipFill>
            <p:spPr>
              <a:xfrm>
                <a:off x="2833886" y="101759"/>
                <a:ext cx="1157472" cy="1488710"/>
              </a:xfrm>
              <a:prstGeom prst="rect">
                <a:avLst/>
              </a:prstGeom>
              <a:ln w="12700" cap="flat">
                <a:noFill/>
                <a:miter lim="400000"/>
              </a:ln>
              <a:effectLst/>
            </p:spPr>
          </p:pic>
          <p:pic>
            <p:nvPicPr>
              <p:cNvPr id="346" name="group2019.jpg" descr="group2019.jpg"/>
              <p:cNvPicPr>
                <a:picLocks noChangeAspect="1"/>
              </p:cNvPicPr>
              <p:nvPr/>
            </p:nvPicPr>
            <p:blipFill>
              <a:blip r:embed="rId5">
                <a:extLst/>
              </a:blip>
              <a:srcRect l="38106" t="0" r="51401" b="75907"/>
              <a:stretch>
                <a:fillRect/>
              </a:stretch>
            </p:blipFill>
            <p:spPr>
              <a:xfrm>
                <a:off x="4070062" y="66557"/>
                <a:ext cx="1483792" cy="1559071"/>
              </a:xfrm>
              <a:prstGeom prst="rect">
                <a:avLst/>
              </a:prstGeom>
              <a:ln w="12700" cap="flat">
                <a:noFill/>
                <a:miter lim="400000"/>
              </a:ln>
              <a:effectLst/>
            </p:spPr>
          </p:pic>
          <p:pic>
            <p:nvPicPr>
              <p:cNvPr id="347" name="jiahai.jpg" descr="jiahai.jpg"/>
              <p:cNvPicPr>
                <a:picLocks noChangeAspect="1"/>
              </p:cNvPicPr>
              <p:nvPr/>
            </p:nvPicPr>
            <p:blipFill>
              <a:blip r:embed="rId8">
                <a:extLst/>
              </a:blip>
              <a:stretch>
                <a:fillRect/>
              </a:stretch>
            </p:blipFill>
            <p:spPr>
              <a:xfrm>
                <a:off x="1408280" y="66557"/>
                <a:ext cx="1210352" cy="1558785"/>
              </a:xfrm>
              <a:prstGeom prst="rect">
                <a:avLst/>
              </a:prstGeom>
              <a:ln w="12700" cap="flat">
                <a:noFill/>
                <a:miter lim="400000"/>
              </a:ln>
              <a:effectLst/>
            </p:spPr>
          </p:pic>
          <p:pic>
            <p:nvPicPr>
              <p:cNvPr id="348" name="Andrew Tan.jpg" descr="Andrew Tan.jpg"/>
              <p:cNvPicPr>
                <a:picLocks noChangeAspect="1"/>
              </p:cNvPicPr>
              <p:nvPr/>
            </p:nvPicPr>
            <p:blipFill>
              <a:blip r:embed="rId9">
                <a:extLst/>
              </a:blip>
              <a:srcRect l="40023" t="25834" r="28008" b="33296"/>
              <a:stretch>
                <a:fillRect/>
              </a:stretch>
            </p:blipFill>
            <p:spPr>
              <a:xfrm>
                <a:off x="0" y="60572"/>
                <a:ext cx="1228755" cy="1570893"/>
              </a:xfrm>
              <a:prstGeom prst="rect">
                <a:avLst/>
              </a:prstGeom>
              <a:ln w="12700" cap="flat">
                <a:noFill/>
                <a:miter lim="400000"/>
              </a:ln>
              <a:effectLst/>
            </p:spPr>
          </p:pic>
          <p:pic>
            <p:nvPicPr>
              <p:cNvPr id="349" name="23551623.jpg" descr="23551623.jpg"/>
              <p:cNvPicPr>
                <a:picLocks noChangeAspect="1"/>
              </p:cNvPicPr>
              <p:nvPr/>
            </p:nvPicPr>
            <p:blipFill>
              <a:blip r:embed="rId10">
                <a:extLst/>
              </a:blip>
              <a:srcRect l="25431" t="4133" r="31596" b="44492"/>
              <a:stretch>
                <a:fillRect/>
              </a:stretch>
            </p:blipFill>
            <p:spPr>
              <a:xfrm>
                <a:off x="7002869" y="66557"/>
                <a:ext cx="1303765" cy="1558676"/>
              </a:xfrm>
              <a:prstGeom prst="rect">
                <a:avLst/>
              </a:prstGeom>
              <a:ln w="12700" cap="flat">
                <a:noFill/>
                <a:miter lim="400000"/>
              </a:ln>
              <a:effectLst/>
            </p:spPr>
          </p:pic>
        </p:grpSp>
      </p:grpSp>
      <p:pic>
        <p:nvPicPr>
          <p:cNvPr id="352" name="download-9.jpg" descr="download-9.jpg"/>
          <p:cNvPicPr>
            <a:picLocks noChangeAspect="1"/>
          </p:cNvPicPr>
          <p:nvPr/>
        </p:nvPicPr>
        <p:blipFill>
          <a:blip r:embed="rId11">
            <a:extLst/>
          </a:blip>
          <a:srcRect l="20598" t="0" r="0" b="0"/>
          <a:stretch>
            <a:fillRect/>
          </a:stretch>
        </p:blipFill>
        <p:spPr>
          <a:xfrm>
            <a:off x="8344293" y="602608"/>
            <a:ext cx="1234124" cy="1554279"/>
          </a:xfrm>
          <a:prstGeom prst="rect">
            <a:avLst/>
          </a:prstGeom>
          <a:ln w="12700">
            <a:miter lim="400000"/>
          </a:ln>
        </p:spPr>
      </p:pic>
      <p:sp>
        <p:nvSpPr>
          <p:cNvPr id="353" name="Beyond the black box"/>
          <p:cNvSpPr txBox="1"/>
          <p:nvPr/>
        </p:nvSpPr>
        <p:spPr>
          <a:xfrm>
            <a:off x="3504675" y="-43732"/>
            <a:ext cx="5182649" cy="6477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3900">
                <a:latin typeface="+mn-lt"/>
                <a:ea typeface="+mn-ea"/>
                <a:cs typeface="+mn-cs"/>
                <a:sym typeface="Helvetica"/>
              </a:defRPr>
            </a:lvl1pPr>
          </a:lstStyle>
          <a:p>
            <a:pPr/>
            <a:r>
              <a:t>Beyond the black box</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Representation…"/>
          <p:cNvSpPr txBox="1"/>
          <p:nvPr/>
        </p:nvSpPr>
        <p:spPr>
          <a:xfrm>
            <a:off x="2024882" y="1823042"/>
            <a:ext cx="8424378" cy="2834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9000">
                <a:solidFill>
                  <a:srgbClr val="FFFC79"/>
                </a:solidFill>
                <a:latin typeface="+mn-lt"/>
                <a:ea typeface="+mn-ea"/>
                <a:cs typeface="+mn-cs"/>
                <a:sym typeface="Helvetica"/>
              </a:defRPr>
            </a:pPr>
            <a:r>
              <a:t>Representation</a:t>
            </a:r>
          </a:p>
          <a:p>
            <a:pPr algn="ctr">
              <a:defRPr b="1" sz="9000">
                <a:solidFill>
                  <a:srgbClr val="FFFC79"/>
                </a:solidFill>
                <a:latin typeface="+mn-lt"/>
                <a:ea typeface="+mn-ea"/>
                <a:cs typeface="+mn-cs"/>
                <a:sym typeface="Helvetica"/>
              </a:defRPr>
            </a:pPr>
            <a:r>
              <a:t>learning</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359" name="originalgrok.png" descr="originalgrok.png"/>
          <p:cNvPicPr>
            <a:picLocks noChangeAspect="1"/>
          </p:cNvPicPr>
          <p:nvPr/>
        </p:nvPicPr>
        <p:blipFill>
          <a:blip r:embed="rId3">
            <a:extLst/>
          </a:blip>
          <a:stretch>
            <a:fillRect/>
          </a:stretch>
        </p:blipFill>
        <p:spPr>
          <a:xfrm>
            <a:off x="1434332" y="1079968"/>
            <a:ext cx="6526208" cy="4698064"/>
          </a:xfrm>
          <a:prstGeom prst="rect">
            <a:avLst/>
          </a:prstGeom>
          <a:ln w="12700">
            <a:miter lim="400000"/>
          </a:ln>
        </p:spPr>
      </p:pic>
      <p:sp>
        <p:nvSpPr>
          <p:cNvPr id="360" name="Alathea power et al (Open AI):…"/>
          <p:cNvSpPr txBox="1"/>
          <p:nvPr/>
        </p:nvSpPr>
        <p:spPr>
          <a:xfrm>
            <a:off x="8282764" y="6082029"/>
            <a:ext cx="3576673"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Alathea power et al (Open AI): </a:t>
            </a:r>
          </a:p>
          <a:p>
            <a:pPr/>
            <a:r>
              <a:t>https://arxiv.org/abs/2201.02177</a:t>
            </a:r>
          </a:p>
        </p:txBody>
      </p:sp>
      <p:sp>
        <p:nvSpPr>
          <p:cNvPr id="361" name="Confusion"/>
          <p:cNvSpPr txBox="1"/>
          <p:nvPr/>
        </p:nvSpPr>
        <p:spPr>
          <a:xfrm>
            <a:off x="2410582" y="4545329"/>
            <a:ext cx="1103150"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Confusion</a:t>
            </a:r>
          </a:p>
        </p:txBody>
      </p:sp>
      <p:sp>
        <p:nvSpPr>
          <p:cNvPr id="362" name="Memorization"/>
          <p:cNvSpPr txBox="1"/>
          <p:nvPr/>
        </p:nvSpPr>
        <p:spPr>
          <a:xfrm>
            <a:off x="4302882" y="1637029"/>
            <a:ext cx="1489471"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Memorization</a:t>
            </a:r>
          </a:p>
        </p:txBody>
      </p:sp>
      <p:sp>
        <p:nvSpPr>
          <p:cNvPr id="363" name="Grokking"/>
          <p:cNvSpPr txBox="1"/>
          <p:nvPr/>
        </p:nvSpPr>
        <p:spPr>
          <a:xfrm>
            <a:off x="6391003" y="3161029"/>
            <a:ext cx="1005704"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Grokking</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Line"/>
          <p:cNvSpPr/>
          <p:nvPr/>
        </p:nvSpPr>
        <p:spPr>
          <a:xfrm flipV="1">
            <a:off x="2001686" y="1602650"/>
            <a:ext cx="1" cy="912383"/>
          </a:xfrm>
          <a:prstGeom prst="line">
            <a:avLst/>
          </a:prstGeom>
          <a:ln w="12700">
            <a:solidFill>
              <a:schemeClr val="accent1"/>
            </a:solidFill>
            <a:miter/>
          </a:ln>
        </p:spPr>
        <p:txBody>
          <a:bodyPr lIns="45719" rIns="45719"/>
          <a:lstStyle/>
          <a:p>
            <a:pPr/>
          </a:p>
        </p:txBody>
      </p:sp>
      <p:sp>
        <p:nvSpPr>
          <p:cNvPr id="368" name="Line"/>
          <p:cNvSpPr/>
          <p:nvPr/>
        </p:nvSpPr>
        <p:spPr>
          <a:xfrm flipV="1">
            <a:off x="1059998" y="4375392"/>
            <a:ext cx="1" cy="912383"/>
          </a:xfrm>
          <a:prstGeom prst="line">
            <a:avLst/>
          </a:prstGeom>
          <a:ln w="12700">
            <a:solidFill>
              <a:schemeClr val="accent1"/>
            </a:solidFill>
            <a:miter/>
          </a:ln>
        </p:spPr>
        <p:txBody>
          <a:bodyPr lIns="45719" rIns="45719"/>
          <a:lstStyle/>
          <a:p>
            <a:pPr/>
          </a:p>
        </p:txBody>
      </p:sp>
      <p:sp>
        <p:nvSpPr>
          <p:cNvPr id="369" name="Line"/>
          <p:cNvSpPr/>
          <p:nvPr/>
        </p:nvSpPr>
        <p:spPr>
          <a:xfrm flipV="1">
            <a:off x="2987247" y="4375392"/>
            <a:ext cx="1" cy="912383"/>
          </a:xfrm>
          <a:prstGeom prst="line">
            <a:avLst/>
          </a:prstGeom>
          <a:ln w="12700">
            <a:solidFill>
              <a:schemeClr val="accent1"/>
            </a:solidFill>
            <a:miter/>
          </a:ln>
        </p:spPr>
        <p:txBody>
          <a:bodyPr lIns="45719" rIns="45719"/>
          <a:lstStyle/>
          <a:p>
            <a:pPr/>
          </a:p>
        </p:txBody>
      </p:sp>
      <p:sp>
        <p:nvSpPr>
          <p:cNvPr id="370" name="Rectangle"/>
          <p:cNvSpPr/>
          <p:nvPr/>
        </p:nvSpPr>
        <p:spPr>
          <a:xfrm>
            <a:off x="407524" y="1883850"/>
            <a:ext cx="3188325" cy="3015699"/>
          </a:xfrm>
          <a:prstGeom prst="rect">
            <a:avLst/>
          </a:prstGeom>
          <a:solidFill>
            <a:srgbClr val="EBEBEB"/>
          </a:solidFill>
          <a:ln w="12700">
            <a:solidFill>
              <a:schemeClr val="accent1"/>
            </a:solidFill>
            <a:custDash>
              <a:ds d="200000" sp="200000"/>
            </a:custDash>
            <a:miter lim="400000"/>
          </a:ln>
        </p:spPr>
        <p:txBody>
          <a:bodyPr lIns="45719" rIns="45719" anchor="ctr"/>
          <a:lstStyle/>
          <a:p>
            <a:pPr/>
          </a:p>
        </p:txBody>
      </p:sp>
      <p:sp>
        <p:nvSpPr>
          <p:cNvPr id="371" name="https://arxiv.org/abs/2205.10343"/>
          <p:cNvSpPr txBox="1"/>
          <p:nvPr/>
        </p:nvSpPr>
        <p:spPr>
          <a:xfrm>
            <a:off x="8473264" y="6399529"/>
            <a:ext cx="3576673"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https://arxiv.org/abs/2205.10343</a:t>
            </a:r>
          </a:p>
        </p:txBody>
      </p:sp>
      <p:sp>
        <p:nvSpPr>
          <p:cNvPr id="372" name="Numerical experiment: learn group operation on abstract symbols"/>
          <p:cNvSpPr txBox="1"/>
          <p:nvPr/>
        </p:nvSpPr>
        <p:spPr>
          <a:xfrm>
            <a:off x="130408" y="199530"/>
            <a:ext cx="72563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lnSpc>
                <a:spcPts val="3600"/>
              </a:lnSpc>
              <a:spcBef>
                <a:spcPts val="1200"/>
              </a:spcBef>
              <a:defRPr b="1" sz="1833">
                <a:latin typeface="+mn-lt"/>
                <a:ea typeface="+mn-ea"/>
                <a:cs typeface="+mn-cs"/>
                <a:sym typeface="Helvetica"/>
              </a:defRPr>
            </a:pPr>
            <a:r>
              <a:t>Numerical experiment: </a:t>
            </a:r>
            <a:r>
              <a:rPr b="0"/>
              <a:t>learn group operation on abstract symbols</a:t>
            </a:r>
          </a:p>
        </p:txBody>
      </p:sp>
      <p:sp>
        <p:nvSpPr>
          <p:cNvPr id="373" name="Image of…"/>
          <p:cNvSpPr txBox="1"/>
          <p:nvPr/>
        </p:nvSpPr>
        <p:spPr>
          <a:xfrm>
            <a:off x="535374"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374" name="Image of…"/>
          <p:cNvSpPr txBox="1"/>
          <p:nvPr/>
        </p:nvSpPr>
        <p:spPr>
          <a:xfrm>
            <a:off x="2432280"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375" name="Image of…"/>
          <p:cNvSpPr txBox="1"/>
          <p:nvPr/>
        </p:nvSpPr>
        <p:spPr>
          <a:xfrm>
            <a:off x="1490177" y="991087"/>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376" name="Group…"/>
          <p:cNvSpPr txBox="1"/>
          <p:nvPr/>
        </p:nvSpPr>
        <p:spPr>
          <a:xfrm>
            <a:off x="1165074" y="2858724"/>
            <a:ext cx="1393432" cy="802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lnSpc>
                <a:spcPts val="3600"/>
              </a:lnSpc>
              <a:spcBef>
                <a:spcPts val="1200"/>
              </a:spcBef>
              <a:defRPr b="1" sz="1833">
                <a:latin typeface="+mn-lt"/>
                <a:ea typeface="+mn-ea"/>
                <a:cs typeface="+mn-cs"/>
                <a:sym typeface="Helvetica"/>
              </a:defRPr>
            </a:pPr>
            <a:r>
              <a:t>Group</a:t>
            </a:r>
          </a:p>
          <a:p>
            <a:pPr algn="ctr" defTabSz="457200">
              <a:lnSpc>
                <a:spcPts val="3600"/>
              </a:lnSpc>
              <a:spcBef>
                <a:spcPts val="1200"/>
              </a:spcBef>
              <a:defRPr b="1" sz="1833">
                <a:latin typeface="+mn-lt"/>
                <a:ea typeface="+mn-ea"/>
                <a:cs typeface="+mn-cs"/>
                <a:sym typeface="Helvetica"/>
              </a:defRPr>
            </a:pPr>
            <a:r>
              <a:t>operation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Line"/>
          <p:cNvSpPr/>
          <p:nvPr/>
        </p:nvSpPr>
        <p:spPr>
          <a:xfrm flipV="1">
            <a:off x="2001686" y="1602650"/>
            <a:ext cx="1" cy="912383"/>
          </a:xfrm>
          <a:prstGeom prst="line">
            <a:avLst/>
          </a:prstGeom>
          <a:ln w="12700">
            <a:solidFill>
              <a:schemeClr val="accent1"/>
            </a:solidFill>
            <a:miter/>
          </a:ln>
        </p:spPr>
        <p:txBody>
          <a:bodyPr lIns="45719" rIns="45719"/>
          <a:lstStyle/>
          <a:p>
            <a:pPr/>
          </a:p>
        </p:txBody>
      </p:sp>
      <p:sp>
        <p:nvSpPr>
          <p:cNvPr id="381" name="Line"/>
          <p:cNvSpPr/>
          <p:nvPr/>
        </p:nvSpPr>
        <p:spPr>
          <a:xfrm flipV="1">
            <a:off x="1059998" y="4375392"/>
            <a:ext cx="1" cy="912383"/>
          </a:xfrm>
          <a:prstGeom prst="line">
            <a:avLst/>
          </a:prstGeom>
          <a:ln w="12700">
            <a:solidFill>
              <a:schemeClr val="accent1"/>
            </a:solidFill>
            <a:miter/>
          </a:ln>
        </p:spPr>
        <p:txBody>
          <a:bodyPr lIns="45719" rIns="45719"/>
          <a:lstStyle/>
          <a:p>
            <a:pPr/>
          </a:p>
        </p:txBody>
      </p:sp>
      <p:sp>
        <p:nvSpPr>
          <p:cNvPr id="382" name="Line"/>
          <p:cNvSpPr/>
          <p:nvPr/>
        </p:nvSpPr>
        <p:spPr>
          <a:xfrm flipV="1">
            <a:off x="2987247" y="4375392"/>
            <a:ext cx="1" cy="912383"/>
          </a:xfrm>
          <a:prstGeom prst="line">
            <a:avLst/>
          </a:prstGeom>
          <a:ln w="12700">
            <a:solidFill>
              <a:schemeClr val="accent1"/>
            </a:solidFill>
            <a:miter/>
          </a:ln>
        </p:spPr>
        <p:txBody>
          <a:bodyPr lIns="45719" rIns="45719"/>
          <a:lstStyle/>
          <a:p>
            <a:pPr/>
          </a:p>
        </p:txBody>
      </p:sp>
      <p:sp>
        <p:nvSpPr>
          <p:cNvPr id="383" name="Rectangle"/>
          <p:cNvSpPr/>
          <p:nvPr/>
        </p:nvSpPr>
        <p:spPr>
          <a:xfrm>
            <a:off x="407524" y="1883850"/>
            <a:ext cx="3188325" cy="3015699"/>
          </a:xfrm>
          <a:prstGeom prst="rect">
            <a:avLst/>
          </a:prstGeom>
          <a:solidFill>
            <a:srgbClr val="EBEBEB"/>
          </a:solidFill>
          <a:ln w="12700">
            <a:solidFill>
              <a:schemeClr val="accent1"/>
            </a:solidFill>
            <a:custDash>
              <a:ds d="200000" sp="200000"/>
            </a:custDash>
            <a:miter lim="400000"/>
          </a:ln>
        </p:spPr>
        <p:txBody>
          <a:bodyPr lIns="45719" rIns="45719" anchor="ctr"/>
          <a:lstStyle/>
          <a:p>
            <a:pPr/>
          </a:p>
        </p:txBody>
      </p:sp>
      <p:sp>
        <p:nvSpPr>
          <p:cNvPr id="384" name="https://arxiv.org/abs/2205.10343"/>
          <p:cNvSpPr txBox="1"/>
          <p:nvPr/>
        </p:nvSpPr>
        <p:spPr>
          <a:xfrm>
            <a:off x="8473264" y="6399529"/>
            <a:ext cx="3576673"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https://arxiv.org/abs/2205.10343</a:t>
            </a:r>
          </a:p>
        </p:txBody>
      </p:sp>
      <p:sp>
        <p:nvSpPr>
          <p:cNvPr id="385" name="Numerical experiment: learn group operation on abstract symbols"/>
          <p:cNvSpPr txBox="1"/>
          <p:nvPr/>
        </p:nvSpPr>
        <p:spPr>
          <a:xfrm>
            <a:off x="130408" y="199530"/>
            <a:ext cx="72563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lnSpc>
                <a:spcPts val="3600"/>
              </a:lnSpc>
              <a:spcBef>
                <a:spcPts val="1200"/>
              </a:spcBef>
              <a:defRPr b="1" sz="1833">
                <a:latin typeface="+mn-lt"/>
                <a:ea typeface="+mn-ea"/>
                <a:cs typeface="+mn-cs"/>
                <a:sym typeface="Helvetica"/>
              </a:defRPr>
            </a:pPr>
            <a:r>
              <a:t>Numerical experiment: </a:t>
            </a:r>
            <a:r>
              <a:rPr b="0"/>
              <a:t>learn group operation on abstract symbols</a:t>
            </a:r>
          </a:p>
        </p:txBody>
      </p:sp>
      <p:sp>
        <p:nvSpPr>
          <p:cNvPr id="386" name="Image of…"/>
          <p:cNvSpPr txBox="1"/>
          <p:nvPr/>
        </p:nvSpPr>
        <p:spPr>
          <a:xfrm>
            <a:off x="535374"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387" name="Image of…"/>
          <p:cNvSpPr txBox="1"/>
          <p:nvPr/>
        </p:nvSpPr>
        <p:spPr>
          <a:xfrm>
            <a:off x="2432280"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388" name="Image of…"/>
          <p:cNvSpPr txBox="1"/>
          <p:nvPr/>
        </p:nvSpPr>
        <p:spPr>
          <a:xfrm>
            <a:off x="1490177" y="991087"/>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grpSp>
        <p:nvGrpSpPr>
          <p:cNvPr id="391" name="Group"/>
          <p:cNvGrpSpPr/>
          <p:nvPr/>
        </p:nvGrpSpPr>
        <p:grpSpPr>
          <a:xfrm>
            <a:off x="853235" y="5823848"/>
            <a:ext cx="410504" cy="434341"/>
            <a:chOff x="0" y="0"/>
            <a:chExt cx="410502" cy="434340"/>
          </a:xfrm>
        </p:grpSpPr>
        <p:sp>
          <p:nvSpPr>
            <p:cNvPr id="389" name="Square"/>
            <p:cNvSpPr/>
            <p:nvPr/>
          </p:nvSpPr>
          <p:spPr>
            <a:xfrm>
              <a:off x="38881" y="35694"/>
              <a:ext cx="358141" cy="358141"/>
            </a:xfrm>
            <a:prstGeom prst="rect">
              <a:avLst/>
            </a:prstGeom>
            <a:solidFill>
              <a:srgbClr val="FFFB00"/>
            </a:solidFill>
            <a:ln w="12700" cap="flat">
              <a:solidFill>
                <a:srgbClr val="000000"/>
              </a:solidFill>
              <a:prstDash val="solid"/>
              <a:miter lim="800000"/>
            </a:ln>
            <a:effectLst/>
          </p:spPr>
          <p:txBody>
            <a:bodyPr wrap="square" lIns="45719" tIns="45719" rIns="45719" bIns="45719" numCol="1" anchor="ctr">
              <a:noAutofit/>
            </a:bodyPr>
            <a:lstStyle/>
            <a:p>
              <a:pPr/>
            </a:p>
          </p:txBody>
        </p:sp>
        <p:sp>
          <p:nvSpPr>
            <p:cNvPr id="390" name="12"/>
            <p:cNvSpPr txBox="1"/>
            <p:nvPr/>
          </p:nvSpPr>
          <p:spPr>
            <a:xfrm>
              <a:off x="0" y="0"/>
              <a:ext cx="410503" cy="434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sz="2300"/>
              </a:lvl1pPr>
            </a:lstStyle>
            <a:p>
              <a:pPr/>
              <a:r>
                <a:t>12</a:t>
              </a:r>
            </a:p>
          </p:txBody>
        </p:sp>
      </p:grpSp>
      <p:grpSp>
        <p:nvGrpSpPr>
          <p:cNvPr id="394" name="Group"/>
          <p:cNvGrpSpPr/>
          <p:nvPr/>
        </p:nvGrpSpPr>
        <p:grpSpPr>
          <a:xfrm>
            <a:off x="2750923" y="5823848"/>
            <a:ext cx="1436372" cy="1270001"/>
            <a:chOff x="38881" y="0"/>
            <a:chExt cx="1436370" cy="1270000"/>
          </a:xfrm>
        </p:grpSpPr>
        <p:sp>
          <p:nvSpPr>
            <p:cNvPr id="392" name="Square"/>
            <p:cNvSpPr/>
            <p:nvPr/>
          </p:nvSpPr>
          <p:spPr>
            <a:xfrm>
              <a:off x="38881" y="35694"/>
              <a:ext cx="358141" cy="358141"/>
            </a:xfrm>
            <a:prstGeom prst="rect">
              <a:avLst/>
            </a:prstGeom>
            <a:solidFill>
              <a:srgbClr val="FFFB00"/>
            </a:solidFill>
            <a:ln w="12700" cap="flat">
              <a:solidFill>
                <a:srgbClr val="000000"/>
              </a:solidFill>
              <a:prstDash val="solid"/>
              <a:miter lim="800000"/>
            </a:ln>
            <a:effectLst/>
          </p:spPr>
          <p:txBody>
            <a:bodyPr wrap="square" lIns="45719" tIns="45719" rIns="45719" bIns="45719" numCol="1" anchor="ctr">
              <a:noAutofit/>
            </a:bodyPr>
            <a:lstStyle/>
            <a:p>
              <a:pPr/>
            </a:p>
          </p:txBody>
        </p:sp>
        <p:sp>
          <p:nvSpPr>
            <p:cNvPr id="393" name="50"/>
            <p:cNvSpPr/>
            <p:nvPr/>
          </p:nvSpPr>
          <p:spPr>
            <a:xfrm>
              <a:off x="205251"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sz="2300"/>
              </a:lvl1pPr>
            </a:lstStyle>
            <a:p>
              <a:pPr/>
              <a:r>
                <a:t>50</a:t>
              </a:r>
            </a:p>
          </p:txBody>
        </p:sp>
      </p:grpSp>
      <p:grpSp>
        <p:nvGrpSpPr>
          <p:cNvPr id="397" name="Group"/>
          <p:cNvGrpSpPr/>
          <p:nvPr/>
        </p:nvGrpSpPr>
        <p:grpSpPr>
          <a:xfrm>
            <a:off x="1822616" y="617520"/>
            <a:ext cx="358141" cy="434341"/>
            <a:chOff x="0" y="0"/>
            <a:chExt cx="358140" cy="434340"/>
          </a:xfrm>
        </p:grpSpPr>
        <p:sp>
          <p:nvSpPr>
            <p:cNvPr id="395" name="Square"/>
            <p:cNvSpPr/>
            <p:nvPr/>
          </p:nvSpPr>
          <p:spPr>
            <a:xfrm>
              <a:off x="0" y="35694"/>
              <a:ext cx="358141" cy="358141"/>
            </a:xfrm>
            <a:prstGeom prst="rect">
              <a:avLst/>
            </a:prstGeom>
            <a:solidFill>
              <a:srgbClr val="FFFB00"/>
            </a:solidFill>
            <a:ln w="12700" cap="flat">
              <a:solidFill>
                <a:srgbClr val="000000"/>
              </a:solidFill>
              <a:prstDash val="solid"/>
              <a:miter lim="800000"/>
            </a:ln>
            <a:effectLst/>
          </p:spPr>
          <p:txBody>
            <a:bodyPr wrap="square" lIns="45719" tIns="45719" rIns="45719" bIns="45719" numCol="1" anchor="ctr">
              <a:noAutofit/>
            </a:bodyPr>
            <a:lstStyle/>
            <a:p>
              <a:pPr/>
            </a:p>
          </p:txBody>
        </p:sp>
        <p:sp>
          <p:nvSpPr>
            <p:cNvPr id="396" name="3"/>
            <p:cNvSpPr txBox="1"/>
            <p:nvPr/>
          </p:nvSpPr>
          <p:spPr>
            <a:xfrm>
              <a:off x="37709" y="0"/>
              <a:ext cx="257322" cy="434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sz="2300"/>
              </a:lvl1pPr>
            </a:lstStyle>
            <a:p>
              <a:pPr/>
              <a:r>
                <a:t>3</a:t>
              </a:r>
            </a:p>
          </p:txBody>
        </p:sp>
      </p:grpSp>
      <p:sp>
        <p:nvSpPr>
          <p:cNvPr id="398" name="Example: addition mod 59"/>
          <p:cNvSpPr txBox="1"/>
          <p:nvPr/>
        </p:nvSpPr>
        <p:spPr>
          <a:xfrm>
            <a:off x="873688" y="3926147"/>
            <a:ext cx="2306797" cy="320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i="1" sz="1500">
                <a:latin typeface="+mn-lt"/>
                <a:ea typeface="+mn-ea"/>
                <a:cs typeface="+mn-cs"/>
                <a:sym typeface="Helvetica"/>
              </a:defRPr>
            </a:lvl1pPr>
          </a:lstStyle>
          <a:p>
            <a:pPr/>
            <a:r>
              <a:t>Example: addition mod 59</a:t>
            </a:r>
          </a:p>
        </p:txBody>
      </p:sp>
      <p:sp>
        <p:nvSpPr>
          <p:cNvPr id="399" name="Group…"/>
          <p:cNvSpPr txBox="1"/>
          <p:nvPr/>
        </p:nvSpPr>
        <p:spPr>
          <a:xfrm>
            <a:off x="1165074" y="2858724"/>
            <a:ext cx="1393432" cy="802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lnSpc>
                <a:spcPts val="3600"/>
              </a:lnSpc>
              <a:spcBef>
                <a:spcPts val="1200"/>
              </a:spcBef>
              <a:defRPr b="1" sz="1833">
                <a:latin typeface="+mn-lt"/>
                <a:ea typeface="+mn-ea"/>
                <a:cs typeface="+mn-cs"/>
                <a:sym typeface="Helvetica"/>
              </a:defRPr>
            </a:pPr>
            <a:r>
              <a:t>Group</a:t>
            </a:r>
          </a:p>
          <a:p>
            <a:pPr algn="ctr" defTabSz="457200">
              <a:lnSpc>
                <a:spcPts val="3600"/>
              </a:lnSpc>
              <a:spcBef>
                <a:spcPts val="1200"/>
              </a:spcBef>
              <a:defRPr b="1" sz="1833">
                <a:latin typeface="+mn-lt"/>
                <a:ea typeface="+mn-ea"/>
                <a:cs typeface="+mn-cs"/>
                <a:sym typeface="Helvetica"/>
              </a:defRPr>
            </a:pPr>
            <a:r>
              <a:t>operation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Line"/>
          <p:cNvSpPr/>
          <p:nvPr/>
        </p:nvSpPr>
        <p:spPr>
          <a:xfrm flipV="1">
            <a:off x="2001686" y="1602650"/>
            <a:ext cx="1" cy="912383"/>
          </a:xfrm>
          <a:prstGeom prst="line">
            <a:avLst/>
          </a:prstGeom>
          <a:ln w="12700">
            <a:solidFill>
              <a:schemeClr val="accent1"/>
            </a:solidFill>
            <a:miter/>
          </a:ln>
        </p:spPr>
        <p:txBody>
          <a:bodyPr lIns="45719" rIns="45719"/>
          <a:lstStyle/>
          <a:p>
            <a:pPr/>
          </a:p>
        </p:txBody>
      </p:sp>
      <p:sp>
        <p:nvSpPr>
          <p:cNvPr id="404" name="Line"/>
          <p:cNvSpPr/>
          <p:nvPr/>
        </p:nvSpPr>
        <p:spPr>
          <a:xfrm flipV="1">
            <a:off x="1059998" y="4375392"/>
            <a:ext cx="1" cy="912383"/>
          </a:xfrm>
          <a:prstGeom prst="line">
            <a:avLst/>
          </a:prstGeom>
          <a:ln w="12700">
            <a:solidFill>
              <a:schemeClr val="accent1"/>
            </a:solidFill>
            <a:miter/>
          </a:ln>
        </p:spPr>
        <p:txBody>
          <a:bodyPr lIns="45719" rIns="45719"/>
          <a:lstStyle/>
          <a:p>
            <a:pPr/>
          </a:p>
        </p:txBody>
      </p:sp>
      <p:sp>
        <p:nvSpPr>
          <p:cNvPr id="405" name="Line"/>
          <p:cNvSpPr/>
          <p:nvPr/>
        </p:nvSpPr>
        <p:spPr>
          <a:xfrm flipV="1">
            <a:off x="2987247" y="4375392"/>
            <a:ext cx="1" cy="912383"/>
          </a:xfrm>
          <a:prstGeom prst="line">
            <a:avLst/>
          </a:prstGeom>
          <a:ln w="12700">
            <a:solidFill>
              <a:schemeClr val="accent1"/>
            </a:solidFill>
            <a:miter/>
          </a:ln>
        </p:spPr>
        <p:txBody>
          <a:bodyPr lIns="45719" rIns="45719"/>
          <a:lstStyle/>
          <a:p>
            <a:pPr/>
          </a:p>
        </p:txBody>
      </p:sp>
      <p:sp>
        <p:nvSpPr>
          <p:cNvPr id="406" name="Rectangle"/>
          <p:cNvSpPr/>
          <p:nvPr/>
        </p:nvSpPr>
        <p:spPr>
          <a:xfrm>
            <a:off x="407524" y="1883850"/>
            <a:ext cx="3188325" cy="3015699"/>
          </a:xfrm>
          <a:prstGeom prst="rect">
            <a:avLst/>
          </a:prstGeom>
          <a:solidFill>
            <a:srgbClr val="EBEBEB"/>
          </a:solidFill>
          <a:ln w="12700">
            <a:solidFill>
              <a:schemeClr val="accent1"/>
            </a:solidFill>
            <a:custDash>
              <a:ds d="200000" sp="200000"/>
            </a:custDash>
            <a:miter lim="400000"/>
          </a:ln>
        </p:spPr>
        <p:txBody>
          <a:bodyPr lIns="45719" rIns="45719" anchor="ctr"/>
          <a:lstStyle/>
          <a:p>
            <a:pPr/>
          </a:p>
        </p:txBody>
      </p:sp>
      <p:sp>
        <p:nvSpPr>
          <p:cNvPr id="407" name="Line"/>
          <p:cNvSpPr/>
          <p:nvPr/>
        </p:nvSpPr>
        <p:spPr>
          <a:xfrm flipV="1">
            <a:off x="1991502" y="2431547"/>
            <a:ext cx="1" cy="936456"/>
          </a:xfrm>
          <a:prstGeom prst="line">
            <a:avLst/>
          </a:prstGeom>
          <a:ln w="12700">
            <a:solidFill>
              <a:schemeClr val="accent1"/>
            </a:solidFill>
            <a:miter/>
          </a:ln>
        </p:spPr>
        <p:txBody>
          <a:bodyPr lIns="45719" rIns="45719"/>
          <a:lstStyle/>
          <a:p>
            <a:pPr/>
          </a:p>
        </p:txBody>
      </p:sp>
      <p:sp>
        <p:nvSpPr>
          <p:cNvPr id="408" name="Line"/>
          <p:cNvSpPr/>
          <p:nvPr/>
        </p:nvSpPr>
        <p:spPr>
          <a:xfrm flipH="1" flipV="1">
            <a:off x="1960299" y="3348464"/>
            <a:ext cx="1038631" cy="687095"/>
          </a:xfrm>
          <a:prstGeom prst="line">
            <a:avLst/>
          </a:prstGeom>
          <a:ln w="12700">
            <a:solidFill>
              <a:schemeClr val="accent1"/>
            </a:solidFill>
            <a:miter/>
          </a:ln>
        </p:spPr>
        <p:txBody>
          <a:bodyPr lIns="45719" rIns="45719"/>
          <a:lstStyle/>
          <a:p>
            <a:pPr/>
          </a:p>
        </p:txBody>
      </p:sp>
      <p:sp>
        <p:nvSpPr>
          <p:cNvPr id="409" name="Line"/>
          <p:cNvSpPr/>
          <p:nvPr/>
        </p:nvSpPr>
        <p:spPr>
          <a:xfrm flipV="1">
            <a:off x="1015949" y="3339092"/>
            <a:ext cx="973119" cy="705840"/>
          </a:xfrm>
          <a:prstGeom prst="line">
            <a:avLst/>
          </a:prstGeom>
          <a:ln w="12700">
            <a:solidFill>
              <a:schemeClr val="accent1"/>
            </a:solidFill>
            <a:miter/>
          </a:ln>
        </p:spPr>
        <p:txBody>
          <a:bodyPr lIns="45719" rIns="45719"/>
          <a:lstStyle/>
          <a:p>
            <a:pPr/>
          </a:p>
        </p:txBody>
      </p:sp>
      <p:grpSp>
        <p:nvGrpSpPr>
          <p:cNvPr id="412" name="Group"/>
          <p:cNvGrpSpPr/>
          <p:nvPr/>
        </p:nvGrpSpPr>
        <p:grpSpPr>
          <a:xfrm>
            <a:off x="540327" y="4030544"/>
            <a:ext cx="980449" cy="716212"/>
            <a:chOff x="0" y="0"/>
            <a:chExt cx="980447" cy="716210"/>
          </a:xfrm>
        </p:grpSpPr>
        <p:sp>
          <p:nvSpPr>
            <p:cNvPr id="410"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11" name="Encoder"/>
            <p:cNvSpPr txBox="1"/>
            <p:nvPr/>
          </p:nvSpPr>
          <p:spPr>
            <a:xfrm>
              <a:off x="0" y="179035"/>
              <a:ext cx="97724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lvl1pPr>
            </a:lstStyle>
            <a:p>
              <a:pPr/>
              <a:r>
                <a:t>Encoder</a:t>
              </a:r>
            </a:p>
          </p:txBody>
        </p:sp>
      </p:grpSp>
      <p:grpSp>
        <p:nvGrpSpPr>
          <p:cNvPr id="415" name="Group"/>
          <p:cNvGrpSpPr/>
          <p:nvPr/>
        </p:nvGrpSpPr>
        <p:grpSpPr>
          <a:xfrm>
            <a:off x="2458027" y="4030544"/>
            <a:ext cx="980449" cy="716212"/>
            <a:chOff x="0" y="0"/>
            <a:chExt cx="980447" cy="716210"/>
          </a:xfrm>
        </p:grpSpPr>
        <p:sp>
          <p:nvSpPr>
            <p:cNvPr id="413"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14" name="Encoder"/>
            <p:cNvSpPr txBox="1"/>
            <p:nvPr/>
          </p:nvSpPr>
          <p:spPr>
            <a:xfrm>
              <a:off x="0" y="179035"/>
              <a:ext cx="97724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lvl1pPr>
            </a:lstStyle>
            <a:p>
              <a:pPr/>
              <a:r>
                <a:t>Encoder</a:t>
              </a:r>
            </a:p>
          </p:txBody>
        </p:sp>
      </p:grpSp>
      <p:grpSp>
        <p:nvGrpSpPr>
          <p:cNvPr id="418" name="Group"/>
          <p:cNvGrpSpPr/>
          <p:nvPr/>
        </p:nvGrpSpPr>
        <p:grpSpPr>
          <a:xfrm>
            <a:off x="1485888" y="2036644"/>
            <a:ext cx="990524" cy="716212"/>
            <a:chOff x="0" y="0"/>
            <a:chExt cx="990523" cy="716210"/>
          </a:xfrm>
        </p:grpSpPr>
        <p:sp>
          <p:nvSpPr>
            <p:cNvPr id="416"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17" name="Decoder"/>
            <p:cNvSpPr txBox="1"/>
            <p:nvPr/>
          </p:nvSpPr>
          <p:spPr>
            <a:xfrm>
              <a:off x="0" y="179035"/>
              <a:ext cx="990524"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b="1"/>
              </a:lvl1pPr>
            </a:lstStyle>
            <a:p>
              <a:pPr/>
              <a:r>
                <a:t>Decoder</a:t>
              </a:r>
            </a:p>
          </p:txBody>
        </p:sp>
      </p:grpSp>
      <p:sp>
        <p:nvSpPr>
          <p:cNvPr id="419" name="Oval"/>
          <p:cNvSpPr/>
          <p:nvPr/>
        </p:nvSpPr>
        <p:spPr>
          <a:xfrm>
            <a:off x="1658192" y="3073373"/>
            <a:ext cx="663088" cy="667652"/>
          </a:xfrm>
          <a:prstGeom prst="ellipse">
            <a:avLst/>
          </a:prstGeom>
          <a:solidFill>
            <a:schemeClr val="accent3">
              <a:lumOff val="10616"/>
            </a:schemeClr>
          </a:solidFill>
          <a:ln w="12700">
            <a:solidFill>
              <a:schemeClr val="accent1"/>
            </a:solidFill>
            <a:miter/>
          </a:ln>
        </p:spPr>
        <p:txBody>
          <a:bodyPr lIns="45719" rIns="45719" anchor="ctr"/>
          <a:lstStyle/>
          <a:p>
            <a:pPr/>
          </a:p>
        </p:txBody>
      </p:sp>
      <p:sp>
        <p:nvSpPr>
          <p:cNvPr id="420" name="Matrix…"/>
          <p:cNvSpPr txBox="1"/>
          <p:nvPr/>
        </p:nvSpPr>
        <p:spPr>
          <a:xfrm>
            <a:off x="1696101" y="3117379"/>
            <a:ext cx="570097"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sz="1000">
                <a:latin typeface="+mn-lt"/>
                <a:ea typeface="+mn-ea"/>
                <a:cs typeface="+mn-cs"/>
                <a:sym typeface="Helvetica"/>
              </a:defRPr>
            </a:pPr>
            <a:r>
              <a:t>Matrix</a:t>
            </a:r>
          </a:p>
          <a:p>
            <a:pPr algn="ctr">
              <a:defRPr i="1" sz="1000">
                <a:latin typeface="+mn-lt"/>
                <a:ea typeface="+mn-ea"/>
                <a:cs typeface="+mn-cs"/>
                <a:sym typeface="Helvetica"/>
              </a:defRPr>
            </a:pPr>
            <a:r>
              <a:t>multi-</a:t>
            </a:r>
          </a:p>
          <a:p>
            <a:pPr algn="ctr">
              <a:defRPr i="1" sz="1000">
                <a:latin typeface="+mn-lt"/>
                <a:ea typeface="+mn-ea"/>
                <a:cs typeface="+mn-cs"/>
                <a:sym typeface="Helvetica"/>
              </a:defRPr>
            </a:pPr>
            <a:r>
              <a:t>plication</a:t>
            </a:r>
          </a:p>
        </p:txBody>
      </p:sp>
      <p:sp>
        <p:nvSpPr>
          <p:cNvPr id="421" name="https://arxiv.org/abs/2205.10343"/>
          <p:cNvSpPr txBox="1"/>
          <p:nvPr/>
        </p:nvSpPr>
        <p:spPr>
          <a:xfrm>
            <a:off x="8473264" y="6399529"/>
            <a:ext cx="3576673"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https://arxiv.org/abs/2205.10343</a:t>
            </a:r>
          </a:p>
        </p:txBody>
      </p:sp>
      <p:sp>
        <p:nvSpPr>
          <p:cNvPr id="422" name="Numerical experiment: learn group operation on abstract symbols"/>
          <p:cNvSpPr txBox="1"/>
          <p:nvPr/>
        </p:nvSpPr>
        <p:spPr>
          <a:xfrm>
            <a:off x="130408" y="199530"/>
            <a:ext cx="72563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lnSpc>
                <a:spcPts val="3600"/>
              </a:lnSpc>
              <a:spcBef>
                <a:spcPts val="1200"/>
              </a:spcBef>
              <a:defRPr b="1" sz="1833">
                <a:latin typeface="+mn-lt"/>
                <a:ea typeface="+mn-ea"/>
                <a:cs typeface="+mn-cs"/>
                <a:sym typeface="Helvetica"/>
              </a:defRPr>
            </a:pPr>
            <a:r>
              <a:t>Numerical experiment: </a:t>
            </a:r>
            <a:r>
              <a:rPr b="0"/>
              <a:t>learn group operation on abstract symbols</a:t>
            </a:r>
          </a:p>
        </p:txBody>
      </p:sp>
      <p:sp>
        <p:nvSpPr>
          <p:cNvPr id="423" name="Image of…"/>
          <p:cNvSpPr txBox="1"/>
          <p:nvPr/>
        </p:nvSpPr>
        <p:spPr>
          <a:xfrm>
            <a:off x="535374"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424" name="Image of…"/>
          <p:cNvSpPr txBox="1"/>
          <p:nvPr/>
        </p:nvSpPr>
        <p:spPr>
          <a:xfrm>
            <a:off x="2432280"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425" name="Image of…"/>
          <p:cNvSpPr txBox="1"/>
          <p:nvPr/>
        </p:nvSpPr>
        <p:spPr>
          <a:xfrm>
            <a:off x="1490177" y="991087"/>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grpSp>
        <p:nvGrpSpPr>
          <p:cNvPr id="428" name="Group"/>
          <p:cNvGrpSpPr/>
          <p:nvPr/>
        </p:nvGrpSpPr>
        <p:grpSpPr>
          <a:xfrm>
            <a:off x="853235" y="5823848"/>
            <a:ext cx="410504" cy="434341"/>
            <a:chOff x="0" y="0"/>
            <a:chExt cx="410502" cy="434340"/>
          </a:xfrm>
        </p:grpSpPr>
        <p:sp>
          <p:nvSpPr>
            <p:cNvPr id="426" name="Square"/>
            <p:cNvSpPr/>
            <p:nvPr/>
          </p:nvSpPr>
          <p:spPr>
            <a:xfrm>
              <a:off x="38881" y="35694"/>
              <a:ext cx="358141" cy="358141"/>
            </a:xfrm>
            <a:prstGeom prst="rect">
              <a:avLst/>
            </a:prstGeom>
            <a:solidFill>
              <a:srgbClr val="FFFB00"/>
            </a:solidFill>
            <a:ln w="12700" cap="flat">
              <a:solidFill>
                <a:srgbClr val="000000"/>
              </a:solidFill>
              <a:prstDash val="solid"/>
              <a:miter lim="800000"/>
            </a:ln>
            <a:effectLst/>
          </p:spPr>
          <p:txBody>
            <a:bodyPr wrap="square" lIns="45719" tIns="45719" rIns="45719" bIns="45719" numCol="1" anchor="ctr">
              <a:noAutofit/>
            </a:bodyPr>
            <a:lstStyle/>
            <a:p>
              <a:pPr/>
            </a:p>
          </p:txBody>
        </p:sp>
        <p:sp>
          <p:nvSpPr>
            <p:cNvPr id="427" name="12"/>
            <p:cNvSpPr txBox="1"/>
            <p:nvPr/>
          </p:nvSpPr>
          <p:spPr>
            <a:xfrm>
              <a:off x="0" y="0"/>
              <a:ext cx="410503" cy="434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sz="2300"/>
              </a:lvl1pPr>
            </a:lstStyle>
            <a:p>
              <a:pPr/>
              <a:r>
                <a:t>12</a:t>
              </a:r>
            </a:p>
          </p:txBody>
        </p:sp>
      </p:grpSp>
      <p:grpSp>
        <p:nvGrpSpPr>
          <p:cNvPr id="431" name="Group"/>
          <p:cNvGrpSpPr/>
          <p:nvPr/>
        </p:nvGrpSpPr>
        <p:grpSpPr>
          <a:xfrm>
            <a:off x="2750923" y="5823848"/>
            <a:ext cx="1436372" cy="1270001"/>
            <a:chOff x="38881" y="0"/>
            <a:chExt cx="1436370" cy="1270000"/>
          </a:xfrm>
        </p:grpSpPr>
        <p:sp>
          <p:nvSpPr>
            <p:cNvPr id="429" name="Square"/>
            <p:cNvSpPr/>
            <p:nvPr/>
          </p:nvSpPr>
          <p:spPr>
            <a:xfrm>
              <a:off x="38881" y="35694"/>
              <a:ext cx="358141" cy="358141"/>
            </a:xfrm>
            <a:prstGeom prst="rect">
              <a:avLst/>
            </a:prstGeom>
            <a:solidFill>
              <a:srgbClr val="FFFB00"/>
            </a:solidFill>
            <a:ln w="12700" cap="flat">
              <a:solidFill>
                <a:srgbClr val="000000"/>
              </a:solidFill>
              <a:prstDash val="solid"/>
              <a:miter lim="800000"/>
            </a:ln>
            <a:effectLst/>
          </p:spPr>
          <p:txBody>
            <a:bodyPr wrap="square" lIns="45719" tIns="45719" rIns="45719" bIns="45719" numCol="1" anchor="ctr">
              <a:noAutofit/>
            </a:bodyPr>
            <a:lstStyle/>
            <a:p>
              <a:pPr/>
            </a:p>
          </p:txBody>
        </p:sp>
        <p:sp>
          <p:nvSpPr>
            <p:cNvPr id="430" name="50"/>
            <p:cNvSpPr/>
            <p:nvPr/>
          </p:nvSpPr>
          <p:spPr>
            <a:xfrm>
              <a:off x="205251"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sz="2300"/>
              </a:lvl1pPr>
            </a:lstStyle>
            <a:p>
              <a:pPr/>
              <a:r>
                <a:t>50</a:t>
              </a:r>
            </a:p>
          </p:txBody>
        </p:sp>
      </p:grpSp>
      <p:grpSp>
        <p:nvGrpSpPr>
          <p:cNvPr id="434" name="Group"/>
          <p:cNvGrpSpPr/>
          <p:nvPr/>
        </p:nvGrpSpPr>
        <p:grpSpPr>
          <a:xfrm>
            <a:off x="1822616" y="617520"/>
            <a:ext cx="358141" cy="434341"/>
            <a:chOff x="0" y="0"/>
            <a:chExt cx="358140" cy="434340"/>
          </a:xfrm>
        </p:grpSpPr>
        <p:sp>
          <p:nvSpPr>
            <p:cNvPr id="432" name="Square"/>
            <p:cNvSpPr/>
            <p:nvPr/>
          </p:nvSpPr>
          <p:spPr>
            <a:xfrm>
              <a:off x="0" y="35694"/>
              <a:ext cx="358141" cy="358141"/>
            </a:xfrm>
            <a:prstGeom prst="rect">
              <a:avLst/>
            </a:prstGeom>
            <a:solidFill>
              <a:srgbClr val="FFFB00"/>
            </a:solidFill>
            <a:ln w="12700" cap="flat">
              <a:solidFill>
                <a:srgbClr val="000000"/>
              </a:solidFill>
              <a:prstDash val="solid"/>
              <a:miter lim="800000"/>
            </a:ln>
            <a:effectLst/>
          </p:spPr>
          <p:txBody>
            <a:bodyPr wrap="square" lIns="45719" tIns="45719" rIns="45719" bIns="45719" numCol="1" anchor="ctr">
              <a:noAutofit/>
            </a:bodyPr>
            <a:lstStyle/>
            <a:p>
              <a:pPr/>
            </a:p>
          </p:txBody>
        </p:sp>
        <p:sp>
          <p:nvSpPr>
            <p:cNvPr id="433" name="3"/>
            <p:cNvSpPr txBox="1"/>
            <p:nvPr/>
          </p:nvSpPr>
          <p:spPr>
            <a:xfrm>
              <a:off x="37709" y="0"/>
              <a:ext cx="257322" cy="434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sz="2300"/>
              </a:lvl1pPr>
            </a:lstStyle>
            <a:p>
              <a:pPr/>
              <a:r>
                <a:t>3</a:t>
              </a:r>
            </a:p>
          </p:txBody>
        </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Line"/>
          <p:cNvSpPr/>
          <p:nvPr/>
        </p:nvSpPr>
        <p:spPr>
          <a:xfrm flipV="1">
            <a:off x="2001686" y="1602650"/>
            <a:ext cx="1" cy="912383"/>
          </a:xfrm>
          <a:prstGeom prst="line">
            <a:avLst/>
          </a:prstGeom>
          <a:ln w="12700">
            <a:solidFill>
              <a:schemeClr val="accent1"/>
            </a:solidFill>
            <a:miter/>
          </a:ln>
        </p:spPr>
        <p:txBody>
          <a:bodyPr lIns="45719" rIns="45719"/>
          <a:lstStyle/>
          <a:p>
            <a:pPr/>
          </a:p>
        </p:txBody>
      </p:sp>
      <p:sp>
        <p:nvSpPr>
          <p:cNvPr id="439" name="Line"/>
          <p:cNvSpPr/>
          <p:nvPr/>
        </p:nvSpPr>
        <p:spPr>
          <a:xfrm flipV="1">
            <a:off x="1059998" y="4375392"/>
            <a:ext cx="1" cy="912383"/>
          </a:xfrm>
          <a:prstGeom prst="line">
            <a:avLst/>
          </a:prstGeom>
          <a:ln w="12700">
            <a:solidFill>
              <a:schemeClr val="accent1"/>
            </a:solidFill>
            <a:miter/>
          </a:ln>
        </p:spPr>
        <p:txBody>
          <a:bodyPr lIns="45719" rIns="45719"/>
          <a:lstStyle/>
          <a:p>
            <a:pPr/>
          </a:p>
        </p:txBody>
      </p:sp>
      <p:sp>
        <p:nvSpPr>
          <p:cNvPr id="440" name="Line"/>
          <p:cNvSpPr/>
          <p:nvPr/>
        </p:nvSpPr>
        <p:spPr>
          <a:xfrm flipV="1">
            <a:off x="2987247" y="4375392"/>
            <a:ext cx="1" cy="912383"/>
          </a:xfrm>
          <a:prstGeom prst="line">
            <a:avLst/>
          </a:prstGeom>
          <a:ln w="12700">
            <a:solidFill>
              <a:schemeClr val="accent1"/>
            </a:solidFill>
            <a:miter/>
          </a:ln>
        </p:spPr>
        <p:txBody>
          <a:bodyPr lIns="45719" rIns="45719"/>
          <a:lstStyle/>
          <a:p>
            <a:pPr/>
          </a:p>
        </p:txBody>
      </p:sp>
      <p:sp>
        <p:nvSpPr>
          <p:cNvPr id="441" name="Rectangle"/>
          <p:cNvSpPr/>
          <p:nvPr/>
        </p:nvSpPr>
        <p:spPr>
          <a:xfrm>
            <a:off x="407524" y="1883850"/>
            <a:ext cx="3188325" cy="3015699"/>
          </a:xfrm>
          <a:prstGeom prst="rect">
            <a:avLst/>
          </a:prstGeom>
          <a:solidFill>
            <a:srgbClr val="EBEBEB"/>
          </a:solidFill>
          <a:ln w="12700">
            <a:solidFill>
              <a:schemeClr val="accent1"/>
            </a:solidFill>
            <a:custDash>
              <a:ds d="200000" sp="200000"/>
            </a:custDash>
            <a:miter lim="400000"/>
          </a:ln>
        </p:spPr>
        <p:txBody>
          <a:bodyPr lIns="45719" rIns="45719" anchor="ctr"/>
          <a:lstStyle/>
          <a:p>
            <a:pPr/>
          </a:p>
        </p:txBody>
      </p:sp>
      <p:sp>
        <p:nvSpPr>
          <p:cNvPr id="442" name="Line"/>
          <p:cNvSpPr/>
          <p:nvPr/>
        </p:nvSpPr>
        <p:spPr>
          <a:xfrm flipV="1">
            <a:off x="1991502" y="2431547"/>
            <a:ext cx="1" cy="936456"/>
          </a:xfrm>
          <a:prstGeom prst="line">
            <a:avLst/>
          </a:prstGeom>
          <a:ln w="12700">
            <a:solidFill>
              <a:schemeClr val="accent1"/>
            </a:solidFill>
            <a:miter/>
          </a:ln>
        </p:spPr>
        <p:txBody>
          <a:bodyPr lIns="45719" rIns="45719"/>
          <a:lstStyle/>
          <a:p>
            <a:pPr/>
          </a:p>
        </p:txBody>
      </p:sp>
      <p:sp>
        <p:nvSpPr>
          <p:cNvPr id="443" name="Line"/>
          <p:cNvSpPr/>
          <p:nvPr/>
        </p:nvSpPr>
        <p:spPr>
          <a:xfrm flipH="1" flipV="1">
            <a:off x="1960299" y="3348464"/>
            <a:ext cx="1038631" cy="687095"/>
          </a:xfrm>
          <a:prstGeom prst="line">
            <a:avLst/>
          </a:prstGeom>
          <a:ln w="12700">
            <a:solidFill>
              <a:schemeClr val="accent1"/>
            </a:solidFill>
            <a:miter/>
          </a:ln>
        </p:spPr>
        <p:txBody>
          <a:bodyPr lIns="45719" rIns="45719"/>
          <a:lstStyle/>
          <a:p>
            <a:pPr/>
          </a:p>
        </p:txBody>
      </p:sp>
      <p:sp>
        <p:nvSpPr>
          <p:cNvPr id="444" name="Line"/>
          <p:cNvSpPr/>
          <p:nvPr/>
        </p:nvSpPr>
        <p:spPr>
          <a:xfrm flipV="1">
            <a:off x="1015949" y="3339092"/>
            <a:ext cx="973119" cy="705840"/>
          </a:xfrm>
          <a:prstGeom prst="line">
            <a:avLst/>
          </a:prstGeom>
          <a:ln w="12700">
            <a:solidFill>
              <a:schemeClr val="accent1"/>
            </a:solidFill>
            <a:miter/>
          </a:ln>
        </p:spPr>
        <p:txBody>
          <a:bodyPr lIns="45719" rIns="45719"/>
          <a:lstStyle/>
          <a:p>
            <a:pPr/>
          </a:p>
        </p:txBody>
      </p:sp>
      <p:grpSp>
        <p:nvGrpSpPr>
          <p:cNvPr id="447" name="Group"/>
          <p:cNvGrpSpPr/>
          <p:nvPr/>
        </p:nvGrpSpPr>
        <p:grpSpPr>
          <a:xfrm>
            <a:off x="540327" y="4030544"/>
            <a:ext cx="980449" cy="716212"/>
            <a:chOff x="0" y="0"/>
            <a:chExt cx="980447" cy="716210"/>
          </a:xfrm>
        </p:grpSpPr>
        <p:sp>
          <p:nvSpPr>
            <p:cNvPr id="445"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46" name="Encoder"/>
            <p:cNvSpPr txBox="1"/>
            <p:nvPr/>
          </p:nvSpPr>
          <p:spPr>
            <a:xfrm>
              <a:off x="0" y="179035"/>
              <a:ext cx="97724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lvl1pPr>
            </a:lstStyle>
            <a:p>
              <a:pPr/>
              <a:r>
                <a:t>Encoder</a:t>
              </a:r>
            </a:p>
          </p:txBody>
        </p:sp>
      </p:grpSp>
      <p:grpSp>
        <p:nvGrpSpPr>
          <p:cNvPr id="450" name="Group"/>
          <p:cNvGrpSpPr/>
          <p:nvPr/>
        </p:nvGrpSpPr>
        <p:grpSpPr>
          <a:xfrm>
            <a:off x="2458027" y="4030544"/>
            <a:ext cx="980449" cy="716212"/>
            <a:chOff x="0" y="0"/>
            <a:chExt cx="980447" cy="716210"/>
          </a:xfrm>
        </p:grpSpPr>
        <p:sp>
          <p:nvSpPr>
            <p:cNvPr id="448"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49" name="Encoder"/>
            <p:cNvSpPr txBox="1"/>
            <p:nvPr/>
          </p:nvSpPr>
          <p:spPr>
            <a:xfrm>
              <a:off x="0" y="179035"/>
              <a:ext cx="97724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lvl1pPr>
            </a:lstStyle>
            <a:p>
              <a:pPr/>
              <a:r>
                <a:t>Encoder</a:t>
              </a:r>
            </a:p>
          </p:txBody>
        </p:sp>
      </p:grpSp>
      <p:grpSp>
        <p:nvGrpSpPr>
          <p:cNvPr id="453" name="Group"/>
          <p:cNvGrpSpPr/>
          <p:nvPr/>
        </p:nvGrpSpPr>
        <p:grpSpPr>
          <a:xfrm>
            <a:off x="1485888" y="2036644"/>
            <a:ext cx="990524" cy="716212"/>
            <a:chOff x="0" y="0"/>
            <a:chExt cx="990523" cy="716210"/>
          </a:xfrm>
        </p:grpSpPr>
        <p:sp>
          <p:nvSpPr>
            <p:cNvPr id="451"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52" name="Decoder"/>
            <p:cNvSpPr txBox="1"/>
            <p:nvPr/>
          </p:nvSpPr>
          <p:spPr>
            <a:xfrm>
              <a:off x="0" y="179035"/>
              <a:ext cx="990524"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b="1"/>
              </a:lvl1pPr>
            </a:lstStyle>
            <a:p>
              <a:pPr/>
              <a:r>
                <a:t>Decoder</a:t>
              </a:r>
            </a:p>
          </p:txBody>
        </p:sp>
      </p:grpSp>
      <p:sp>
        <p:nvSpPr>
          <p:cNvPr id="454" name="Oval"/>
          <p:cNvSpPr/>
          <p:nvPr/>
        </p:nvSpPr>
        <p:spPr>
          <a:xfrm>
            <a:off x="1658192" y="3073373"/>
            <a:ext cx="663088" cy="667652"/>
          </a:xfrm>
          <a:prstGeom prst="ellipse">
            <a:avLst/>
          </a:prstGeom>
          <a:solidFill>
            <a:schemeClr val="accent3">
              <a:lumOff val="10616"/>
            </a:schemeClr>
          </a:solidFill>
          <a:ln w="12700">
            <a:solidFill>
              <a:schemeClr val="accent1"/>
            </a:solidFill>
            <a:miter/>
          </a:ln>
        </p:spPr>
        <p:txBody>
          <a:bodyPr lIns="45719" rIns="45719" anchor="ctr"/>
          <a:lstStyle/>
          <a:p>
            <a:pPr/>
          </a:p>
        </p:txBody>
      </p:sp>
      <p:sp>
        <p:nvSpPr>
          <p:cNvPr id="455" name="Matrix…"/>
          <p:cNvSpPr txBox="1"/>
          <p:nvPr/>
        </p:nvSpPr>
        <p:spPr>
          <a:xfrm>
            <a:off x="1696101" y="3117379"/>
            <a:ext cx="570097"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sz="1000">
                <a:latin typeface="+mn-lt"/>
                <a:ea typeface="+mn-ea"/>
                <a:cs typeface="+mn-cs"/>
                <a:sym typeface="Helvetica"/>
              </a:defRPr>
            </a:pPr>
            <a:r>
              <a:t>Matrix</a:t>
            </a:r>
          </a:p>
          <a:p>
            <a:pPr algn="ctr">
              <a:defRPr i="1" sz="1000">
                <a:latin typeface="+mn-lt"/>
                <a:ea typeface="+mn-ea"/>
                <a:cs typeface="+mn-cs"/>
                <a:sym typeface="Helvetica"/>
              </a:defRPr>
            </a:pPr>
            <a:r>
              <a:t>multi-</a:t>
            </a:r>
          </a:p>
          <a:p>
            <a:pPr algn="ctr">
              <a:defRPr i="1" sz="1000">
                <a:latin typeface="+mn-lt"/>
                <a:ea typeface="+mn-ea"/>
                <a:cs typeface="+mn-cs"/>
                <a:sym typeface="Helvetica"/>
              </a:defRPr>
            </a:pPr>
            <a:r>
              <a:t>plication</a:t>
            </a:r>
          </a:p>
        </p:txBody>
      </p:sp>
      <p:sp>
        <p:nvSpPr>
          <p:cNvPr id="456" name="https://arxiv.org/abs/2205.10343"/>
          <p:cNvSpPr txBox="1"/>
          <p:nvPr/>
        </p:nvSpPr>
        <p:spPr>
          <a:xfrm>
            <a:off x="8473264" y="6399529"/>
            <a:ext cx="3576673"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https://arxiv.org/abs/2205.10343</a:t>
            </a:r>
          </a:p>
        </p:txBody>
      </p:sp>
      <p:sp>
        <p:nvSpPr>
          <p:cNvPr id="457" name="Numerical experiment: learn group operation on abstract symbols"/>
          <p:cNvSpPr txBox="1"/>
          <p:nvPr/>
        </p:nvSpPr>
        <p:spPr>
          <a:xfrm>
            <a:off x="178408" y="209232"/>
            <a:ext cx="72563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lnSpc>
                <a:spcPts val="3600"/>
              </a:lnSpc>
              <a:spcBef>
                <a:spcPts val="1200"/>
              </a:spcBef>
              <a:defRPr b="1" sz="1833">
                <a:latin typeface="+mn-lt"/>
                <a:ea typeface="+mn-ea"/>
                <a:cs typeface="+mn-cs"/>
                <a:sym typeface="Helvetica"/>
              </a:defRPr>
            </a:pPr>
            <a:r>
              <a:t>Numerical experiment: </a:t>
            </a:r>
            <a:r>
              <a:rPr b="0"/>
              <a:t>learn group operation on abstract symbols</a:t>
            </a:r>
          </a:p>
        </p:txBody>
      </p:sp>
      <p:sp>
        <p:nvSpPr>
          <p:cNvPr id="458" name="Image of…"/>
          <p:cNvSpPr txBox="1"/>
          <p:nvPr/>
        </p:nvSpPr>
        <p:spPr>
          <a:xfrm>
            <a:off x="535374"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459" name="Image of…"/>
          <p:cNvSpPr txBox="1"/>
          <p:nvPr/>
        </p:nvSpPr>
        <p:spPr>
          <a:xfrm>
            <a:off x="2432280"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460" name="Image of…"/>
          <p:cNvSpPr txBox="1"/>
          <p:nvPr/>
        </p:nvSpPr>
        <p:spPr>
          <a:xfrm>
            <a:off x="1490177" y="991087"/>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pic>
        <p:nvPicPr>
          <p:cNvPr id="461" name="modular-addition59-deep_pca12 (1).mp4" descr="modular-addition59-deep_pca12 (1).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5456849" y="555014"/>
            <a:ext cx="5747971" cy="574797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300" fill="hold"/>
                                        <p:tgtEl>
                                          <p:spTgt spid="46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461"/>
                </p:tgtEl>
              </p:cMediaNode>
            </p:video>
            <p:seq concurrent="1" prevAc="none" nextAc="seek">
              <p:cTn id="8" evtFilter="cancelBubble" nodeType="interactiveSeq" restart="whenNotActive" fill="hold">
                <p:stCondLst>
                  <p:cond delay="0" evt="onClick">
                    <p:tgtEl>
                      <p:spTgt spid="46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61"/>
                                        </p:tgtEl>
                                      </p:cBhvr>
                                    </p:cmd>
                                  </p:childTnLst>
                                </p:cTn>
                              </p:par>
                            </p:childTnLst>
                          </p:cTn>
                        </p:par>
                      </p:childTnLst>
                    </p:cTn>
                  </p:par>
                </p:childTnLst>
              </p:cTn>
              <p:nextCondLst>
                <p:cond delay="0" evt="onClick">
                  <p:tgtEl>
                    <p:spTgt spid="461"/>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Line"/>
          <p:cNvSpPr/>
          <p:nvPr/>
        </p:nvSpPr>
        <p:spPr>
          <a:xfrm flipV="1">
            <a:off x="2001686" y="1602650"/>
            <a:ext cx="1" cy="912383"/>
          </a:xfrm>
          <a:prstGeom prst="line">
            <a:avLst/>
          </a:prstGeom>
          <a:ln w="12700">
            <a:solidFill>
              <a:schemeClr val="accent1"/>
            </a:solidFill>
            <a:miter/>
          </a:ln>
        </p:spPr>
        <p:txBody>
          <a:bodyPr lIns="45719" rIns="45719"/>
          <a:lstStyle/>
          <a:p>
            <a:pPr/>
          </a:p>
        </p:txBody>
      </p:sp>
      <p:sp>
        <p:nvSpPr>
          <p:cNvPr id="466" name="Line"/>
          <p:cNvSpPr/>
          <p:nvPr/>
        </p:nvSpPr>
        <p:spPr>
          <a:xfrm flipV="1">
            <a:off x="1059998" y="4375392"/>
            <a:ext cx="1" cy="912383"/>
          </a:xfrm>
          <a:prstGeom prst="line">
            <a:avLst/>
          </a:prstGeom>
          <a:ln w="12700">
            <a:solidFill>
              <a:schemeClr val="accent1"/>
            </a:solidFill>
            <a:miter/>
          </a:ln>
        </p:spPr>
        <p:txBody>
          <a:bodyPr lIns="45719" rIns="45719"/>
          <a:lstStyle/>
          <a:p>
            <a:pPr/>
          </a:p>
        </p:txBody>
      </p:sp>
      <p:sp>
        <p:nvSpPr>
          <p:cNvPr id="467" name="Line"/>
          <p:cNvSpPr/>
          <p:nvPr/>
        </p:nvSpPr>
        <p:spPr>
          <a:xfrm flipV="1">
            <a:off x="2987247" y="4375392"/>
            <a:ext cx="1" cy="912383"/>
          </a:xfrm>
          <a:prstGeom prst="line">
            <a:avLst/>
          </a:prstGeom>
          <a:ln w="12700">
            <a:solidFill>
              <a:schemeClr val="accent1"/>
            </a:solidFill>
            <a:miter/>
          </a:ln>
        </p:spPr>
        <p:txBody>
          <a:bodyPr lIns="45719" rIns="45719"/>
          <a:lstStyle/>
          <a:p>
            <a:pPr/>
          </a:p>
        </p:txBody>
      </p:sp>
      <p:sp>
        <p:nvSpPr>
          <p:cNvPr id="468" name="Rectangle"/>
          <p:cNvSpPr/>
          <p:nvPr/>
        </p:nvSpPr>
        <p:spPr>
          <a:xfrm>
            <a:off x="407524" y="1883850"/>
            <a:ext cx="3188325" cy="3015699"/>
          </a:xfrm>
          <a:prstGeom prst="rect">
            <a:avLst/>
          </a:prstGeom>
          <a:solidFill>
            <a:srgbClr val="EBEBEB"/>
          </a:solidFill>
          <a:ln w="12700">
            <a:solidFill>
              <a:schemeClr val="accent1"/>
            </a:solidFill>
            <a:custDash>
              <a:ds d="200000" sp="200000"/>
            </a:custDash>
            <a:miter lim="400000"/>
          </a:ln>
        </p:spPr>
        <p:txBody>
          <a:bodyPr lIns="45719" rIns="45719" anchor="ctr"/>
          <a:lstStyle/>
          <a:p>
            <a:pPr/>
          </a:p>
        </p:txBody>
      </p:sp>
      <p:sp>
        <p:nvSpPr>
          <p:cNvPr id="469" name="Line"/>
          <p:cNvSpPr/>
          <p:nvPr/>
        </p:nvSpPr>
        <p:spPr>
          <a:xfrm flipV="1">
            <a:off x="1991502" y="2431547"/>
            <a:ext cx="1" cy="936456"/>
          </a:xfrm>
          <a:prstGeom prst="line">
            <a:avLst/>
          </a:prstGeom>
          <a:ln w="12700">
            <a:solidFill>
              <a:schemeClr val="accent1"/>
            </a:solidFill>
            <a:miter/>
          </a:ln>
        </p:spPr>
        <p:txBody>
          <a:bodyPr lIns="45719" rIns="45719"/>
          <a:lstStyle/>
          <a:p>
            <a:pPr/>
          </a:p>
        </p:txBody>
      </p:sp>
      <p:sp>
        <p:nvSpPr>
          <p:cNvPr id="470" name="Line"/>
          <p:cNvSpPr/>
          <p:nvPr/>
        </p:nvSpPr>
        <p:spPr>
          <a:xfrm flipH="1" flipV="1">
            <a:off x="1960299" y="3348464"/>
            <a:ext cx="1038631" cy="687095"/>
          </a:xfrm>
          <a:prstGeom prst="line">
            <a:avLst/>
          </a:prstGeom>
          <a:ln w="12700">
            <a:solidFill>
              <a:schemeClr val="accent1"/>
            </a:solidFill>
            <a:miter/>
          </a:ln>
        </p:spPr>
        <p:txBody>
          <a:bodyPr lIns="45719" rIns="45719"/>
          <a:lstStyle/>
          <a:p>
            <a:pPr/>
          </a:p>
        </p:txBody>
      </p:sp>
      <p:sp>
        <p:nvSpPr>
          <p:cNvPr id="471" name="Line"/>
          <p:cNvSpPr/>
          <p:nvPr/>
        </p:nvSpPr>
        <p:spPr>
          <a:xfrm flipV="1">
            <a:off x="1015949" y="3339092"/>
            <a:ext cx="973119" cy="705840"/>
          </a:xfrm>
          <a:prstGeom prst="line">
            <a:avLst/>
          </a:prstGeom>
          <a:ln w="12700">
            <a:solidFill>
              <a:schemeClr val="accent1"/>
            </a:solidFill>
            <a:miter/>
          </a:ln>
        </p:spPr>
        <p:txBody>
          <a:bodyPr lIns="45719" rIns="45719"/>
          <a:lstStyle/>
          <a:p>
            <a:pPr/>
          </a:p>
        </p:txBody>
      </p:sp>
      <p:grpSp>
        <p:nvGrpSpPr>
          <p:cNvPr id="474" name="Group"/>
          <p:cNvGrpSpPr/>
          <p:nvPr/>
        </p:nvGrpSpPr>
        <p:grpSpPr>
          <a:xfrm>
            <a:off x="540327" y="4030544"/>
            <a:ext cx="980449" cy="716212"/>
            <a:chOff x="0" y="0"/>
            <a:chExt cx="980447" cy="716210"/>
          </a:xfrm>
        </p:grpSpPr>
        <p:sp>
          <p:nvSpPr>
            <p:cNvPr id="472"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73" name="Encoder"/>
            <p:cNvSpPr txBox="1"/>
            <p:nvPr/>
          </p:nvSpPr>
          <p:spPr>
            <a:xfrm>
              <a:off x="0" y="179035"/>
              <a:ext cx="97724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lvl1pPr>
            </a:lstStyle>
            <a:p>
              <a:pPr/>
              <a:r>
                <a:t>Encoder</a:t>
              </a:r>
            </a:p>
          </p:txBody>
        </p:sp>
      </p:grpSp>
      <p:grpSp>
        <p:nvGrpSpPr>
          <p:cNvPr id="477" name="Group"/>
          <p:cNvGrpSpPr/>
          <p:nvPr/>
        </p:nvGrpSpPr>
        <p:grpSpPr>
          <a:xfrm>
            <a:off x="2458027" y="4030544"/>
            <a:ext cx="980449" cy="716212"/>
            <a:chOff x="0" y="0"/>
            <a:chExt cx="980447" cy="716210"/>
          </a:xfrm>
        </p:grpSpPr>
        <p:sp>
          <p:nvSpPr>
            <p:cNvPr id="475"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76" name="Encoder"/>
            <p:cNvSpPr txBox="1"/>
            <p:nvPr/>
          </p:nvSpPr>
          <p:spPr>
            <a:xfrm>
              <a:off x="0" y="179035"/>
              <a:ext cx="97724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defRPr b="1"/>
              </a:lvl1pPr>
            </a:lstStyle>
            <a:p>
              <a:pPr/>
              <a:r>
                <a:t>Encoder</a:t>
              </a:r>
            </a:p>
          </p:txBody>
        </p:sp>
      </p:grpSp>
      <p:grpSp>
        <p:nvGrpSpPr>
          <p:cNvPr id="480" name="Group"/>
          <p:cNvGrpSpPr/>
          <p:nvPr/>
        </p:nvGrpSpPr>
        <p:grpSpPr>
          <a:xfrm>
            <a:off x="1485888" y="2036644"/>
            <a:ext cx="990524" cy="716212"/>
            <a:chOff x="0" y="0"/>
            <a:chExt cx="990523" cy="716210"/>
          </a:xfrm>
        </p:grpSpPr>
        <p:sp>
          <p:nvSpPr>
            <p:cNvPr id="478" name="Rectangle"/>
            <p:cNvSpPr/>
            <p:nvPr/>
          </p:nvSpPr>
          <p:spPr>
            <a:xfrm>
              <a:off x="15907" y="0"/>
              <a:ext cx="964541" cy="716211"/>
            </a:xfrm>
            <a:prstGeom prst="rect">
              <a:avLst/>
            </a:prstGeom>
            <a:solidFill>
              <a:schemeClr val="accent3">
                <a:lumOff val="10616"/>
              </a:schemeClr>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479" name="Decoder"/>
            <p:cNvSpPr txBox="1"/>
            <p:nvPr/>
          </p:nvSpPr>
          <p:spPr>
            <a:xfrm>
              <a:off x="0" y="179035"/>
              <a:ext cx="990524"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a:defRPr b="1"/>
              </a:lvl1pPr>
            </a:lstStyle>
            <a:p>
              <a:pPr/>
              <a:r>
                <a:t>Decoder</a:t>
              </a:r>
            </a:p>
          </p:txBody>
        </p:sp>
      </p:grpSp>
      <p:sp>
        <p:nvSpPr>
          <p:cNvPr id="481" name="Oval"/>
          <p:cNvSpPr/>
          <p:nvPr/>
        </p:nvSpPr>
        <p:spPr>
          <a:xfrm>
            <a:off x="1658192" y="3073373"/>
            <a:ext cx="663088" cy="667652"/>
          </a:xfrm>
          <a:prstGeom prst="ellipse">
            <a:avLst/>
          </a:prstGeom>
          <a:solidFill>
            <a:schemeClr val="accent3">
              <a:lumOff val="10616"/>
            </a:schemeClr>
          </a:solidFill>
          <a:ln w="12700">
            <a:solidFill>
              <a:schemeClr val="accent1"/>
            </a:solidFill>
            <a:miter/>
          </a:ln>
        </p:spPr>
        <p:txBody>
          <a:bodyPr lIns="45719" rIns="45719" anchor="ctr"/>
          <a:lstStyle/>
          <a:p>
            <a:pPr/>
          </a:p>
        </p:txBody>
      </p:sp>
      <p:sp>
        <p:nvSpPr>
          <p:cNvPr id="482" name="Matrix…"/>
          <p:cNvSpPr txBox="1"/>
          <p:nvPr/>
        </p:nvSpPr>
        <p:spPr>
          <a:xfrm>
            <a:off x="1696101" y="3117379"/>
            <a:ext cx="570097"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sz="1000">
                <a:latin typeface="+mn-lt"/>
                <a:ea typeface="+mn-ea"/>
                <a:cs typeface="+mn-cs"/>
                <a:sym typeface="Helvetica"/>
              </a:defRPr>
            </a:pPr>
            <a:r>
              <a:t>Matrix</a:t>
            </a:r>
          </a:p>
          <a:p>
            <a:pPr algn="ctr">
              <a:defRPr i="1" sz="1000">
                <a:latin typeface="+mn-lt"/>
                <a:ea typeface="+mn-ea"/>
                <a:cs typeface="+mn-cs"/>
                <a:sym typeface="Helvetica"/>
              </a:defRPr>
            </a:pPr>
            <a:r>
              <a:t>multi-</a:t>
            </a:r>
          </a:p>
          <a:p>
            <a:pPr algn="ctr">
              <a:defRPr i="1" sz="1000">
                <a:latin typeface="+mn-lt"/>
                <a:ea typeface="+mn-ea"/>
                <a:cs typeface="+mn-cs"/>
                <a:sym typeface="Helvetica"/>
              </a:defRPr>
            </a:pPr>
            <a:r>
              <a:t>plication</a:t>
            </a:r>
          </a:p>
        </p:txBody>
      </p:sp>
      <p:sp>
        <p:nvSpPr>
          <p:cNvPr id="483" name="https://arxiv.org/abs/2205.10343"/>
          <p:cNvSpPr txBox="1"/>
          <p:nvPr/>
        </p:nvSpPr>
        <p:spPr>
          <a:xfrm>
            <a:off x="8473264" y="6399529"/>
            <a:ext cx="3576673"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https://arxiv.org/abs/2205.10343</a:t>
            </a:r>
          </a:p>
        </p:txBody>
      </p:sp>
      <p:sp>
        <p:nvSpPr>
          <p:cNvPr id="484" name="Numerical experiment: learn group operation on abstract symbols"/>
          <p:cNvSpPr txBox="1"/>
          <p:nvPr/>
        </p:nvSpPr>
        <p:spPr>
          <a:xfrm>
            <a:off x="178408" y="209232"/>
            <a:ext cx="72563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lnSpc>
                <a:spcPts val="3600"/>
              </a:lnSpc>
              <a:spcBef>
                <a:spcPts val="1200"/>
              </a:spcBef>
              <a:defRPr b="1" sz="1833">
                <a:latin typeface="+mn-lt"/>
                <a:ea typeface="+mn-ea"/>
                <a:cs typeface="+mn-cs"/>
                <a:sym typeface="Helvetica"/>
              </a:defRPr>
            </a:pPr>
            <a:r>
              <a:t>Numerical experiment: </a:t>
            </a:r>
            <a:r>
              <a:rPr b="0"/>
              <a:t>learn group operation on abstract symbols</a:t>
            </a:r>
          </a:p>
        </p:txBody>
      </p:sp>
      <p:sp>
        <p:nvSpPr>
          <p:cNvPr id="485" name="Image of…"/>
          <p:cNvSpPr txBox="1"/>
          <p:nvPr/>
        </p:nvSpPr>
        <p:spPr>
          <a:xfrm>
            <a:off x="535374"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486" name="Image of…"/>
          <p:cNvSpPr txBox="1"/>
          <p:nvPr/>
        </p:nvSpPr>
        <p:spPr>
          <a:xfrm>
            <a:off x="2432280" y="5242072"/>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sp>
        <p:nvSpPr>
          <p:cNvPr id="487" name="Image of…"/>
          <p:cNvSpPr txBox="1"/>
          <p:nvPr/>
        </p:nvSpPr>
        <p:spPr>
          <a:xfrm>
            <a:off x="1490177" y="991087"/>
            <a:ext cx="998449"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i="1"/>
            </a:pPr>
            <a:r>
              <a:t>Image of</a:t>
            </a:r>
          </a:p>
          <a:p>
            <a:pPr algn="ctr">
              <a:defRPr i="1"/>
            </a:pPr>
            <a:r>
              <a:t>symbol</a:t>
            </a:r>
          </a:p>
        </p:txBody>
      </p:sp>
      <p:pic>
        <p:nvPicPr>
          <p:cNvPr id="488" name="Screen Shot 2022-06-04 at 16.15.40.png" descr="Screen Shot 2022-06-04 at 16.15.40.png"/>
          <p:cNvPicPr>
            <a:picLocks noChangeAspect="1"/>
          </p:cNvPicPr>
          <p:nvPr/>
        </p:nvPicPr>
        <p:blipFill>
          <a:blip r:embed="rId3">
            <a:extLst/>
          </a:blip>
          <a:stretch>
            <a:fillRect/>
          </a:stretch>
        </p:blipFill>
        <p:spPr>
          <a:xfrm>
            <a:off x="7129807" y="1386926"/>
            <a:ext cx="4465563" cy="4438715"/>
          </a:xfrm>
          <a:prstGeom prst="rect">
            <a:avLst/>
          </a:prstGeom>
          <a:ln w="12700">
            <a:miter lim="400000"/>
          </a:ln>
        </p:spPr>
      </p:pic>
      <p:sp>
        <p:nvSpPr>
          <p:cNvPr id="489" name="Learning phase diagram:"/>
          <p:cNvSpPr txBox="1"/>
          <p:nvPr/>
        </p:nvSpPr>
        <p:spPr>
          <a:xfrm>
            <a:off x="8031664" y="1032359"/>
            <a:ext cx="2908526"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lnSpc>
                <a:spcPts val="3600"/>
              </a:lnSpc>
              <a:spcBef>
                <a:spcPts val="1200"/>
              </a:spcBef>
              <a:defRPr sz="1833">
                <a:latin typeface="+mn-lt"/>
                <a:ea typeface="+mn-ea"/>
                <a:cs typeface="+mn-cs"/>
                <a:sym typeface="Helvetica"/>
              </a:defRPr>
            </a:lvl1pPr>
          </a:lstStyle>
          <a:p>
            <a:pPr>
              <a:defRPr b="1"/>
            </a:pPr>
            <a:r>
              <a:rPr b="0"/>
              <a:t>Learning phase diagram:</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https://arxiv.org/abs/2205.10343"/>
          <p:cNvSpPr txBox="1"/>
          <p:nvPr/>
        </p:nvSpPr>
        <p:spPr>
          <a:xfrm>
            <a:off x="8533264" y="75529"/>
            <a:ext cx="3576673"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https://arxiv.org/abs/2205.10343</a:t>
            </a:r>
          </a:p>
        </p:txBody>
      </p:sp>
      <p:sp>
        <p:nvSpPr>
          <p:cNvPr id="494" name="Numerical experiment: learn group operation on abstract symbols"/>
          <p:cNvSpPr txBox="1"/>
          <p:nvPr/>
        </p:nvSpPr>
        <p:spPr>
          <a:xfrm>
            <a:off x="178408" y="209232"/>
            <a:ext cx="72563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lnSpc>
                <a:spcPts val="3600"/>
              </a:lnSpc>
              <a:spcBef>
                <a:spcPts val="1200"/>
              </a:spcBef>
              <a:defRPr b="1" sz="1833">
                <a:latin typeface="+mn-lt"/>
                <a:ea typeface="+mn-ea"/>
                <a:cs typeface="+mn-cs"/>
                <a:sym typeface="Helvetica"/>
              </a:defRPr>
            </a:pPr>
            <a:r>
              <a:t>Numerical experiment: </a:t>
            </a:r>
            <a:r>
              <a:rPr b="0"/>
              <a:t>learn group operation on abstract symbols</a:t>
            </a:r>
          </a:p>
        </p:txBody>
      </p:sp>
      <p:pic>
        <p:nvPicPr>
          <p:cNvPr id="495" name="Screen Shot 2022-06-04 at 16.15.40.png" descr="Screen Shot 2022-06-04 at 16.15.40.png"/>
          <p:cNvPicPr>
            <a:picLocks noChangeAspect="1"/>
          </p:cNvPicPr>
          <p:nvPr/>
        </p:nvPicPr>
        <p:blipFill>
          <a:blip r:embed="rId3">
            <a:extLst/>
          </a:blip>
          <a:stretch>
            <a:fillRect/>
          </a:stretch>
        </p:blipFill>
        <p:spPr>
          <a:xfrm>
            <a:off x="7129807" y="1386926"/>
            <a:ext cx="4465563" cy="4438715"/>
          </a:xfrm>
          <a:prstGeom prst="rect">
            <a:avLst/>
          </a:prstGeom>
          <a:ln w="12700">
            <a:miter lim="400000"/>
          </a:ln>
        </p:spPr>
      </p:pic>
      <p:sp>
        <p:nvSpPr>
          <p:cNvPr id="496" name="Learning phase diagram:"/>
          <p:cNvSpPr txBox="1"/>
          <p:nvPr/>
        </p:nvSpPr>
        <p:spPr>
          <a:xfrm>
            <a:off x="8031664" y="1032359"/>
            <a:ext cx="2908526"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lnSpc>
                <a:spcPts val="3600"/>
              </a:lnSpc>
              <a:spcBef>
                <a:spcPts val="1200"/>
              </a:spcBef>
              <a:defRPr sz="1833">
                <a:latin typeface="+mn-lt"/>
                <a:ea typeface="+mn-ea"/>
                <a:cs typeface="+mn-cs"/>
                <a:sym typeface="Helvetica"/>
              </a:defRPr>
            </a:lvl1pPr>
          </a:lstStyle>
          <a:p>
            <a:pPr>
              <a:defRPr b="1"/>
            </a:pPr>
            <a:r>
              <a:rPr b="0"/>
              <a:t>Learning phase diagram:</a:t>
            </a:r>
          </a:p>
        </p:txBody>
      </p:sp>
      <p:sp>
        <p:nvSpPr>
          <p:cNvPr id="497" name="Generalization coincides with emergence of structure in the representation…"/>
          <p:cNvSpPr txBox="1"/>
          <p:nvPr/>
        </p:nvSpPr>
        <p:spPr>
          <a:xfrm>
            <a:off x="385421" y="774281"/>
            <a:ext cx="5345140" cy="4485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28600" indent="-228600" defTabSz="457200">
              <a:lnSpc>
                <a:spcPts val="3600"/>
              </a:lnSpc>
              <a:spcBef>
                <a:spcPts val="1200"/>
              </a:spcBef>
              <a:buSzPct val="80000"/>
              <a:buBlip>
                <a:blip r:embed="rId4"/>
              </a:buBlip>
              <a:defRPr sz="1833">
                <a:latin typeface="+mn-lt"/>
                <a:ea typeface="+mn-ea"/>
                <a:cs typeface="+mn-cs"/>
                <a:sym typeface="Helvetica"/>
              </a:defRPr>
            </a:pPr>
            <a:r>
              <a:t> Generalization coincides with emergence of structure in the representation</a:t>
            </a:r>
          </a:p>
          <a:p>
            <a:pPr marL="228600" indent="-228600" defTabSz="457200">
              <a:lnSpc>
                <a:spcPts val="3600"/>
              </a:lnSpc>
              <a:spcBef>
                <a:spcPts val="1200"/>
              </a:spcBef>
              <a:buSzPct val="80000"/>
              <a:buBlip>
                <a:blip r:embed="rId4"/>
              </a:buBlip>
              <a:defRPr sz="1833">
                <a:latin typeface="+mn-lt"/>
                <a:ea typeface="+mn-ea"/>
                <a:cs typeface="+mn-cs"/>
                <a:sym typeface="Helvetica"/>
              </a:defRPr>
            </a:pPr>
            <a:r>
              <a:t> If decoder is too smart, you get memorization (overfitting)</a:t>
            </a:r>
          </a:p>
          <a:p>
            <a:pPr marL="228600" indent="-228600" defTabSz="457200">
              <a:lnSpc>
                <a:spcPts val="3600"/>
              </a:lnSpc>
              <a:spcBef>
                <a:spcPts val="1200"/>
              </a:spcBef>
              <a:buSzPct val="80000"/>
              <a:buBlip>
                <a:blip r:embed="rId4"/>
              </a:buBlip>
              <a:defRPr sz="1833">
                <a:latin typeface="+mn-lt"/>
                <a:ea typeface="+mn-ea"/>
                <a:cs typeface="+mn-cs"/>
                <a:sym typeface="Helvetica"/>
              </a:defRPr>
            </a:pPr>
            <a:r>
              <a:t>If the decoded is too dumb, you get confusion</a:t>
            </a:r>
          </a:p>
          <a:p>
            <a:pPr marL="228600" indent="-228600" defTabSz="457200">
              <a:lnSpc>
                <a:spcPts val="3600"/>
              </a:lnSpc>
              <a:spcBef>
                <a:spcPts val="1200"/>
              </a:spcBef>
              <a:buSzPct val="80000"/>
              <a:buBlip>
                <a:blip r:embed="rId4"/>
              </a:buBlip>
              <a:defRPr sz="1833">
                <a:latin typeface="+mn-lt"/>
                <a:ea typeface="+mn-ea"/>
                <a:cs typeface="+mn-cs"/>
                <a:sym typeface="Helvetica"/>
              </a:defRPr>
            </a:pPr>
            <a:r>
              <a:t>Representation learning occurs only in intermediate “Goldilocks zone” </a:t>
            </a:r>
          </a:p>
          <a:p>
            <a:pPr marL="228600" indent="-228600" defTabSz="457200">
              <a:lnSpc>
                <a:spcPts val="3600"/>
              </a:lnSpc>
              <a:spcBef>
                <a:spcPts val="1200"/>
              </a:spcBef>
              <a:buSzPct val="80000"/>
              <a:buBlip>
                <a:blip r:embed="rId4"/>
              </a:buBlip>
              <a:defRPr sz="1833">
                <a:latin typeface="+mn-lt"/>
                <a:ea typeface="+mn-ea"/>
                <a:cs typeface="+mn-cs"/>
                <a:sym typeface="Helvetica"/>
              </a:defRPr>
            </a:pPr>
            <a:r>
              <a:t>Grokking is the phase boundary of comprehension</a:t>
            </a:r>
          </a:p>
          <a:p>
            <a:pPr marL="228600" indent="-228600" defTabSz="457200">
              <a:lnSpc>
                <a:spcPts val="3600"/>
              </a:lnSpc>
              <a:spcBef>
                <a:spcPts val="1200"/>
              </a:spcBef>
              <a:buSzPct val="80000"/>
              <a:buBlip>
                <a:blip r:embed="rId4"/>
              </a:buBlip>
              <a:defRPr sz="1833">
                <a:latin typeface="+mn-lt"/>
                <a:ea typeface="+mn-ea"/>
                <a:cs typeface="+mn-cs"/>
                <a:sym typeface="Helvetica"/>
              </a:defRPr>
            </a:pPr>
            <a:r>
              <a:t>The Goldilocks phase is reminiscent of “intelligence from starvation” in Darwinian evolution, where resource limitations drive discovery of more efficient solutions.</a:t>
            </a:r>
          </a:p>
        </p:txBody>
      </p:sp>
      <p:pic>
        <p:nvPicPr>
          <p:cNvPr id="498" name="Screen Shot 2022-06-04 at 16.37.16.png" descr="Screen Shot 2022-06-04 at 16.37.16.png"/>
          <p:cNvPicPr>
            <a:picLocks noChangeAspect="1"/>
          </p:cNvPicPr>
          <p:nvPr/>
        </p:nvPicPr>
        <p:blipFill>
          <a:blip r:embed="rId5">
            <a:extLst/>
          </a:blip>
          <a:stretch>
            <a:fillRect/>
          </a:stretch>
        </p:blipFill>
        <p:spPr>
          <a:xfrm>
            <a:off x="415614" y="5836878"/>
            <a:ext cx="8470901" cy="990601"/>
          </a:xfrm>
          <a:prstGeom prst="rect">
            <a:avLst/>
          </a:prstGeom>
          <a:ln w="12700">
            <a:miter lim="400000"/>
          </a:ln>
        </p:spPr>
      </p:pic>
      <p:sp>
        <p:nvSpPr>
          <p:cNvPr id="499" name="Effective theory:"/>
          <p:cNvSpPr txBox="1"/>
          <p:nvPr/>
        </p:nvSpPr>
        <p:spPr>
          <a:xfrm>
            <a:off x="147280" y="5362980"/>
            <a:ext cx="2157061"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lnSpc>
                <a:spcPts val="3600"/>
              </a:lnSpc>
              <a:spcBef>
                <a:spcPts val="1200"/>
              </a:spcBef>
              <a:defRPr b="1" sz="1833">
                <a:latin typeface="+mn-lt"/>
                <a:ea typeface="+mn-ea"/>
                <a:cs typeface="+mn-cs"/>
                <a:sym typeface="Helvetica"/>
              </a:defRPr>
            </a:pPr>
            <a:r>
              <a:t>Effective theory</a:t>
            </a:r>
            <a:r>
              <a:rPr>
                <a:solidFill>
                  <a:schemeClr val="accent3">
                    <a:lumOff val="-12941"/>
                  </a:schemeClr>
                </a:solidFill>
              </a:rPr>
              <a: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3" name="Screenshot 2022-06-03 at 15.09.01.png" descr="Screenshot 2022-06-03 at 15.09.01.png"/>
          <p:cNvPicPr>
            <a:picLocks noChangeAspect="1"/>
          </p:cNvPicPr>
          <p:nvPr/>
        </p:nvPicPr>
        <p:blipFill>
          <a:blip r:embed="rId2">
            <a:extLst/>
          </a:blip>
          <a:srcRect l="50324" t="0" r="0" b="0"/>
          <a:stretch>
            <a:fillRect/>
          </a:stretch>
        </p:blipFill>
        <p:spPr>
          <a:xfrm>
            <a:off x="3817012" y="2069597"/>
            <a:ext cx="4376484" cy="4292440"/>
          </a:xfrm>
          <a:prstGeom prst="rect">
            <a:avLst/>
          </a:prstGeom>
          <a:ln w="12700">
            <a:miter lim="400000"/>
          </a:ln>
        </p:spPr>
      </p:pic>
      <p:pic>
        <p:nvPicPr>
          <p:cNvPr id="504" name="comprehension.mp4" descr="comprehension.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3713636" y="-5454"/>
            <a:ext cx="4035240" cy="2017620"/>
          </a:xfrm>
          <a:prstGeom prst="rect">
            <a:avLst/>
          </a:prstGeom>
          <a:ln w="12700">
            <a:miter lim="400000"/>
          </a:ln>
        </p:spPr>
      </p:pic>
      <p:pic>
        <p:nvPicPr>
          <p:cNvPr id="505" name="memorization.mp4" descr="memorization.mp4"/>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8101383" y="841270"/>
            <a:ext cx="4035239" cy="2017620"/>
          </a:xfrm>
          <a:prstGeom prst="rect">
            <a:avLst/>
          </a:prstGeom>
          <a:ln w="12700">
            <a:miter lim="400000"/>
          </a:ln>
        </p:spPr>
      </p:pic>
      <p:pic>
        <p:nvPicPr>
          <p:cNvPr id="506" name="grokking_long.mp4" descr="grokking_long.mp4"/>
          <p:cNvPicPr>
            <a:picLocks noChangeAspect="0"/>
          </p:cNvPicPr>
          <p:nvPr>
            <a:videoFile r:link="rId9"/>
            <p:extLst>
              <p:ext uri="{DAA4B4D4-6D71-4841-9C94-3DE7FCFB9230}">
                <p14:media xmlns:p14="http://schemas.microsoft.com/office/powerpoint/2010/main" r:embed="rId10"/>
              </p:ext>
            </p:extLst>
          </p:nvPr>
        </p:nvPicPr>
        <p:blipFill>
          <a:blip r:embed="rId11">
            <a:extLst/>
          </a:blip>
          <a:stretch>
            <a:fillRect/>
          </a:stretch>
        </p:blipFill>
        <p:spPr>
          <a:xfrm>
            <a:off x="-5188" y="3600770"/>
            <a:ext cx="3863334" cy="1931668"/>
          </a:xfrm>
          <a:prstGeom prst="rect">
            <a:avLst/>
          </a:prstGeom>
          <a:ln w="12700">
            <a:miter lim="400000"/>
          </a:ln>
        </p:spPr>
      </p:pic>
      <p:pic>
        <p:nvPicPr>
          <p:cNvPr id="507" name="confusion.mp4" descr="confusion.mp4"/>
          <p:cNvPicPr>
            <a:picLocks noChangeAspect="0"/>
          </p:cNvPicPr>
          <p:nvPr>
            <a:videoFile r:link="rId12"/>
            <p:extLst>
              <p:ext uri="{DAA4B4D4-6D71-4841-9C94-3DE7FCFB9230}">
                <p14:media xmlns:p14="http://schemas.microsoft.com/office/powerpoint/2010/main" r:embed="rId13"/>
              </p:ext>
            </p:extLst>
          </p:nvPr>
        </p:nvPicPr>
        <p:blipFill>
          <a:blip r:embed="rId14">
            <a:extLst/>
          </a:blip>
          <a:stretch>
            <a:fillRect/>
          </a:stretch>
        </p:blipFill>
        <p:spPr>
          <a:xfrm>
            <a:off x="8040991" y="4207043"/>
            <a:ext cx="4156023" cy="2078012"/>
          </a:xfrm>
          <a:prstGeom prst="rect">
            <a:avLst/>
          </a:prstGeom>
          <a:ln w="12700">
            <a:miter lim="400000"/>
          </a:ln>
        </p:spPr>
      </p:pic>
      <p:pic>
        <p:nvPicPr>
          <p:cNvPr id="508" name="Line Line" descr="Line Line"/>
          <p:cNvPicPr>
            <a:picLocks noChangeAspect="0"/>
          </p:cNvPicPr>
          <p:nvPr/>
        </p:nvPicPr>
        <p:blipFill>
          <a:blip r:embed="rId15">
            <a:extLst/>
          </a:blip>
          <a:stretch>
            <a:fillRect/>
          </a:stretch>
        </p:blipFill>
        <p:spPr>
          <a:xfrm rot="5400000">
            <a:off x="5465537" y="2206506"/>
            <a:ext cx="637533" cy="193729"/>
          </a:xfrm>
          <a:prstGeom prst="rect">
            <a:avLst/>
          </a:prstGeom>
        </p:spPr>
      </p:pic>
      <p:pic>
        <p:nvPicPr>
          <p:cNvPr id="510" name="Line Line" descr="Line Line"/>
          <p:cNvPicPr>
            <a:picLocks noChangeAspect="0"/>
          </p:cNvPicPr>
          <p:nvPr/>
        </p:nvPicPr>
        <p:blipFill>
          <a:blip r:embed="rId16">
            <a:extLst/>
          </a:blip>
          <a:stretch>
            <a:fillRect/>
          </a:stretch>
        </p:blipFill>
        <p:spPr>
          <a:xfrm rot="9859853">
            <a:off x="7651029" y="2605131"/>
            <a:ext cx="896499" cy="193730"/>
          </a:xfrm>
          <a:prstGeom prst="rect">
            <a:avLst/>
          </a:prstGeom>
        </p:spPr>
      </p:pic>
      <p:pic>
        <p:nvPicPr>
          <p:cNvPr id="512" name="Line Line" descr="Line Line"/>
          <p:cNvPicPr>
            <a:picLocks noChangeAspect="0"/>
          </p:cNvPicPr>
          <p:nvPr/>
        </p:nvPicPr>
        <p:blipFill>
          <a:blip r:embed="rId17">
            <a:extLst/>
          </a:blip>
          <a:stretch>
            <a:fillRect/>
          </a:stretch>
        </p:blipFill>
        <p:spPr>
          <a:xfrm rot="11723028">
            <a:off x="7640863" y="4134126"/>
            <a:ext cx="918768" cy="193730"/>
          </a:xfrm>
          <a:prstGeom prst="rect">
            <a:avLst/>
          </a:prstGeom>
        </p:spPr>
      </p:pic>
      <p:pic>
        <p:nvPicPr>
          <p:cNvPr id="514" name="Line Line" descr="Line Line"/>
          <p:cNvPicPr>
            <a:picLocks noChangeAspect="0"/>
          </p:cNvPicPr>
          <p:nvPr/>
        </p:nvPicPr>
        <p:blipFill>
          <a:blip r:embed="rId18">
            <a:extLst/>
          </a:blip>
          <a:stretch>
            <a:fillRect/>
          </a:stretch>
        </p:blipFill>
        <p:spPr>
          <a:xfrm rot="19328177">
            <a:off x="3462635" y="4277325"/>
            <a:ext cx="1512116" cy="193729"/>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960" fill="hold"/>
                                        <p:tgtEl>
                                          <p:spTgt spid="504"/>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3960" fill="hold"/>
                                        <p:tgtEl>
                                          <p:spTgt spid="505"/>
                                        </p:tgtEl>
                                      </p:cBhvr>
                                    </p:cmd>
                                  </p:childTnLst>
                                </p:cTn>
                              </p:par>
                            </p:childTnLst>
                          </p:cTn>
                        </p:par>
                      </p:childTnLst>
                    </p:cTn>
                  </p:par>
                  <p:par>
                    <p:cTn id="11" fill="hold">
                      <p:stCondLst>
                        <p:cond delay="indefinite"/>
                      </p:stCondLst>
                      <p:childTnLst>
                        <p:par>
                          <p:cTn id="12" fill="hold">
                            <p:stCondLst>
                              <p:cond delay="0"/>
                            </p:stCondLst>
                            <p:childTnLst>
                              <p:par>
                                <p:cTn id="13" presetClass="mediacall" nodeType="clickEffect" presetSubtype="0" presetID="1" grpId="3" fill="hold">
                                  <p:stCondLst>
                                    <p:cond delay="0"/>
                                  </p:stCondLst>
                                  <p:childTnLst>
                                    <p:cmd type="call" cmd="playFrom(0.0)">
                                      <p:cBhvr>
                                        <p:cTn id="14" dur="3960" fill="hold"/>
                                        <p:tgtEl>
                                          <p:spTgt spid="506"/>
                                        </p:tgtEl>
                                      </p:cBhvr>
                                    </p:cmd>
                                  </p:childTnLst>
                                </p:cTn>
                              </p:par>
                            </p:childTnLst>
                          </p:cTn>
                        </p:par>
                      </p:childTnLst>
                    </p:cTn>
                  </p:par>
                  <p:par>
                    <p:cTn id="15" fill="hold">
                      <p:stCondLst>
                        <p:cond delay="indefinite"/>
                      </p:stCondLst>
                      <p:childTnLst>
                        <p:par>
                          <p:cTn id="16" fill="hold">
                            <p:stCondLst>
                              <p:cond delay="0"/>
                            </p:stCondLst>
                            <p:childTnLst>
                              <p:par>
                                <p:cTn id="17" presetClass="mediacall" nodeType="clickEffect" presetSubtype="0" presetID="1" grpId="4" fill="hold">
                                  <p:stCondLst>
                                    <p:cond delay="0"/>
                                  </p:stCondLst>
                                  <p:childTnLst>
                                    <p:cmd type="call" cmd="playFrom(0.0)">
                                      <p:cBhvr>
                                        <p:cTn id="18" dur="3960" fill="hold"/>
                                        <p:tgtEl>
                                          <p:spTgt spid="50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9" fill="hold" display="0">
                  <p:stCondLst>
                    <p:cond delay="indefinite"/>
                  </p:stCondLst>
                </p:cTn>
                <p:tgtEl>
                  <p:spTgt spid="504"/>
                </p:tgtEl>
              </p:cMediaNode>
            </p:video>
            <p:seq concurrent="1" prevAc="none" nextAc="seek">
              <p:cTn id="20" evtFilter="cancelBubble" nodeType="interactiveSeq" restart="whenNotActive" fill="hold">
                <p:stCondLst>
                  <p:cond delay="0" evt="onClick">
                    <p:tgtEl>
                      <p:spTgt spid="504"/>
                    </p:tgtEl>
                  </p:cond>
                </p:stCondLst>
                <p:endSync delay="0" evt="end">
                  <p:rtn val="all"/>
                </p:endSync>
                <p:childTnLst>
                  <p:par>
                    <p:cTn id="21" fill="hold">
                      <p:stCondLst>
                        <p:cond delay="0"/>
                      </p:stCondLst>
                      <p:childTnLst>
                        <p:par>
                          <p:cTn id="22" fill="hold">
                            <p:stCondLst>
                              <p:cond delay="0"/>
                            </p:stCondLst>
                            <p:childTnLst>
                              <p:par>
                                <p:cTn id="23" presetClass="mediacall" nodeType="clickEffect" presetSubtype="0" presetID="2" fill="hold">
                                  <p:stCondLst>
                                    <p:cond delay="0"/>
                                  </p:stCondLst>
                                  <p:childTnLst>
                                    <p:cmd type="call" cmd="togglePause">
                                      <p:cBhvr>
                                        <p:cTn id="24" dur="1" fill="hold"/>
                                        <p:tgtEl>
                                          <p:spTgt spid="504"/>
                                        </p:tgtEl>
                                      </p:cBhvr>
                                    </p:cmd>
                                  </p:childTnLst>
                                </p:cTn>
                              </p:par>
                            </p:childTnLst>
                          </p:cTn>
                        </p:par>
                      </p:childTnLst>
                    </p:cTn>
                  </p:par>
                </p:childTnLst>
              </p:cTn>
              <p:nextCondLst>
                <p:cond delay="0" evt="onClick">
                  <p:tgtEl>
                    <p:spTgt spid="504"/>
                  </p:tgtEl>
                </p:cond>
              </p:nextCondLst>
            </p:seq>
            <p:video fullScrn="0">
              <p:cMediaNode mute="0" showWhenStopped="1" numSld="1" vol="100000">
                <p:cTn id="25" fill="hold" display="0">
                  <p:stCondLst>
                    <p:cond delay="indefinite"/>
                  </p:stCondLst>
                </p:cTn>
                <p:tgtEl>
                  <p:spTgt spid="505"/>
                </p:tgtEl>
              </p:cMediaNode>
            </p:video>
            <p:seq concurrent="1" prevAc="none" nextAc="seek">
              <p:cTn id="26" evtFilter="cancelBubble" nodeType="interactiveSeq" restart="whenNotActive" fill="hold">
                <p:stCondLst>
                  <p:cond delay="0" evt="onClick">
                    <p:tgtEl>
                      <p:spTgt spid="505"/>
                    </p:tgtEl>
                  </p:cond>
                </p:stCondLst>
                <p:endSync delay="0" evt="end">
                  <p:rtn val="all"/>
                </p:endSync>
                <p:childTnLst>
                  <p:par>
                    <p:cTn id="27" fill="hold">
                      <p:stCondLst>
                        <p:cond delay="0"/>
                      </p:stCondLst>
                      <p:childTnLst>
                        <p:par>
                          <p:cTn id="28" fill="hold">
                            <p:stCondLst>
                              <p:cond delay="0"/>
                            </p:stCondLst>
                            <p:childTnLst>
                              <p:par>
                                <p:cTn id="29" presetClass="mediacall" nodeType="clickEffect" presetSubtype="0" presetID="2" fill="hold">
                                  <p:stCondLst>
                                    <p:cond delay="0"/>
                                  </p:stCondLst>
                                  <p:childTnLst>
                                    <p:cmd type="call" cmd="togglePause">
                                      <p:cBhvr>
                                        <p:cTn id="30" dur="1" fill="hold"/>
                                        <p:tgtEl>
                                          <p:spTgt spid="505"/>
                                        </p:tgtEl>
                                      </p:cBhvr>
                                    </p:cmd>
                                  </p:childTnLst>
                                </p:cTn>
                              </p:par>
                            </p:childTnLst>
                          </p:cTn>
                        </p:par>
                      </p:childTnLst>
                    </p:cTn>
                  </p:par>
                </p:childTnLst>
              </p:cTn>
              <p:nextCondLst>
                <p:cond delay="0" evt="onClick">
                  <p:tgtEl>
                    <p:spTgt spid="505"/>
                  </p:tgtEl>
                </p:cond>
              </p:nextCondLst>
            </p:seq>
            <p:video fullScrn="0">
              <p:cMediaNode mute="0" showWhenStopped="1" numSld="1" vol="100000">
                <p:cTn id="31" fill="hold" display="0">
                  <p:stCondLst>
                    <p:cond delay="indefinite"/>
                  </p:stCondLst>
                </p:cTn>
                <p:tgtEl>
                  <p:spTgt spid="506"/>
                </p:tgtEl>
              </p:cMediaNode>
            </p:video>
            <p:seq concurrent="1" prevAc="none" nextAc="seek">
              <p:cTn id="32" evtFilter="cancelBubble" nodeType="interactiveSeq" restart="whenNotActive" fill="hold">
                <p:stCondLst>
                  <p:cond delay="0" evt="onClick">
                    <p:tgtEl>
                      <p:spTgt spid="506"/>
                    </p:tgtEl>
                  </p:cond>
                </p:stCondLst>
                <p:endSync delay="0" evt="end">
                  <p:rtn val="all"/>
                </p:endSync>
                <p:childTnLst>
                  <p:par>
                    <p:cTn id="33" fill="hold">
                      <p:stCondLst>
                        <p:cond delay="0"/>
                      </p:stCondLst>
                      <p:childTnLst>
                        <p:par>
                          <p:cTn id="34" fill="hold">
                            <p:stCondLst>
                              <p:cond delay="0"/>
                            </p:stCondLst>
                            <p:childTnLst>
                              <p:par>
                                <p:cTn id="35" presetClass="mediacall" nodeType="clickEffect" presetSubtype="0" presetID="2" fill="hold">
                                  <p:stCondLst>
                                    <p:cond delay="0"/>
                                  </p:stCondLst>
                                  <p:childTnLst>
                                    <p:cmd type="call" cmd="togglePause">
                                      <p:cBhvr>
                                        <p:cTn id="36" dur="1" fill="hold"/>
                                        <p:tgtEl>
                                          <p:spTgt spid="506"/>
                                        </p:tgtEl>
                                      </p:cBhvr>
                                    </p:cmd>
                                  </p:childTnLst>
                                </p:cTn>
                              </p:par>
                            </p:childTnLst>
                          </p:cTn>
                        </p:par>
                      </p:childTnLst>
                    </p:cTn>
                  </p:par>
                </p:childTnLst>
              </p:cTn>
              <p:nextCondLst>
                <p:cond delay="0" evt="onClick">
                  <p:tgtEl>
                    <p:spTgt spid="506"/>
                  </p:tgtEl>
                </p:cond>
              </p:nextCondLst>
            </p:seq>
            <p:video fullScrn="0">
              <p:cMediaNode mute="0" showWhenStopped="1" numSld="1" vol="100000">
                <p:cTn id="37" fill="hold" display="0">
                  <p:stCondLst>
                    <p:cond delay="indefinite"/>
                  </p:stCondLst>
                </p:cTn>
                <p:tgtEl>
                  <p:spTgt spid="507"/>
                </p:tgtEl>
              </p:cMediaNode>
            </p:video>
            <p:seq concurrent="1" prevAc="none" nextAc="seek">
              <p:cTn id="38" evtFilter="cancelBubble" nodeType="interactiveSeq" restart="whenNotActive" fill="hold">
                <p:stCondLst>
                  <p:cond delay="0" evt="onClick">
                    <p:tgtEl>
                      <p:spTgt spid="507"/>
                    </p:tgtEl>
                  </p:cond>
                </p:stCondLst>
                <p:endSync delay="0" evt="end">
                  <p:rtn val="all"/>
                </p:endSync>
                <p:childTnLst>
                  <p:par>
                    <p:cTn id="39" fill="hold">
                      <p:stCondLst>
                        <p:cond delay="0"/>
                      </p:stCondLst>
                      <p:childTnLst>
                        <p:par>
                          <p:cTn id="40" fill="hold">
                            <p:stCondLst>
                              <p:cond delay="0"/>
                            </p:stCondLst>
                            <p:childTnLst>
                              <p:par>
                                <p:cTn id="41" presetClass="mediacall" nodeType="clickEffect" presetSubtype="0" presetID="2" fill="hold">
                                  <p:stCondLst>
                                    <p:cond delay="0"/>
                                  </p:stCondLst>
                                  <p:childTnLst>
                                    <p:cmd type="call" cmd="togglePause">
                                      <p:cBhvr>
                                        <p:cTn id="42" dur="1" fill="hold"/>
                                        <p:tgtEl>
                                          <p:spTgt spid="507"/>
                                        </p:tgtEl>
                                      </p:cBhvr>
                                    </p:cmd>
                                  </p:childTnLst>
                                </p:cTn>
                              </p:par>
                            </p:childTnLst>
                          </p:cTn>
                        </p:par>
                      </p:childTnLst>
                    </p:cTn>
                  </p:par>
                </p:childTnLst>
              </p:cTn>
              <p:nextCondLst>
                <p:cond delay="0" evt="onClick">
                  <p:tgtEl>
                    <p:spTgt spid="50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pSp>
        <p:nvGrpSpPr>
          <p:cNvPr id="532" name="Group"/>
          <p:cNvGrpSpPr/>
          <p:nvPr/>
        </p:nvGrpSpPr>
        <p:grpSpPr>
          <a:xfrm>
            <a:off x="102036" y="2250011"/>
            <a:ext cx="11987928" cy="2112456"/>
            <a:chOff x="0" y="0"/>
            <a:chExt cx="11987926" cy="2112455"/>
          </a:xfrm>
        </p:grpSpPr>
        <p:pic>
          <p:nvPicPr>
            <p:cNvPr id="517" name="Screen Shot 2020-10-10 at 10.30.08.png" descr="Screen Shot 2020-10-10 at 10.30.08.png"/>
            <p:cNvPicPr>
              <a:picLocks noChangeAspect="1"/>
            </p:cNvPicPr>
            <p:nvPr/>
          </p:nvPicPr>
          <p:blipFill>
            <a:blip r:embed="rId2">
              <a:extLst/>
            </a:blip>
            <a:stretch>
              <a:fillRect/>
            </a:stretch>
          </p:blipFill>
          <p:spPr>
            <a:xfrm>
              <a:off x="8595663" y="1116821"/>
              <a:ext cx="3392264" cy="602365"/>
            </a:xfrm>
            <a:prstGeom prst="rect">
              <a:avLst/>
            </a:prstGeom>
            <a:ln w="12700" cap="flat">
              <a:noFill/>
              <a:miter lim="400000"/>
            </a:ln>
            <a:effectLst/>
          </p:spPr>
        </p:pic>
        <p:sp>
          <p:nvSpPr>
            <p:cNvPr id="518" name="Model we can…"/>
            <p:cNvSpPr txBox="1"/>
            <p:nvPr/>
          </p:nvSpPr>
          <p:spPr>
            <a:xfrm>
              <a:off x="8893085" y="0"/>
              <a:ext cx="2370049"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Model we can</a:t>
              </a:r>
            </a:p>
            <a:p>
              <a:pPr algn="ctr" defTabSz="457200">
                <a:defRPr sz="2600">
                  <a:latin typeface="+mn-lt"/>
                  <a:ea typeface="+mn-ea"/>
                  <a:cs typeface="+mn-cs"/>
                  <a:sym typeface="Helvetica"/>
                </a:defRPr>
              </a:pPr>
              <a:r>
                <a:t>understand</a:t>
              </a:r>
            </a:p>
          </p:txBody>
        </p:sp>
        <p:grpSp>
          <p:nvGrpSpPr>
            <p:cNvPr id="522" name="Group"/>
            <p:cNvGrpSpPr/>
            <p:nvPr/>
          </p:nvGrpSpPr>
          <p:grpSpPr>
            <a:xfrm>
              <a:off x="4627198" y="0"/>
              <a:ext cx="2718790" cy="2112456"/>
              <a:chOff x="0" y="0"/>
              <a:chExt cx="2718789" cy="2112455"/>
            </a:xfrm>
          </p:grpSpPr>
          <p:pic>
            <p:nvPicPr>
              <p:cNvPr id="519" name="image1-300x300.png" descr="image1-300x300.png"/>
              <p:cNvPicPr>
                <a:picLocks noChangeAspect="1"/>
              </p:cNvPicPr>
              <p:nvPr/>
            </p:nvPicPr>
            <p:blipFill>
              <a:blip r:embed="rId3">
                <a:extLst/>
              </a:blip>
              <a:stretch>
                <a:fillRect/>
              </a:stretch>
            </p:blipFill>
            <p:spPr>
              <a:xfrm>
                <a:off x="824282" y="694098"/>
                <a:ext cx="1351311" cy="1351311"/>
              </a:xfrm>
              <a:prstGeom prst="rect">
                <a:avLst/>
              </a:prstGeom>
              <a:ln w="12700" cap="flat">
                <a:noFill/>
                <a:miter lim="400000"/>
              </a:ln>
              <a:effectLst/>
            </p:spPr>
          </p:pic>
          <p:sp>
            <p:nvSpPr>
              <p:cNvPr id="520" name="Inscrutable…"/>
              <p:cNvSpPr txBox="1"/>
              <p:nvPr/>
            </p:nvSpPr>
            <p:spPr>
              <a:xfrm>
                <a:off x="0" y="0"/>
                <a:ext cx="2718790"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Inscrutable</a:t>
                </a:r>
              </a:p>
              <a:p>
                <a:pPr algn="ctr" defTabSz="457200">
                  <a:defRPr sz="2600">
                    <a:latin typeface="+mn-lt"/>
                    <a:ea typeface="+mn-ea"/>
                    <a:cs typeface="+mn-cs"/>
                    <a:sym typeface="Helvetica"/>
                  </a:defRPr>
                </a:pPr>
                <a:r>
                  <a:t>black box model</a:t>
                </a:r>
              </a:p>
            </p:txBody>
          </p:sp>
          <p:sp>
            <p:nvSpPr>
              <p:cNvPr id="521" name="Rectangle"/>
              <p:cNvSpPr/>
              <p:nvPr/>
            </p:nvSpPr>
            <p:spPr>
              <a:xfrm>
                <a:off x="175789" y="60046"/>
                <a:ext cx="2537606"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523" name="Rectangle"/>
            <p:cNvSpPr/>
            <p:nvPr/>
          </p:nvSpPr>
          <p:spPr>
            <a:xfrm>
              <a:off x="8507516" y="60046"/>
              <a:ext cx="3466960"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nvGrpSpPr>
            <p:cNvPr id="527" name="Group"/>
            <p:cNvGrpSpPr/>
            <p:nvPr/>
          </p:nvGrpSpPr>
          <p:grpSpPr>
            <a:xfrm>
              <a:off x="0" y="-1"/>
              <a:ext cx="3638362" cy="2112457"/>
              <a:chOff x="0" y="0"/>
              <a:chExt cx="3638361" cy="2112455"/>
            </a:xfrm>
          </p:grpSpPr>
          <p:pic>
            <p:nvPicPr>
              <p:cNvPr id="524" name="Picture 7" descr="Picture 7"/>
              <p:cNvPicPr>
                <a:picLocks noChangeAspect="1"/>
              </p:cNvPicPr>
              <p:nvPr/>
            </p:nvPicPr>
            <p:blipFill>
              <a:blip r:embed="rId4">
                <a:extLst/>
              </a:blip>
              <a:srcRect l="0" t="0" r="0" b="44387"/>
              <a:stretch>
                <a:fillRect/>
              </a:stretch>
            </p:blipFill>
            <p:spPr>
              <a:xfrm>
                <a:off x="119166" y="886558"/>
                <a:ext cx="3374603" cy="915547"/>
              </a:xfrm>
              <a:prstGeom prst="rect">
                <a:avLst/>
              </a:prstGeom>
              <a:ln w="12700" cap="flat">
                <a:noFill/>
                <a:miter lim="400000"/>
              </a:ln>
              <a:effectLst/>
            </p:spPr>
          </p:pic>
          <p:sp>
            <p:nvSpPr>
              <p:cNvPr id="525" name="Data"/>
              <p:cNvSpPr txBox="1"/>
              <p:nvPr/>
            </p:nvSpPr>
            <p:spPr>
              <a:xfrm>
                <a:off x="1304068" y="0"/>
                <a:ext cx="1030224" cy="485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457200">
                  <a:defRPr sz="2600">
                    <a:latin typeface="+mn-lt"/>
                    <a:ea typeface="+mn-ea"/>
                    <a:cs typeface="+mn-cs"/>
                    <a:sym typeface="Helvetica"/>
                  </a:defRPr>
                </a:lvl1pPr>
              </a:lstStyle>
              <a:p>
                <a:pPr/>
                <a:r>
                  <a:t>Data</a:t>
                </a:r>
              </a:p>
            </p:txBody>
          </p:sp>
          <p:sp>
            <p:nvSpPr>
              <p:cNvPr id="526" name="Rectangle"/>
              <p:cNvSpPr/>
              <p:nvPr/>
            </p:nvSpPr>
            <p:spPr>
              <a:xfrm>
                <a:off x="0" y="60046"/>
                <a:ext cx="3638362"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528" name="Arrow"/>
            <p:cNvSpPr/>
            <p:nvPr/>
          </p:nvSpPr>
          <p:spPr>
            <a:xfrm>
              <a:off x="7480514" y="1252827"/>
              <a:ext cx="886126" cy="632048"/>
            </a:xfrm>
            <a:prstGeom prst="rightArrow">
              <a:avLst>
                <a:gd name="adj1" fmla="val 32000"/>
                <a:gd name="adj2" fmla="val 64000"/>
              </a:avLst>
            </a:prstGeom>
            <a:solidFill>
              <a:srgbClr val="FF2600"/>
            </a:solidFill>
            <a:ln w="12700" cap="flat">
              <a:noFill/>
              <a:miter lim="400000"/>
            </a:ln>
            <a:effectLst/>
          </p:spPr>
          <p:txBody>
            <a:bodyPr wrap="square" lIns="45719" tIns="45719" rIns="45719" bIns="45719" numCol="1" anchor="ctr">
              <a:noAutofit/>
            </a:bodyPr>
            <a:lstStyle/>
            <a:p>
              <a:pPr/>
            </a:p>
          </p:txBody>
        </p:sp>
        <p:sp>
          <p:nvSpPr>
            <p:cNvPr id="529" name="Arrow"/>
            <p:cNvSpPr/>
            <p:nvPr/>
          </p:nvSpPr>
          <p:spPr>
            <a:xfrm>
              <a:off x="3822099" y="1252827"/>
              <a:ext cx="886126" cy="632048"/>
            </a:xfrm>
            <a:prstGeom prst="rightArrow">
              <a:avLst>
                <a:gd name="adj1" fmla="val 32000"/>
                <a:gd name="adj2" fmla="val 64000"/>
              </a:avLst>
            </a:prstGeom>
            <a:solidFill>
              <a:srgbClr val="FF2600"/>
            </a:solidFill>
            <a:ln w="12700" cap="flat">
              <a:noFill/>
              <a:miter lim="400000"/>
            </a:ln>
            <a:effectLst/>
          </p:spPr>
          <p:txBody>
            <a:bodyPr wrap="square" lIns="45719" tIns="45719" rIns="45719" bIns="45719" numCol="1" anchor="ctr">
              <a:noAutofit/>
            </a:bodyPr>
            <a:lstStyle/>
            <a:p>
              <a:pPr/>
            </a:p>
          </p:txBody>
        </p:sp>
        <p:sp>
          <p:nvSpPr>
            <p:cNvPr id="530" name="Train…"/>
            <p:cNvSpPr txBox="1"/>
            <p:nvPr/>
          </p:nvSpPr>
          <p:spPr>
            <a:xfrm>
              <a:off x="3576151" y="444500"/>
              <a:ext cx="1111807" cy="815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b="1" i="1" sz="1600">
                  <a:solidFill>
                    <a:srgbClr val="FF2600"/>
                  </a:solidFill>
                  <a:latin typeface="+mn-lt"/>
                  <a:ea typeface="+mn-ea"/>
                  <a:cs typeface="+mn-cs"/>
                  <a:sym typeface="Helvetica"/>
                </a:defRPr>
              </a:pPr>
              <a:r>
                <a:t>Train</a:t>
              </a:r>
            </a:p>
            <a:p>
              <a:pPr algn="ctr" defTabSz="457200">
                <a:defRPr b="1" i="1" sz="1600">
                  <a:solidFill>
                    <a:srgbClr val="FF2600"/>
                  </a:solidFill>
                  <a:latin typeface="+mn-lt"/>
                  <a:ea typeface="+mn-ea"/>
                  <a:cs typeface="+mn-cs"/>
                  <a:sym typeface="Helvetica"/>
                </a:defRPr>
              </a:pPr>
              <a:r>
                <a:t>neural</a:t>
              </a:r>
            </a:p>
            <a:p>
              <a:pPr algn="ctr" defTabSz="457200">
                <a:defRPr b="1" i="1" sz="1600">
                  <a:solidFill>
                    <a:srgbClr val="FF2600"/>
                  </a:solidFill>
                  <a:latin typeface="+mn-lt"/>
                  <a:ea typeface="+mn-ea"/>
                  <a:cs typeface="+mn-cs"/>
                  <a:sym typeface="Helvetica"/>
                </a:defRPr>
              </a:pPr>
              <a:r>
                <a:t>network</a:t>
              </a:r>
            </a:p>
          </p:txBody>
        </p:sp>
        <p:sp>
          <p:nvSpPr>
            <p:cNvPr id="531" name="Extract learned…"/>
            <p:cNvSpPr txBox="1"/>
            <p:nvPr/>
          </p:nvSpPr>
          <p:spPr>
            <a:xfrm>
              <a:off x="7123850" y="444500"/>
              <a:ext cx="1382773" cy="815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b="1" i="1" sz="1600">
                  <a:solidFill>
                    <a:srgbClr val="FF2600"/>
                  </a:solidFill>
                  <a:latin typeface="+mn-lt"/>
                  <a:ea typeface="+mn-ea"/>
                  <a:cs typeface="+mn-cs"/>
                  <a:sym typeface="Helvetica"/>
                </a:defRPr>
              </a:pPr>
              <a:r>
                <a:t>Extract</a:t>
              </a:r>
              <a:br/>
              <a:r>
                <a:t>learned</a:t>
              </a:r>
            </a:p>
            <a:p>
              <a:pPr algn="ctr" defTabSz="457200">
                <a:defRPr b="1" i="1" sz="1600">
                  <a:solidFill>
                    <a:srgbClr val="FF2600"/>
                  </a:solidFill>
                  <a:latin typeface="+mn-lt"/>
                  <a:ea typeface="+mn-ea"/>
                  <a:cs typeface="+mn-cs"/>
                  <a:sym typeface="Helvetica"/>
                </a:defRPr>
              </a:pPr>
              <a:r>
                <a:t>knowledge</a:t>
              </a:r>
            </a:p>
          </p:txBody>
        </p:sp>
      </p:grpSp>
      <p:grpSp>
        <p:nvGrpSpPr>
          <p:cNvPr id="541" name="Group"/>
          <p:cNvGrpSpPr/>
          <p:nvPr/>
        </p:nvGrpSpPr>
        <p:grpSpPr>
          <a:xfrm>
            <a:off x="1197864" y="528514"/>
            <a:ext cx="9796272" cy="1643058"/>
            <a:chOff x="0" y="0"/>
            <a:chExt cx="9796270" cy="1643056"/>
          </a:xfrm>
        </p:grpSpPr>
        <p:pic>
          <p:nvPicPr>
            <p:cNvPr id="533" name="group2019.jpg" descr="group2019.jpg"/>
            <p:cNvPicPr>
              <a:picLocks noChangeAspect="1"/>
            </p:cNvPicPr>
            <p:nvPr/>
          </p:nvPicPr>
          <p:blipFill>
            <a:blip r:embed="rId5">
              <a:extLst/>
            </a:blip>
            <a:srcRect l="11929" t="0" r="77847" b="74725"/>
            <a:stretch>
              <a:fillRect/>
            </a:stretch>
          </p:blipFill>
          <p:spPr>
            <a:xfrm>
              <a:off x="0" y="48603"/>
              <a:ext cx="1409343" cy="1594454"/>
            </a:xfrm>
            <a:prstGeom prst="rect">
              <a:avLst/>
            </a:prstGeom>
            <a:ln w="12700" cap="flat">
              <a:noFill/>
              <a:miter lim="400000"/>
            </a:ln>
            <a:effectLst/>
          </p:spPr>
        </p:pic>
        <p:grpSp>
          <p:nvGrpSpPr>
            <p:cNvPr id="540" name="Group"/>
            <p:cNvGrpSpPr/>
            <p:nvPr/>
          </p:nvGrpSpPr>
          <p:grpSpPr>
            <a:xfrm>
              <a:off x="1489636" y="0"/>
              <a:ext cx="8306635" cy="1631809"/>
              <a:chOff x="0" y="0"/>
              <a:chExt cx="8306633" cy="1631808"/>
            </a:xfrm>
          </p:grpSpPr>
          <p:pic>
            <p:nvPicPr>
              <p:cNvPr id="534" name="bhairav.jpg" descr="bhairav.jpg"/>
              <p:cNvPicPr>
                <a:picLocks noChangeAspect="1"/>
              </p:cNvPicPr>
              <p:nvPr/>
            </p:nvPicPr>
            <p:blipFill>
              <a:blip r:embed="rId6">
                <a:extLst/>
              </a:blip>
              <a:stretch>
                <a:fillRect/>
              </a:stretch>
            </p:blipFill>
            <p:spPr>
              <a:xfrm>
                <a:off x="5663900" y="0"/>
                <a:ext cx="1228583" cy="1631809"/>
              </a:xfrm>
              <a:prstGeom prst="rect">
                <a:avLst/>
              </a:prstGeom>
              <a:ln w="12700" cap="flat">
                <a:noFill/>
                <a:miter lim="400000"/>
              </a:ln>
              <a:effectLst/>
            </p:spPr>
          </p:pic>
          <p:pic>
            <p:nvPicPr>
              <p:cNvPr id="535" name="Screen Shot 2020-05-28 at 09.08.29.png" descr="Screen Shot 2020-05-28 at 09.08.29.png"/>
              <p:cNvPicPr>
                <a:picLocks noChangeAspect="1"/>
              </p:cNvPicPr>
              <p:nvPr/>
            </p:nvPicPr>
            <p:blipFill>
              <a:blip r:embed="rId7">
                <a:extLst/>
              </a:blip>
              <a:srcRect l="0" t="0" r="0" b="0"/>
              <a:stretch>
                <a:fillRect/>
              </a:stretch>
            </p:blipFill>
            <p:spPr>
              <a:xfrm>
                <a:off x="2833886" y="101759"/>
                <a:ext cx="1157472" cy="1488710"/>
              </a:xfrm>
              <a:prstGeom prst="rect">
                <a:avLst/>
              </a:prstGeom>
              <a:ln w="12700" cap="flat">
                <a:noFill/>
                <a:miter lim="400000"/>
              </a:ln>
              <a:effectLst/>
            </p:spPr>
          </p:pic>
          <p:pic>
            <p:nvPicPr>
              <p:cNvPr id="536" name="group2019.jpg" descr="group2019.jpg"/>
              <p:cNvPicPr>
                <a:picLocks noChangeAspect="1"/>
              </p:cNvPicPr>
              <p:nvPr/>
            </p:nvPicPr>
            <p:blipFill>
              <a:blip r:embed="rId5">
                <a:extLst/>
              </a:blip>
              <a:srcRect l="38106" t="0" r="51401" b="75907"/>
              <a:stretch>
                <a:fillRect/>
              </a:stretch>
            </p:blipFill>
            <p:spPr>
              <a:xfrm>
                <a:off x="4070062" y="66557"/>
                <a:ext cx="1483792" cy="1559071"/>
              </a:xfrm>
              <a:prstGeom prst="rect">
                <a:avLst/>
              </a:prstGeom>
              <a:ln w="12700" cap="flat">
                <a:noFill/>
                <a:miter lim="400000"/>
              </a:ln>
              <a:effectLst/>
            </p:spPr>
          </p:pic>
          <p:pic>
            <p:nvPicPr>
              <p:cNvPr id="537" name="jiahai.jpg" descr="jiahai.jpg"/>
              <p:cNvPicPr>
                <a:picLocks noChangeAspect="1"/>
              </p:cNvPicPr>
              <p:nvPr/>
            </p:nvPicPr>
            <p:blipFill>
              <a:blip r:embed="rId8">
                <a:extLst/>
              </a:blip>
              <a:stretch>
                <a:fillRect/>
              </a:stretch>
            </p:blipFill>
            <p:spPr>
              <a:xfrm>
                <a:off x="1408280" y="66557"/>
                <a:ext cx="1210352" cy="1558785"/>
              </a:xfrm>
              <a:prstGeom prst="rect">
                <a:avLst/>
              </a:prstGeom>
              <a:ln w="12700" cap="flat">
                <a:noFill/>
                <a:miter lim="400000"/>
              </a:ln>
              <a:effectLst/>
            </p:spPr>
          </p:pic>
          <p:pic>
            <p:nvPicPr>
              <p:cNvPr id="538" name="Andrew Tan.jpg" descr="Andrew Tan.jpg"/>
              <p:cNvPicPr>
                <a:picLocks noChangeAspect="1"/>
              </p:cNvPicPr>
              <p:nvPr/>
            </p:nvPicPr>
            <p:blipFill>
              <a:blip r:embed="rId9">
                <a:extLst/>
              </a:blip>
              <a:srcRect l="40023" t="25834" r="28008" b="33296"/>
              <a:stretch>
                <a:fillRect/>
              </a:stretch>
            </p:blipFill>
            <p:spPr>
              <a:xfrm>
                <a:off x="0" y="60572"/>
                <a:ext cx="1228755" cy="1570893"/>
              </a:xfrm>
              <a:prstGeom prst="rect">
                <a:avLst/>
              </a:prstGeom>
              <a:ln w="12700" cap="flat">
                <a:noFill/>
                <a:miter lim="400000"/>
              </a:ln>
              <a:effectLst/>
            </p:spPr>
          </p:pic>
          <p:pic>
            <p:nvPicPr>
              <p:cNvPr id="539" name="23551623.jpg" descr="23551623.jpg"/>
              <p:cNvPicPr>
                <a:picLocks noChangeAspect="1"/>
              </p:cNvPicPr>
              <p:nvPr/>
            </p:nvPicPr>
            <p:blipFill>
              <a:blip r:embed="rId10">
                <a:extLst/>
              </a:blip>
              <a:srcRect l="25431" t="4133" r="31596" b="44492"/>
              <a:stretch>
                <a:fillRect/>
              </a:stretch>
            </p:blipFill>
            <p:spPr>
              <a:xfrm>
                <a:off x="7002869" y="66557"/>
                <a:ext cx="1303765" cy="1558676"/>
              </a:xfrm>
              <a:prstGeom prst="rect">
                <a:avLst/>
              </a:prstGeom>
              <a:ln w="12700" cap="flat">
                <a:noFill/>
                <a:miter lim="400000"/>
              </a:ln>
              <a:effectLst/>
            </p:spPr>
          </p:pic>
        </p:grpSp>
      </p:grpSp>
      <p:pic>
        <p:nvPicPr>
          <p:cNvPr id="542" name="download-9.jpg" descr="download-9.jpg"/>
          <p:cNvPicPr>
            <a:picLocks noChangeAspect="1"/>
          </p:cNvPicPr>
          <p:nvPr/>
        </p:nvPicPr>
        <p:blipFill>
          <a:blip r:embed="rId11">
            <a:extLst/>
          </a:blip>
          <a:srcRect l="20598" t="0" r="0" b="0"/>
          <a:stretch>
            <a:fillRect/>
          </a:stretch>
        </p:blipFill>
        <p:spPr>
          <a:xfrm>
            <a:off x="8344293" y="602608"/>
            <a:ext cx="1234124" cy="1554279"/>
          </a:xfrm>
          <a:prstGeom prst="rect">
            <a:avLst/>
          </a:prstGeom>
          <a:ln w="12700">
            <a:miter lim="400000"/>
          </a:ln>
        </p:spPr>
      </p:pic>
      <p:sp>
        <p:nvSpPr>
          <p:cNvPr id="543" name="Beyond the black box"/>
          <p:cNvSpPr txBox="1"/>
          <p:nvPr/>
        </p:nvSpPr>
        <p:spPr>
          <a:xfrm>
            <a:off x="3504675" y="-43732"/>
            <a:ext cx="5182649" cy="6477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3900">
                <a:latin typeface="+mn-lt"/>
                <a:ea typeface="+mn-ea"/>
                <a:cs typeface="+mn-cs"/>
                <a:sym typeface="Helvetica"/>
              </a:defRPr>
            </a:lvl1pPr>
          </a:lstStyle>
          <a:p>
            <a:pPr/>
            <a:r>
              <a:t>Beyond the black box</a:t>
            </a:r>
          </a:p>
        </p:txBody>
      </p:sp>
      <p:sp>
        <p:nvSpPr>
          <p:cNvPr id="544" name="Today I'll focus on auto-discovery of…"/>
          <p:cNvSpPr txBox="1"/>
          <p:nvPr/>
        </p:nvSpPr>
        <p:spPr>
          <a:xfrm>
            <a:off x="3026877" y="4440906"/>
            <a:ext cx="7411646" cy="245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2600">
                <a:latin typeface="+mn-lt"/>
                <a:ea typeface="+mn-ea"/>
                <a:cs typeface="+mn-cs"/>
                <a:sym typeface="Helvetica"/>
              </a:defRPr>
            </a:pPr>
            <a:r>
              <a:t>Today I'll focus on auto-discovery of</a:t>
            </a:r>
          </a:p>
          <a:p>
            <a:pPr marL="228600" indent="-228600" defTabSz="457200">
              <a:buSzPct val="100000"/>
              <a:buChar char="✦"/>
              <a:defRPr sz="2600">
                <a:latin typeface="+mn-lt"/>
                <a:ea typeface="+mn-ea"/>
                <a:cs typeface="+mn-cs"/>
                <a:sym typeface="Helvetica"/>
              </a:defRPr>
            </a:pPr>
            <a:r>
              <a:t> representations</a:t>
            </a:r>
          </a:p>
          <a:p>
            <a:pPr marL="228600" indent="-228600" defTabSz="457200">
              <a:buSzPct val="100000"/>
              <a:buChar char="✦"/>
              <a:defRPr sz="2600">
                <a:latin typeface="+mn-lt"/>
                <a:ea typeface="+mn-ea"/>
                <a:cs typeface="+mn-cs"/>
                <a:sym typeface="Helvetica"/>
              </a:defRPr>
            </a:pPr>
            <a:r>
              <a:t> equations (symbolic regression)</a:t>
            </a:r>
          </a:p>
          <a:p>
            <a:pPr marL="228600" indent="-228600" defTabSz="457200">
              <a:buSzPct val="100000"/>
              <a:buChar char="✦"/>
              <a:defRPr sz="2600">
                <a:latin typeface="+mn-lt"/>
                <a:ea typeface="+mn-ea"/>
                <a:cs typeface="+mn-cs"/>
                <a:sym typeface="Helvetica"/>
              </a:defRPr>
            </a:pPr>
            <a:r>
              <a:t> manifolds</a:t>
            </a:r>
          </a:p>
          <a:p>
            <a:pPr marL="228600" indent="-228600" defTabSz="457200">
              <a:buSzPct val="100000"/>
              <a:buChar char="✦"/>
              <a:defRPr sz="2600">
                <a:latin typeface="+mn-lt"/>
                <a:ea typeface="+mn-ea"/>
                <a:cs typeface="+mn-cs"/>
                <a:sym typeface="Helvetica"/>
              </a:defRPr>
            </a:pPr>
            <a:r>
              <a:t> useful degrees of freedom ("pregression")</a:t>
            </a:r>
          </a:p>
          <a:p>
            <a:pPr marL="228600" indent="-228600" defTabSz="457200">
              <a:buSzPct val="100000"/>
              <a:buChar char="✦"/>
              <a:defRPr sz="2600">
                <a:latin typeface="+mn-lt"/>
                <a:ea typeface="+mn-ea"/>
                <a:cs typeface="+mn-cs"/>
                <a:sym typeface="Helvetica"/>
              </a:defRPr>
            </a:pPr>
            <a:r>
              <a:t> conserved quantities</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Symbolic  regression"/>
          <p:cNvSpPr txBox="1"/>
          <p:nvPr/>
        </p:nvSpPr>
        <p:spPr>
          <a:xfrm>
            <a:off x="3286060" y="1900341"/>
            <a:ext cx="5948622" cy="2834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9000">
                <a:solidFill>
                  <a:srgbClr val="FFFC79"/>
                </a:solidFill>
                <a:latin typeface="+mn-lt"/>
                <a:ea typeface="+mn-ea"/>
                <a:cs typeface="+mn-cs"/>
                <a:sym typeface="Helvetica"/>
              </a:defRPr>
            </a:pPr>
            <a:r>
              <a:t>Symbolic </a:t>
            </a:r>
            <a:br/>
            <a:r>
              <a:t>regression</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550"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pic>
        <p:nvPicPr>
          <p:cNvPr id="551" name="mit logo.jpg" descr="mit logo.jpg"/>
          <p:cNvPicPr>
            <a:picLocks noChangeAspect="1"/>
          </p:cNvPicPr>
          <p:nvPr/>
        </p:nvPicPr>
        <p:blipFill>
          <a:blip r:embed="rId3">
            <a:extLst/>
          </a:blip>
          <a:stretch>
            <a:fillRect/>
          </a:stretch>
        </p:blipFill>
        <p:spPr>
          <a:xfrm>
            <a:off x="773907" y="5800661"/>
            <a:ext cx="2860477" cy="649833"/>
          </a:xfrm>
          <a:prstGeom prst="rect">
            <a:avLst/>
          </a:prstGeom>
          <a:ln w="12700">
            <a:miter lim="400000"/>
          </a:ln>
        </p:spPr>
      </p:pic>
      <p:pic>
        <p:nvPicPr>
          <p:cNvPr id="552" name="CBMM-logo.png" descr="CBMM-logo.png"/>
          <p:cNvPicPr>
            <a:picLocks noChangeAspect="1"/>
          </p:cNvPicPr>
          <p:nvPr/>
        </p:nvPicPr>
        <p:blipFill>
          <a:blip r:embed="rId4">
            <a:extLst/>
          </a:blip>
          <a:stretch>
            <a:fillRect/>
          </a:stretch>
        </p:blipFill>
        <p:spPr>
          <a:xfrm>
            <a:off x="9636516" y="5653073"/>
            <a:ext cx="2007735" cy="945010"/>
          </a:xfrm>
          <a:prstGeom prst="rect">
            <a:avLst/>
          </a:prstGeom>
          <a:ln w="12700">
            <a:miter lim="400000"/>
          </a:ln>
        </p:spPr>
      </p:pic>
      <p:grpSp>
        <p:nvGrpSpPr>
          <p:cNvPr id="555" name="Group"/>
          <p:cNvGrpSpPr/>
          <p:nvPr/>
        </p:nvGrpSpPr>
        <p:grpSpPr>
          <a:xfrm>
            <a:off x="4991511" y="5606898"/>
            <a:ext cx="3067100" cy="1942193"/>
            <a:chOff x="67298" y="0"/>
            <a:chExt cx="3067098" cy="1942191"/>
          </a:xfrm>
        </p:grpSpPr>
        <p:pic>
          <p:nvPicPr>
            <p:cNvPr id="553" name="iaifi-logo.jpg" descr="iaifi-logo.jpg"/>
            <p:cNvPicPr>
              <a:picLocks noChangeAspect="1"/>
            </p:cNvPicPr>
            <p:nvPr/>
          </p:nvPicPr>
          <p:blipFill>
            <a:blip r:embed="rId5">
              <a:extLst/>
            </a:blip>
            <a:stretch>
              <a:fillRect/>
            </a:stretch>
          </p:blipFill>
          <p:spPr>
            <a:xfrm>
              <a:off x="67298" y="0"/>
              <a:ext cx="3067100" cy="766775"/>
            </a:xfrm>
            <a:prstGeom prst="rect">
              <a:avLst/>
            </a:prstGeom>
            <a:ln w="12700" cap="flat">
              <a:noFill/>
              <a:miter lim="400000"/>
            </a:ln>
            <a:effectLst/>
          </p:spPr>
        </p:pic>
        <p:sp>
          <p:nvSpPr>
            <p:cNvPr id="554" name="Institute for Artificial Intelligence…"/>
            <p:cNvSpPr/>
            <p:nvPr/>
          </p:nvSpPr>
          <p:spPr>
            <a:xfrm>
              <a:off x="1599498" y="67219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b="1" sz="1540">
                  <a:solidFill>
                    <a:srgbClr val="333333"/>
                  </a:solidFill>
                  <a:latin typeface="Helvetica Neue"/>
                  <a:ea typeface="Helvetica Neue"/>
                  <a:cs typeface="Helvetica Neue"/>
                  <a:sym typeface="Helvetica Neue"/>
                </a:defRPr>
              </a:pPr>
              <a:r>
                <a:t>Institute for Artificial Intelligence </a:t>
              </a:r>
            </a:p>
            <a:p>
              <a:pPr algn="ctr" defTabSz="457200">
                <a:defRPr b="1" sz="1540">
                  <a:solidFill>
                    <a:srgbClr val="333333"/>
                  </a:solidFill>
                  <a:latin typeface="Helvetica Neue"/>
                  <a:ea typeface="Helvetica Neue"/>
                  <a:cs typeface="Helvetica Neue"/>
                  <a:sym typeface="Helvetica Neue"/>
                </a:defRPr>
              </a:pPr>
              <a:r>
                <a:t>and Fundamental Interactions</a:t>
              </a:r>
            </a:p>
          </p:txBody>
        </p:sp>
      </p:grpSp>
      <p:pic>
        <p:nvPicPr>
          <p:cNvPr id="556" name="Screen Shot 2020-10-10 at 10.16.28.png" descr="Screen Shot 2020-10-10 at 10.16.28.png"/>
          <p:cNvPicPr>
            <a:picLocks noChangeAspect="1"/>
          </p:cNvPicPr>
          <p:nvPr/>
        </p:nvPicPr>
        <p:blipFill>
          <a:blip r:embed="rId6">
            <a:extLst/>
          </a:blip>
          <a:srcRect l="0" t="47119" r="0" b="0"/>
          <a:stretch>
            <a:fillRect/>
          </a:stretch>
        </p:blipFill>
        <p:spPr>
          <a:xfrm>
            <a:off x="1695450" y="849685"/>
            <a:ext cx="9080500" cy="1725961"/>
          </a:xfrm>
          <a:prstGeom prst="rect">
            <a:avLst/>
          </a:prstGeom>
          <a:ln w="12700">
            <a:miter lim="400000"/>
          </a:ln>
        </p:spPr>
      </p:pic>
      <p:pic>
        <p:nvPicPr>
          <p:cNvPr id="557" name="group2019.jpg" descr="group2019.jpg"/>
          <p:cNvPicPr>
            <a:picLocks noChangeAspect="1"/>
          </p:cNvPicPr>
          <p:nvPr/>
        </p:nvPicPr>
        <p:blipFill>
          <a:blip r:embed="rId7">
            <a:extLst/>
          </a:blip>
          <a:srcRect l="11929" t="0" r="77847" b="74725"/>
          <a:stretch>
            <a:fillRect/>
          </a:stretch>
        </p:blipFill>
        <p:spPr>
          <a:xfrm>
            <a:off x="2654295" y="645478"/>
            <a:ext cx="794443" cy="898788"/>
          </a:xfrm>
          <a:prstGeom prst="rect">
            <a:avLst/>
          </a:prstGeom>
          <a:ln w="12700">
            <a:miter lim="400000"/>
          </a:ln>
        </p:spPr>
      </p:pic>
      <p:pic>
        <p:nvPicPr>
          <p:cNvPr id="558" name="Screen Shot 2020-05-28 at 09.08.29.png" descr="Screen Shot 2020-05-28 at 09.08.29.png"/>
          <p:cNvPicPr>
            <a:picLocks noChangeAspect="1"/>
          </p:cNvPicPr>
          <p:nvPr/>
        </p:nvPicPr>
        <p:blipFill>
          <a:blip r:embed="rId8">
            <a:extLst/>
          </a:blip>
          <a:srcRect l="0" t="0" r="0" b="0"/>
          <a:stretch>
            <a:fillRect/>
          </a:stretch>
        </p:blipFill>
        <p:spPr>
          <a:xfrm>
            <a:off x="7044771" y="675442"/>
            <a:ext cx="652464" cy="839181"/>
          </a:xfrm>
          <a:prstGeom prst="rect">
            <a:avLst/>
          </a:prstGeom>
          <a:ln w="12700">
            <a:miter lim="400000"/>
          </a:ln>
        </p:spPr>
      </p:pic>
      <p:pic>
        <p:nvPicPr>
          <p:cNvPr id="559" name="sommarmax.jpg" descr="sommarmax.jpg"/>
          <p:cNvPicPr>
            <a:picLocks noChangeAspect="1"/>
          </p:cNvPicPr>
          <p:nvPr/>
        </p:nvPicPr>
        <p:blipFill>
          <a:blip r:embed="rId9">
            <a:extLst/>
          </a:blip>
          <a:srcRect l="21459" t="435" r="21459" b="435"/>
          <a:stretch>
            <a:fillRect/>
          </a:stretch>
        </p:blipFill>
        <p:spPr>
          <a:xfrm>
            <a:off x="9687490" y="735767"/>
            <a:ext cx="735474" cy="718455"/>
          </a:xfrm>
          <a:prstGeom prst="rect">
            <a:avLst/>
          </a:prstGeom>
          <a:ln w="12700">
            <a:miter lim="400000"/>
          </a:ln>
        </p:spPr>
      </p:pic>
      <p:pic>
        <p:nvPicPr>
          <p:cNvPr id="560" name="group2019.jpg" descr="group2019.jpg"/>
          <p:cNvPicPr>
            <a:picLocks noChangeAspect="1"/>
          </p:cNvPicPr>
          <p:nvPr/>
        </p:nvPicPr>
        <p:blipFill>
          <a:blip r:embed="rId7">
            <a:extLst/>
          </a:blip>
          <a:srcRect l="38106" t="0" r="51401" b="75907"/>
          <a:stretch>
            <a:fillRect/>
          </a:stretch>
        </p:blipFill>
        <p:spPr>
          <a:xfrm>
            <a:off x="8222851" y="660042"/>
            <a:ext cx="836408" cy="878843"/>
          </a:xfrm>
          <a:prstGeom prst="rect">
            <a:avLst/>
          </a:prstGeom>
          <a:ln w="12700">
            <a:miter lim="400000"/>
          </a:ln>
        </p:spPr>
      </p:pic>
      <p:pic>
        <p:nvPicPr>
          <p:cNvPr id="561" name="jiahai.jpg" descr="jiahai.jpg"/>
          <p:cNvPicPr>
            <a:picLocks noChangeAspect="1"/>
          </p:cNvPicPr>
          <p:nvPr/>
        </p:nvPicPr>
        <p:blipFill>
          <a:blip r:embed="rId10">
            <a:extLst/>
          </a:blip>
          <a:stretch>
            <a:fillRect/>
          </a:stretch>
        </p:blipFill>
        <p:spPr>
          <a:xfrm>
            <a:off x="5675327" y="662092"/>
            <a:ext cx="682271" cy="878683"/>
          </a:xfrm>
          <a:prstGeom prst="rect">
            <a:avLst/>
          </a:prstGeom>
          <a:ln w="12700">
            <a:miter lim="400000"/>
          </a:ln>
        </p:spPr>
      </p:pic>
      <p:pic>
        <p:nvPicPr>
          <p:cNvPr id="562" name="Andrew Tan.jpg" descr="Andrew Tan.jpg"/>
          <p:cNvPicPr>
            <a:picLocks noChangeAspect="1"/>
          </p:cNvPicPr>
          <p:nvPr/>
        </p:nvPicPr>
        <p:blipFill>
          <a:blip r:embed="rId11">
            <a:extLst/>
          </a:blip>
          <a:srcRect l="40023" t="25834" r="28008" b="33296"/>
          <a:stretch>
            <a:fillRect/>
          </a:stretch>
        </p:blipFill>
        <p:spPr>
          <a:xfrm>
            <a:off x="4456995" y="656668"/>
            <a:ext cx="692645" cy="885508"/>
          </a:xfrm>
          <a:prstGeom prst="rect">
            <a:avLst/>
          </a:prstGeom>
          <a:ln w="12700">
            <a:miter lim="400000"/>
          </a:ln>
        </p:spPr>
      </p:pic>
      <p:sp>
        <p:nvSpPr>
          <p:cNvPr id="563" name="(Accepted to NeurIPS 2020)"/>
          <p:cNvSpPr txBox="1"/>
          <p:nvPr/>
        </p:nvSpPr>
        <p:spPr>
          <a:xfrm>
            <a:off x="4913239" y="2715799"/>
            <a:ext cx="2963203"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latin typeface="+mn-lt"/>
                <a:ea typeface="+mn-ea"/>
                <a:cs typeface="+mn-cs"/>
                <a:sym typeface="Helvetica"/>
              </a:defRPr>
            </a:lvl1pPr>
          </a:lstStyle>
          <a:p>
            <a:pPr/>
            <a:r>
              <a:t>(Accepted to NeurIPS 2020)</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7" name="Rectangle"/>
          <p:cNvSpPr/>
          <p:nvPr/>
        </p:nvSpPr>
        <p:spPr>
          <a:xfrm>
            <a:off x="4864100" y="25400"/>
            <a:ext cx="3056484" cy="419100"/>
          </a:xfrm>
          <a:prstGeom prst="rect">
            <a:avLst/>
          </a:prstGeom>
          <a:solidFill>
            <a:srgbClr val="FFFB00"/>
          </a:solidFill>
          <a:ln w="12700">
            <a:miter lim="400000"/>
          </a:ln>
        </p:spPr>
        <p:txBody>
          <a:bodyPr lIns="45719" rIns="45719" anchor="ctr"/>
          <a:lstStyle/>
          <a:p>
            <a:pPr/>
          </a:p>
        </p:txBody>
      </p:sp>
      <p:pic>
        <p:nvPicPr>
          <p:cNvPr id="568" name="Screen Shot 2020-10-10 at 10.30.08.png" descr="Screen Shot 2020-10-10 at 10.30.08.png"/>
          <p:cNvPicPr>
            <a:picLocks noChangeAspect="1"/>
          </p:cNvPicPr>
          <p:nvPr/>
        </p:nvPicPr>
        <p:blipFill>
          <a:blip r:embed="rId3">
            <a:extLst/>
          </a:blip>
          <a:stretch>
            <a:fillRect/>
          </a:stretch>
        </p:blipFill>
        <p:spPr>
          <a:xfrm>
            <a:off x="6908490" y="2670428"/>
            <a:ext cx="5194643" cy="922414"/>
          </a:xfrm>
          <a:prstGeom prst="rect">
            <a:avLst/>
          </a:prstGeom>
          <a:ln w="12700">
            <a:miter lim="400000"/>
          </a:ln>
        </p:spPr>
      </p:pic>
      <p:pic>
        <p:nvPicPr>
          <p:cNvPr id="569" name="Picture 7" descr="Picture 7"/>
          <p:cNvPicPr>
            <a:picLocks noChangeAspect="1"/>
          </p:cNvPicPr>
          <p:nvPr/>
        </p:nvPicPr>
        <p:blipFill>
          <a:blip r:embed="rId4">
            <a:extLst/>
          </a:blip>
          <a:srcRect l="0" t="0" r="0" b="44387"/>
          <a:stretch>
            <a:fillRect/>
          </a:stretch>
        </p:blipFill>
        <p:spPr>
          <a:xfrm>
            <a:off x="156413" y="2381541"/>
            <a:ext cx="5903790" cy="1601728"/>
          </a:xfrm>
          <a:prstGeom prst="rect">
            <a:avLst/>
          </a:prstGeom>
          <a:ln w="12700">
            <a:miter lim="400000"/>
          </a:ln>
        </p:spPr>
      </p:pic>
      <p:pic>
        <p:nvPicPr>
          <p:cNvPr id="570" name="Screen Shot 2020-10-10 at 10.30.08.png" descr="Screen Shot 2020-10-10 at 10.30.08.png"/>
          <p:cNvPicPr>
            <a:picLocks noChangeAspect="1"/>
          </p:cNvPicPr>
          <p:nvPr/>
        </p:nvPicPr>
        <p:blipFill>
          <a:blip r:embed="rId3">
            <a:extLst/>
          </a:blip>
          <a:srcRect l="0" t="25729" r="73341" b="25729"/>
          <a:stretch>
            <a:fillRect/>
          </a:stretch>
        </p:blipFill>
        <p:spPr>
          <a:xfrm>
            <a:off x="4597090" y="1870549"/>
            <a:ext cx="1384792" cy="447752"/>
          </a:xfrm>
          <a:prstGeom prst="rect">
            <a:avLst/>
          </a:prstGeom>
          <a:ln w="12700">
            <a:miter lim="400000"/>
          </a:ln>
        </p:spPr>
      </p:pic>
      <p:pic>
        <p:nvPicPr>
          <p:cNvPr id="571" name="Screen Shot 2020-10-10 at 10.30.08.png" descr="Screen Shot 2020-10-10 at 10.30.08.png"/>
          <p:cNvPicPr>
            <a:picLocks noChangeAspect="1"/>
          </p:cNvPicPr>
          <p:nvPr/>
        </p:nvPicPr>
        <p:blipFill>
          <a:blip r:embed="rId3">
            <a:extLst/>
          </a:blip>
          <a:srcRect l="20967" t="34501" r="75902" b="34501"/>
          <a:stretch>
            <a:fillRect/>
          </a:stretch>
        </p:blipFill>
        <p:spPr>
          <a:xfrm>
            <a:off x="3726032" y="1951512"/>
            <a:ext cx="162620" cy="285917"/>
          </a:xfrm>
          <a:prstGeom prst="rect">
            <a:avLst/>
          </a:prstGeom>
          <a:ln w="12700">
            <a:miter lim="400000"/>
          </a:ln>
        </p:spPr>
      </p:pic>
      <p:pic>
        <p:nvPicPr>
          <p:cNvPr id="572" name="Screen Shot 2020-10-10 at 10.30.08.png" descr="Screen Shot 2020-10-10 at 10.30.08.png"/>
          <p:cNvPicPr>
            <a:picLocks noChangeAspect="1"/>
          </p:cNvPicPr>
          <p:nvPr/>
        </p:nvPicPr>
        <p:blipFill>
          <a:blip r:embed="rId3">
            <a:extLst/>
          </a:blip>
          <a:srcRect l="15615" t="34501" r="80987" b="34501"/>
          <a:stretch>
            <a:fillRect/>
          </a:stretch>
        </p:blipFill>
        <p:spPr>
          <a:xfrm>
            <a:off x="2299619" y="1951512"/>
            <a:ext cx="176467" cy="285917"/>
          </a:xfrm>
          <a:prstGeom prst="rect">
            <a:avLst/>
          </a:prstGeom>
          <a:ln w="12700">
            <a:miter lim="400000"/>
          </a:ln>
        </p:spPr>
      </p:pic>
      <p:pic>
        <p:nvPicPr>
          <p:cNvPr id="573" name="Screen Shot 2020-10-10 at 10.30.08.png" descr="Screen Shot 2020-10-10 at 10.30.08.png"/>
          <p:cNvPicPr>
            <a:picLocks noChangeAspect="1"/>
          </p:cNvPicPr>
          <p:nvPr/>
        </p:nvPicPr>
        <p:blipFill>
          <a:blip r:embed="rId3">
            <a:extLst/>
          </a:blip>
          <a:srcRect l="7431" t="34501" r="86676" b="34501"/>
          <a:stretch>
            <a:fillRect/>
          </a:stretch>
        </p:blipFill>
        <p:spPr>
          <a:xfrm>
            <a:off x="794624" y="1951512"/>
            <a:ext cx="306074" cy="285917"/>
          </a:xfrm>
          <a:prstGeom prst="rect">
            <a:avLst/>
          </a:prstGeom>
          <a:ln w="12700">
            <a:miter lim="400000"/>
          </a:ln>
        </p:spPr>
      </p:pic>
      <p:sp>
        <p:nvSpPr>
          <p:cNvPr id="574" name="symbolic formula"/>
          <p:cNvSpPr txBox="1"/>
          <p:nvPr/>
        </p:nvSpPr>
        <p:spPr>
          <a:xfrm>
            <a:off x="7751811" y="1492004"/>
            <a:ext cx="3133799"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1" indent="457175" defTabSz="914352">
              <a:lnSpc>
                <a:spcPct val="90000"/>
              </a:lnSpc>
              <a:spcBef>
                <a:spcPts val="500"/>
              </a:spcBef>
              <a:buFont typeface="Arial"/>
              <a:defRPr sz="2400"/>
            </a:pPr>
            <a:r>
              <a:t>symbolic formula</a:t>
            </a:r>
          </a:p>
        </p:txBody>
      </p:sp>
      <p:sp>
        <p:nvSpPr>
          <p:cNvPr id="575" name="data table"/>
          <p:cNvSpPr txBox="1"/>
          <p:nvPr/>
        </p:nvSpPr>
        <p:spPr>
          <a:xfrm>
            <a:off x="1652213" y="1492004"/>
            <a:ext cx="2199605"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1" indent="457175" defTabSz="914352">
              <a:lnSpc>
                <a:spcPct val="90000"/>
              </a:lnSpc>
              <a:spcBef>
                <a:spcPts val="500"/>
              </a:spcBef>
              <a:buFont typeface="Arial"/>
              <a:defRPr sz="2400"/>
            </a:pPr>
            <a:r>
              <a:t>data table</a:t>
            </a:r>
          </a:p>
        </p:txBody>
      </p:sp>
      <p:sp>
        <p:nvSpPr>
          <p:cNvPr id="576" name="Arrow"/>
          <p:cNvSpPr/>
          <p:nvPr/>
        </p:nvSpPr>
        <p:spPr>
          <a:xfrm>
            <a:off x="6149337" y="2854912"/>
            <a:ext cx="790142" cy="553446"/>
          </a:xfrm>
          <a:prstGeom prst="rightArrow">
            <a:avLst>
              <a:gd name="adj1" fmla="val 32000"/>
              <a:gd name="adj2" fmla="val 91371"/>
            </a:avLst>
          </a:prstGeom>
          <a:solidFill>
            <a:srgbClr val="FF2600"/>
          </a:solidFill>
          <a:ln w="12700">
            <a:miter lim="400000"/>
          </a:ln>
        </p:spPr>
        <p:txBody>
          <a:bodyPr lIns="45719" rIns="45719" anchor="ctr"/>
          <a:lstStyle/>
          <a:p>
            <a:pPr/>
          </a:p>
        </p:txBody>
      </p:sp>
      <p:sp>
        <p:nvSpPr>
          <p:cNvPr id="577"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
        <p:nvSpPr>
          <p:cNvPr id="578" name="Content Placeholder 2"/>
          <p:cNvSpPr txBox="1"/>
          <p:nvPr>
            <p:ph type="body" sz="quarter" idx="1"/>
          </p:nvPr>
        </p:nvSpPr>
        <p:spPr>
          <a:xfrm>
            <a:off x="5088904" y="900702"/>
            <a:ext cx="2199605" cy="553446"/>
          </a:xfrm>
          <a:prstGeom prst="rect">
            <a:avLst/>
          </a:prstGeom>
        </p:spPr>
        <p:txBody>
          <a:bodyPr/>
          <a:lstStyle>
            <a:lvl1pPr marL="0" indent="0">
              <a:buSzTx/>
              <a:buFontTx/>
              <a:buNone/>
              <a:defRPr i="1">
                <a:solidFill>
                  <a:srgbClr val="FF2600"/>
                </a:solidFill>
              </a:defRPr>
            </a:lvl1pPr>
          </a:lstStyle>
          <a:p>
            <a:pPr/>
            <a:r>
              <a:t>What's this?</a:t>
            </a:r>
          </a:p>
        </p:txBody>
      </p:sp>
      <p:sp>
        <p:nvSpPr>
          <p:cNvPr id="579" name="Line"/>
          <p:cNvSpPr/>
          <p:nvPr/>
        </p:nvSpPr>
        <p:spPr>
          <a:xfrm flipV="1">
            <a:off x="6172200" y="520364"/>
            <a:ext cx="209565" cy="470237"/>
          </a:xfrm>
          <a:prstGeom prst="line">
            <a:avLst/>
          </a:prstGeom>
          <a:ln w="63500">
            <a:solidFill>
              <a:srgbClr val="FF2600"/>
            </a:solidFill>
            <a:miter lim="400000"/>
            <a:tailEnd type="triangle"/>
          </a:ln>
        </p:spPr>
        <p:txBody>
          <a:bodyPr lIns="45719" rIns="45719"/>
          <a:lstStyle/>
          <a:p>
            <a:pPr/>
          </a:p>
        </p:txBody>
      </p:sp>
      <p:pic>
        <p:nvPicPr>
          <p:cNvPr id="580" name="Picture 7" descr="Picture 7"/>
          <p:cNvPicPr>
            <a:picLocks noChangeAspect="1"/>
          </p:cNvPicPr>
          <p:nvPr/>
        </p:nvPicPr>
        <p:blipFill>
          <a:blip r:embed="rId4">
            <a:extLst/>
          </a:blip>
          <a:srcRect l="0" t="0" r="0" b="44387"/>
          <a:stretch>
            <a:fillRect/>
          </a:stretch>
        </p:blipFill>
        <p:spPr>
          <a:xfrm>
            <a:off x="283413" y="2508541"/>
            <a:ext cx="5903790" cy="1601728"/>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4" name="Rectangle"/>
          <p:cNvSpPr/>
          <p:nvPr/>
        </p:nvSpPr>
        <p:spPr>
          <a:xfrm>
            <a:off x="4864100" y="25400"/>
            <a:ext cx="3056484" cy="419100"/>
          </a:xfrm>
          <a:prstGeom prst="rect">
            <a:avLst/>
          </a:prstGeom>
          <a:solidFill>
            <a:srgbClr val="FFFB00"/>
          </a:solidFill>
          <a:ln w="12700">
            <a:miter lim="400000"/>
          </a:ln>
        </p:spPr>
        <p:txBody>
          <a:bodyPr lIns="45719" rIns="45719" anchor="ctr"/>
          <a:lstStyle/>
          <a:p>
            <a:pPr/>
          </a:p>
        </p:txBody>
      </p:sp>
      <p:pic>
        <p:nvPicPr>
          <p:cNvPr id="585" name="Screen Shot 2020-10-10 at 10.30.08.png" descr="Screen Shot 2020-10-10 at 10.30.08.png"/>
          <p:cNvPicPr>
            <a:picLocks noChangeAspect="1"/>
          </p:cNvPicPr>
          <p:nvPr/>
        </p:nvPicPr>
        <p:blipFill>
          <a:blip r:embed="rId3">
            <a:extLst/>
          </a:blip>
          <a:stretch>
            <a:fillRect/>
          </a:stretch>
        </p:blipFill>
        <p:spPr>
          <a:xfrm>
            <a:off x="6908490" y="2670428"/>
            <a:ext cx="5194643" cy="922414"/>
          </a:xfrm>
          <a:prstGeom prst="rect">
            <a:avLst/>
          </a:prstGeom>
          <a:ln w="12700">
            <a:miter lim="400000"/>
          </a:ln>
        </p:spPr>
      </p:pic>
      <p:pic>
        <p:nvPicPr>
          <p:cNvPr id="586" name="Picture 7" descr="Picture 7"/>
          <p:cNvPicPr>
            <a:picLocks noChangeAspect="1"/>
          </p:cNvPicPr>
          <p:nvPr/>
        </p:nvPicPr>
        <p:blipFill>
          <a:blip r:embed="rId4">
            <a:extLst/>
          </a:blip>
          <a:srcRect l="0" t="0" r="0" b="44387"/>
          <a:stretch>
            <a:fillRect/>
          </a:stretch>
        </p:blipFill>
        <p:spPr>
          <a:xfrm>
            <a:off x="156413" y="2381541"/>
            <a:ext cx="5903790" cy="1601728"/>
          </a:xfrm>
          <a:prstGeom prst="rect">
            <a:avLst/>
          </a:prstGeom>
          <a:ln w="12700">
            <a:miter lim="400000"/>
          </a:ln>
        </p:spPr>
      </p:pic>
      <p:pic>
        <p:nvPicPr>
          <p:cNvPr id="587" name="Screen Shot 2020-10-10 at 10.30.08.png" descr="Screen Shot 2020-10-10 at 10.30.08.png"/>
          <p:cNvPicPr>
            <a:picLocks noChangeAspect="1"/>
          </p:cNvPicPr>
          <p:nvPr/>
        </p:nvPicPr>
        <p:blipFill>
          <a:blip r:embed="rId3">
            <a:extLst/>
          </a:blip>
          <a:srcRect l="0" t="25729" r="73341" b="25729"/>
          <a:stretch>
            <a:fillRect/>
          </a:stretch>
        </p:blipFill>
        <p:spPr>
          <a:xfrm>
            <a:off x="4597090" y="1870549"/>
            <a:ext cx="1384792" cy="447752"/>
          </a:xfrm>
          <a:prstGeom prst="rect">
            <a:avLst/>
          </a:prstGeom>
          <a:ln w="12700">
            <a:miter lim="400000"/>
          </a:ln>
        </p:spPr>
      </p:pic>
      <p:pic>
        <p:nvPicPr>
          <p:cNvPr id="588" name="Screen Shot 2020-10-10 at 10.30.08.png" descr="Screen Shot 2020-10-10 at 10.30.08.png"/>
          <p:cNvPicPr>
            <a:picLocks noChangeAspect="1"/>
          </p:cNvPicPr>
          <p:nvPr/>
        </p:nvPicPr>
        <p:blipFill>
          <a:blip r:embed="rId3">
            <a:extLst/>
          </a:blip>
          <a:srcRect l="20967" t="34501" r="75902" b="34501"/>
          <a:stretch>
            <a:fillRect/>
          </a:stretch>
        </p:blipFill>
        <p:spPr>
          <a:xfrm>
            <a:off x="3726032" y="1951512"/>
            <a:ext cx="162620" cy="285917"/>
          </a:xfrm>
          <a:prstGeom prst="rect">
            <a:avLst/>
          </a:prstGeom>
          <a:ln w="12700">
            <a:miter lim="400000"/>
          </a:ln>
        </p:spPr>
      </p:pic>
      <p:pic>
        <p:nvPicPr>
          <p:cNvPr id="589" name="Screen Shot 2020-10-10 at 10.30.08.png" descr="Screen Shot 2020-10-10 at 10.30.08.png"/>
          <p:cNvPicPr>
            <a:picLocks noChangeAspect="1"/>
          </p:cNvPicPr>
          <p:nvPr/>
        </p:nvPicPr>
        <p:blipFill>
          <a:blip r:embed="rId3">
            <a:extLst/>
          </a:blip>
          <a:srcRect l="15615" t="34501" r="80987" b="34501"/>
          <a:stretch>
            <a:fillRect/>
          </a:stretch>
        </p:blipFill>
        <p:spPr>
          <a:xfrm>
            <a:off x="2299619" y="1951512"/>
            <a:ext cx="176467" cy="285917"/>
          </a:xfrm>
          <a:prstGeom prst="rect">
            <a:avLst/>
          </a:prstGeom>
          <a:ln w="12700">
            <a:miter lim="400000"/>
          </a:ln>
        </p:spPr>
      </p:pic>
      <p:pic>
        <p:nvPicPr>
          <p:cNvPr id="590" name="Screen Shot 2020-10-10 at 10.30.08.png" descr="Screen Shot 2020-10-10 at 10.30.08.png"/>
          <p:cNvPicPr>
            <a:picLocks noChangeAspect="1"/>
          </p:cNvPicPr>
          <p:nvPr/>
        </p:nvPicPr>
        <p:blipFill>
          <a:blip r:embed="rId3">
            <a:extLst/>
          </a:blip>
          <a:srcRect l="7431" t="34501" r="86676" b="34501"/>
          <a:stretch>
            <a:fillRect/>
          </a:stretch>
        </p:blipFill>
        <p:spPr>
          <a:xfrm>
            <a:off x="794624" y="1951512"/>
            <a:ext cx="306074" cy="285917"/>
          </a:xfrm>
          <a:prstGeom prst="rect">
            <a:avLst/>
          </a:prstGeom>
          <a:ln w="12700">
            <a:miter lim="400000"/>
          </a:ln>
        </p:spPr>
      </p:pic>
      <p:sp>
        <p:nvSpPr>
          <p:cNvPr id="591" name="symbolic formula"/>
          <p:cNvSpPr txBox="1"/>
          <p:nvPr/>
        </p:nvSpPr>
        <p:spPr>
          <a:xfrm>
            <a:off x="7751811" y="1492004"/>
            <a:ext cx="3133799"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1" indent="457175" defTabSz="914352">
              <a:lnSpc>
                <a:spcPct val="90000"/>
              </a:lnSpc>
              <a:spcBef>
                <a:spcPts val="500"/>
              </a:spcBef>
              <a:buFont typeface="Arial"/>
              <a:defRPr sz="2400"/>
            </a:pPr>
            <a:r>
              <a:t>symbolic formula</a:t>
            </a:r>
          </a:p>
        </p:txBody>
      </p:sp>
      <p:sp>
        <p:nvSpPr>
          <p:cNvPr id="592" name="data table"/>
          <p:cNvSpPr txBox="1"/>
          <p:nvPr/>
        </p:nvSpPr>
        <p:spPr>
          <a:xfrm>
            <a:off x="1652213" y="1492004"/>
            <a:ext cx="2199605" cy="447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lvl="1" indent="457175" defTabSz="914352">
              <a:lnSpc>
                <a:spcPct val="90000"/>
              </a:lnSpc>
              <a:spcBef>
                <a:spcPts val="500"/>
              </a:spcBef>
              <a:buFont typeface="Arial"/>
              <a:defRPr sz="2400"/>
            </a:pPr>
            <a:r>
              <a:t>data table</a:t>
            </a:r>
          </a:p>
        </p:txBody>
      </p:sp>
      <p:sp>
        <p:nvSpPr>
          <p:cNvPr id="593" name="Arrow"/>
          <p:cNvSpPr/>
          <p:nvPr/>
        </p:nvSpPr>
        <p:spPr>
          <a:xfrm>
            <a:off x="6149337" y="2854912"/>
            <a:ext cx="790142" cy="553446"/>
          </a:xfrm>
          <a:prstGeom prst="rightArrow">
            <a:avLst>
              <a:gd name="adj1" fmla="val 32000"/>
              <a:gd name="adj2" fmla="val 91371"/>
            </a:avLst>
          </a:prstGeom>
          <a:solidFill>
            <a:srgbClr val="FF2600"/>
          </a:solidFill>
          <a:ln w="12700">
            <a:miter lim="400000"/>
          </a:ln>
        </p:spPr>
        <p:txBody>
          <a:bodyPr lIns="45719" rIns="45719" anchor="ctr"/>
          <a:lstStyle/>
          <a:p>
            <a:pPr/>
          </a:p>
        </p:txBody>
      </p:sp>
      <p:sp>
        <p:nvSpPr>
          <p:cNvPr id="594"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
        <p:nvSpPr>
          <p:cNvPr id="595" name="Content Placeholder 2"/>
          <p:cNvSpPr txBox="1"/>
          <p:nvPr>
            <p:ph type="body" sz="quarter" idx="1"/>
          </p:nvPr>
        </p:nvSpPr>
        <p:spPr>
          <a:xfrm>
            <a:off x="5088904" y="900702"/>
            <a:ext cx="2199605" cy="553446"/>
          </a:xfrm>
          <a:prstGeom prst="rect">
            <a:avLst/>
          </a:prstGeom>
        </p:spPr>
        <p:txBody>
          <a:bodyPr/>
          <a:lstStyle>
            <a:lvl1pPr marL="0" indent="0">
              <a:buSzTx/>
              <a:buFontTx/>
              <a:buNone/>
              <a:defRPr i="1">
                <a:solidFill>
                  <a:srgbClr val="FF2600"/>
                </a:solidFill>
              </a:defRPr>
            </a:lvl1pPr>
          </a:lstStyle>
          <a:p>
            <a:pPr/>
            <a:r>
              <a:t>What's this?</a:t>
            </a:r>
          </a:p>
        </p:txBody>
      </p:sp>
      <p:sp>
        <p:nvSpPr>
          <p:cNvPr id="596" name="Line"/>
          <p:cNvSpPr/>
          <p:nvPr/>
        </p:nvSpPr>
        <p:spPr>
          <a:xfrm flipV="1">
            <a:off x="6172200" y="520364"/>
            <a:ext cx="209565" cy="470237"/>
          </a:xfrm>
          <a:prstGeom prst="line">
            <a:avLst/>
          </a:prstGeom>
          <a:ln w="63500">
            <a:solidFill>
              <a:srgbClr val="FF2600"/>
            </a:solidFill>
            <a:miter lim="400000"/>
            <a:tailEnd type="triangle"/>
          </a:ln>
        </p:spPr>
        <p:txBody>
          <a:bodyPr lIns="45719" rIns="45719"/>
          <a:lstStyle/>
          <a:p>
            <a:pPr/>
          </a:p>
        </p:txBody>
      </p:sp>
      <p:sp>
        <p:nvSpPr>
          <p:cNvPr id="597" name="Arrow"/>
          <p:cNvSpPr/>
          <p:nvPr/>
        </p:nvSpPr>
        <p:spPr>
          <a:xfrm>
            <a:off x="6149337" y="5172762"/>
            <a:ext cx="790142" cy="553445"/>
          </a:xfrm>
          <a:prstGeom prst="rightArrow">
            <a:avLst>
              <a:gd name="adj1" fmla="val 32000"/>
              <a:gd name="adj2" fmla="val 91371"/>
            </a:avLst>
          </a:prstGeom>
          <a:solidFill>
            <a:srgbClr val="FF2600"/>
          </a:solidFill>
          <a:ln w="12700">
            <a:miter lim="400000"/>
          </a:ln>
        </p:spPr>
        <p:txBody>
          <a:bodyPr lIns="45719" rIns="45719" anchor="ctr"/>
          <a:lstStyle/>
          <a:p>
            <a:pPr/>
          </a:p>
        </p:txBody>
      </p:sp>
      <p:pic>
        <p:nvPicPr>
          <p:cNvPr id="598" name="Picture 7" descr="Picture 7"/>
          <p:cNvPicPr>
            <a:picLocks noChangeAspect="1"/>
          </p:cNvPicPr>
          <p:nvPr/>
        </p:nvPicPr>
        <p:blipFill>
          <a:blip r:embed="rId5">
            <a:extLst/>
          </a:blip>
          <a:stretch>
            <a:fillRect/>
          </a:stretch>
        </p:blipFill>
        <p:spPr>
          <a:xfrm>
            <a:off x="7030567" y="4459878"/>
            <a:ext cx="1453345" cy="2004613"/>
          </a:xfrm>
          <a:prstGeom prst="rect">
            <a:avLst/>
          </a:prstGeom>
          <a:ln w="12700">
            <a:miter lim="400000"/>
          </a:ln>
        </p:spPr>
      </p:pic>
      <p:sp>
        <p:nvSpPr>
          <p:cNvPr id="599" name="TextBox 8"/>
          <p:cNvSpPr txBox="1"/>
          <p:nvPr/>
        </p:nvSpPr>
        <p:spPr>
          <a:xfrm>
            <a:off x="9550739" y="5160800"/>
            <a:ext cx="2057876" cy="577369"/>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𝑟</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𝑎</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sSup>
                        <m:e>
                          <m:r>
                            <a:rPr xmlns:a="http://schemas.openxmlformats.org/drawingml/2006/main" sz="1800" i="1">
                              <a:solidFill>
                                <a:srgbClr val="000000"/>
                              </a:solidFill>
                              <a:latin typeface="Cambria Math" panose="02040503050406030204" pitchFamily="18" charset="0"/>
                            </a:rPr>
                            <m:t>𝑒</m:t>
                          </m:r>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num>
                    <m:den>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𝑒</m:t>
                      </m:r>
                      <m:r>
                        <a:rPr xmlns:a="http://schemas.openxmlformats.org/drawingml/2006/main" sz="1800" i="1">
                          <a:solidFill>
                            <a:srgbClr val="000000"/>
                          </a:solidFill>
                          <a:latin typeface="Cambria Math" panose="02040503050406030204" pitchFamily="18" charset="0"/>
                        </a:rPr>
                        <m:t/>
                      </m:r>
                      <m:r>
                        <m:rPr>
                          <m:sty m:val="p"/>
                        </m:rPr>
                        <a:rPr xmlns:a="http://schemas.openxmlformats.org/drawingml/2006/main" sz="1800" i="1">
                          <a:solidFill>
                            <a:srgbClr val="000000"/>
                          </a:solidFill>
                          <a:latin typeface="Cambria Math" panose="02040503050406030204" pitchFamily="18" charset="0"/>
                        </a:rPr>
                        <m:t>c</m:t>
                      </m:r>
                      <m:r>
                        <m:rPr>
                          <m:sty m:val="p"/>
                        </m:rPr>
                        <a:rPr xmlns:a="http://schemas.openxmlformats.org/drawingml/2006/main" sz="1800" i="1">
                          <a:solidFill>
                            <a:srgbClr val="000000"/>
                          </a:solidFill>
                          <a:latin typeface="Cambria Math" panose="02040503050406030204" pitchFamily="18" charset="0"/>
                        </a:rPr>
                        <m:t>o</m:t>
                      </m:r>
                      <m:r>
                        <m:rPr>
                          <m:sty m:val="p"/>
                        </m:rPr>
                        <a:rPr xmlns:a="http://schemas.openxmlformats.org/drawingml/2006/main" sz="1800" i="1">
                          <a:solidFill>
                            <a:srgbClr val="000000"/>
                          </a:solidFill>
                          <a:latin typeface="Cambria Math" panose="02040503050406030204" pitchFamily="18" charset="0"/>
                        </a:rPr>
                        <m:t>s</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2</m:t>
                          </m:r>
                        </m:sub>
                      </m:sSub>
                      <m:r>
                        <a:rPr xmlns:a="http://schemas.openxmlformats.org/drawingml/2006/main" sz="1800" i="1">
                          <a:solidFill>
                            <a:srgbClr val="000000"/>
                          </a:solidFill>
                          <a:latin typeface="Cambria Math" panose="02040503050406030204" pitchFamily="18" charset="0"/>
                        </a:rPr>
                        <m:t>)</m:t>
                      </m:r>
                    </m:den>
                  </m:f>
                </m:oMath>
              </m:oMathPara>
            </a14:m>
          </a:p>
        </p:txBody>
      </p:sp>
      <p:pic>
        <p:nvPicPr>
          <p:cNvPr id="600" name="ellipse.jpg" descr="ellipse.jpg"/>
          <p:cNvPicPr>
            <a:picLocks noChangeAspect="1"/>
          </p:cNvPicPr>
          <p:nvPr/>
        </p:nvPicPr>
        <p:blipFill>
          <a:blip r:embed="rId6">
            <a:extLst/>
          </a:blip>
          <a:stretch>
            <a:fillRect/>
          </a:stretch>
        </p:blipFill>
        <p:spPr>
          <a:xfrm>
            <a:off x="152603" y="4262545"/>
            <a:ext cx="5495528" cy="2373879"/>
          </a:xfrm>
          <a:prstGeom prst="rect">
            <a:avLst/>
          </a:prstGeom>
          <a:ln w="12700">
            <a:miter lim="400000"/>
          </a:ln>
        </p:spPr>
      </p:pic>
      <p:sp>
        <p:nvSpPr>
          <p:cNvPr id="601" name="Arrow"/>
          <p:cNvSpPr/>
          <p:nvPr/>
        </p:nvSpPr>
        <p:spPr>
          <a:xfrm>
            <a:off x="8603205" y="5172762"/>
            <a:ext cx="790142" cy="553445"/>
          </a:xfrm>
          <a:prstGeom prst="rightArrow">
            <a:avLst>
              <a:gd name="adj1" fmla="val 32000"/>
              <a:gd name="adj2" fmla="val 91371"/>
            </a:avLst>
          </a:prstGeom>
          <a:solidFill>
            <a:srgbClr val="FF2600"/>
          </a:solidFill>
          <a:ln w="12700">
            <a:miter lim="400000"/>
          </a:ln>
        </p:spPr>
        <p:txBody>
          <a:bodyPr lIns="45719" rIns="45719" anchor="ctr"/>
          <a:lstStyle/>
          <a:p>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5" name="modules.pdf" descr="modules.pdf"/>
          <p:cNvPicPr>
            <a:picLocks noChangeAspect="1"/>
          </p:cNvPicPr>
          <p:nvPr/>
        </p:nvPicPr>
        <p:blipFill>
          <a:blip r:embed="rId3">
            <a:extLst/>
          </a:blip>
          <a:stretch>
            <a:fillRect/>
          </a:stretch>
        </p:blipFill>
        <p:spPr>
          <a:xfrm>
            <a:off x="255601" y="2145141"/>
            <a:ext cx="11680798" cy="4371118"/>
          </a:xfrm>
          <a:prstGeom prst="rect">
            <a:avLst/>
          </a:prstGeom>
          <a:ln w="12700">
            <a:miter lim="400000"/>
          </a:ln>
        </p:spPr>
      </p:pic>
      <p:sp>
        <p:nvSpPr>
          <p:cNvPr id="606" name="Use neural network fit to recursively discover simplifying properties &amp; break problem into simpler ones:"/>
          <p:cNvSpPr txBox="1"/>
          <p:nvPr/>
        </p:nvSpPr>
        <p:spPr>
          <a:xfrm>
            <a:off x="626201" y="1520189"/>
            <a:ext cx="11128956"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Use neural network fit to recursively discover simplifying properties &amp; break problem into simpler ones:</a:t>
            </a:r>
          </a:p>
        </p:txBody>
      </p:sp>
      <p:sp>
        <p:nvSpPr>
          <p:cNvPr id="607" name="Rectangle"/>
          <p:cNvSpPr/>
          <p:nvPr/>
        </p:nvSpPr>
        <p:spPr>
          <a:xfrm>
            <a:off x="9419058" y="59577"/>
            <a:ext cx="2593877" cy="419101"/>
          </a:xfrm>
          <a:prstGeom prst="rect">
            <a:avLst/>
          </a:prstGeom>
          <a:solidFill>
            <a:srgbClr val="FFFB00"/>
          </a:solidFill>
          <a:ln w="12700">
            <a:miter lim="400000"/>
          </a:ln>
        </p:spPr>
        <p:txBody>
          <a:bodyPr lIns="45719" rIns="45719" anchor="ctr"/>
          <a:lstStyle/>
          <a:p>
            <a:pPr/>
          </a:p>
        </p:txBody>
      </p:sp>
      <p:sp>
        <p:nvSpPr>
          <p:cNvPr id="608"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
        <p:nvSpPr>
          <p:cNvPr id="609" name="Line"/>
          <p:cNvSpPr/>
          <p:nvPr/>
        </p:nvSpPr>
        <p:spPr>
          <a:xfrm flipV="1">
            <a:off x="7112000" y="459494"/>
            <a:ext cx="2938230" cy="531107"/>
          </a:xfrm>
          <a:prstGeom prst="line">
            <a:avLst/>
          </a:prstGeom>
          <a:ln w="63500">
            <a:solidFill>
              <a:srgbClr val="FF2600"/>
            </a:solidFill>
            <a:miter lim="400000"/>
            <a:tailEnd type="triangle"/>
          </a:ln>
        </p:spPr>
        <p:txBody>
          <a:bodyPr lIns="45719" rIns="45719"/>
          <a:lstStyle/>
          <a:p>
            <a:pPr/>
          </a:p>
        </p:txBody>
      </p:sp>
      <p:sp>
        <p:nvSpPr>
          <p:cNvPr id="610" name="What's this?"/>
          <p:cNvSpPr txBox="1"/>
          <p:nvPr>
            <p:ph type="body" sz="quarter" idx="1"/>
          </p:nvPr>
        </p:nvSpPr>
        <p:spPr>
          <a:xfrm>
            <a:off x="5088904" y="900702"/>
            <a:ext cx="2199605" cy="553446"/>
          </a:xfrm>
          <a:prstGeom prst="rect">
            <a:avLst/>
          </a:prstGeom>
        </p:spPr>
        <p:txBody>
          <a:bodyPr/>
          <a:lstStyle>
            <a:lvl1pPr marL="0" indent="0">
              <a:buSzTx/>
              <a:buFontTx/>
              <a:buNone/>
              <a:defRPr i="1">
                <a:solidFill>
                  <a:srgbClr val="FF2600"/>
                </a:solidFill>
              </a:defRPr>
            </a:lvl1pPr>
          </a:lstStyle>
          <a:p>
            <a:pPr/>
            <a:r>
              <a:t>What's this?</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620" name="Group"/>
          <p:cNvGrpSpPr/>
          <p:nvPr/>
        </p:nvGrpSpPr>
        <p:grpSpPr>
          <a:xfrm>
            <a:off x="255601" y="2145141"/>
            <a:ext cx="11680798" cy="4371118"/>
            <a:chOff x="0" y="0"/>
            <a:chExt cx="11680797" cy="4371116"/>
          </a:xfrm>
        </p:grpSpPr>
        <p:pic>
          <p:nvPicPr>
            <p:cNvPr id="614" name="modules.pdf" descr="modules.pdf"/>
            <p:cNvPicPr>
              <a:picLocks noChangeAspect="1"/>
            </p:cNvPicPr>
            <p:nvPr/>
          </p:nvPicPr>
          <p:blipFill>
            <a:blip r:embed="rId3">
              <a:extLst/>
            </a:blip>
            <a:stretch>
              <a:fillRect/>
            </a:stretch>
          </p:blipFill>
          <p:spPr>
            <a:xfrm>
              <a:off x="0" y="0"/>
              <a:ext cx="11680798" cy="4371117"/>
            </a:xfrm>
            <a:prstGeom prst="rect">
              <a:avLst/>
            </a:prstGeom>
            <a:ln w="12700" cap="flat">
              <a:noFill/>
              <a:miter lim="400000"/>
            </a:ln>
            <a:effectLst/>
          </p:spPr>
        </p:pic>
        <p:sp>
          <p:nvSpPr>
            <p:cNvPr id="615" name="Oval"/>
            <p:cNvSpPr/>
            <p:nvPr/>
          </p:nvSpPr>
          <p:spPr>
            <a:xfrm>
              <a:off x="61898" y="1639458"/>
              <a:ext cx="3579169" cy="1371204"/>
            </a:xfrm>
            <a:prstGeom prst="ellipse">
              <a:avLst/>
            </a:prstGeom>
            <a:solidFill>
              <a:srgbClr val="FBF5B9"/>
            </a:solidFill>
            <a:ln w="12700" cap="flat">
              <a:noFill/>
              <a:miter lim="400000"/>
            </a:ln>
            <a:effectLst/>
          </p:spPr>
          <p:txBody>
            <a:bodyPr wrap="square" lIns="45719" tIns="45719" rIns="45719" bIns="45719" numCol="1" anchor="ctr">
              <a:noAutofit/>
            </a:bodyPr>
            <a:lstStyle/>
            <a:p>
              <a:pPr/>
            </a:p>
          </p:txBody>
        </p:sp>
        <p:sp>
          <p:nvSpPr>
            <p:cNvPr id="616" name="Oval"/>
            <p:cNvSpPr/>
            <p:nvPr/>
          </p:nvSpPr>
          <p:spPr>
            <a:xfrm>
              <a:off x="5376294" y="762482"/>
              <a:ext cx="2704107" cy="2176016"/>
            </a:xfrm>
            <a:prstGeom prst="ellipse">
              <a:avLst/>
            </a:prstGeom>
            <a:solidFill>
              <a:srgbClr val="BFD7A7"/>
            </a:solidFill>
            <a:ln w="12700" cap="flat">
              <a:noFill/>
              <a:miter lim="400000"/>
            </a:ln>
            <a:effectLst/>
          </p:spPr>
          <p:txBody>
            <a:bodyPr wrap="square" lIns="45719" tIns="45719" rIns="45719" bIns="45719" numCol="1" anchor="ctr">
              <a:noAutofit/>
            </a:bodyPr>
            <a:lstStyle/>
            <a:p>
              <a:pPr/>
            </a:p>
          </p:txBody>
        </p:sp>
        <p:sp>
          <p:nvSpPr>
            <p:cNvPr id="617" name="Oval"/>
            <p:cNvSpPr/>
            <p:nvPr/>
          </p:nvSpPr>
          <p:spPr>
            <a:xfrm>
              <a:off x="9738933" y="1119968"/>
              <a:ext cx="1658970" cy="1004010"/>
            </a:xfrm>
            <a:prstGeom prst="ellipse">
              <a:avLst/>
            </a:prstGeom>
            <a:solidFill>
              <a:srgbClr val="BFD7A7"/>
            </a:solidFill>
            <a:ln w="12700" cap="flat">
              <a:noFill/>
              <a:miter lim="400000"/>
            </a:ln>
            <a:effectLst/>
          </p:spPr>
          <p:txBody>
            <a:bodyPr wrap="square" lIns="45719" tIns="45719" rIns="45719" bIns="45719" numCol="1" anchor="ctr">
              <a:noAutofit/>
            </a:bodyPr>
            <a:lstStyle/>
            <a:p>
              <a:pPr/>
            </a:p>
          </p:txBody>
        </p:sp>
        <p:sp>
          <p:nvSpPr>
            <p:cNvPr id="618" name="Oval"/>
            <p:cNvSpPr/>
            <p:nvPr/>
          </p:nvSpPr>
          <p:spPr>
            <a:xfrm>
              <a:off x="9175726" y="2483101"/>
              <a:ext cx="1338998" cy="862263"/>
            </a:xfrm>
            <a:prstGeom prst="ellipse">
              <a:avLst/>
            </a:prstGeom>
            <a:solidFill>
              <a:srgbClr val="C6E1E3"/>
            </a:solidFill>
            <a:ln w="12700" cap="flat">
              <a:noFill/>
              <a:miter lim="400000"/>
            </a:ln>
            <a:effectLst/>
          </p:spPr>
          <p:txBody>
            <a:bodyPr wrap="square" lIns="45719" tIns="45719" rIns="45719" bIns="45719" numCol="1" anchor="ctr">
              <a:noAutofit/>
            </a:bodyPr>
            <a:lstStyle/>
            <a:p>
              <a:pPr/>
            </a:p>
          </p:txBody>
        </p:sp>
        <p:sp>
          <p:nvSpPr>
            <p:cNvPr id="619" name="Oval"/>
            <p:cNvSpPr/>
            <p:nvPr/>
          </p:nvSpPr>
          <p:spPr>
            <a:xfrm>
              <a:off x="5238895" y="2954462"/>
              <a:ext cx="1607852" cy="715804"/>
            </a:xfrm>
            <a:prstGeom prst="ellipse">
              <a:avLst/>
            </a:prstGeom>
            <a:solidFill>
              <a:srgbClr val="C6E1E3"/>
            </a:solidFill>
            <a:ln w="12700" cap="flat">
              <a:noFill/>
              <a:miter lim="400000"/>
            </a:ln>
            <a:effectLst/>
          </p:spPr>
          <p:txBody>
            <a:bodyPr wrap="square" lIns="45719" tIns="45719" rIns="45719" bIns="45719" numCol="1" anchor="ctr">
              <a:noAutofit/>
            </a:bodyPr>
            <a:lstStyle/>
            <a:p>
              <a:pPr/>
            </a:p>
          </p:txBody>
        </p:sp>
      </p:grpSp>
      <p:sp>
        <p:nvSpPr>
          <p:cNvPr id="621" name="Rectangle"/>
          <p:cNvSpPr/>
          <p:nvPr/>
        </p:nvSpPr>
        <p:spPr>
          <a:xfrm>
            <a:off x="9419058" y="59577"/>
            <a:ext cx="2593877" cy="419101"/>
          </a:xfrm>
          <a:prstGeom prst="rect">
            <a:avLst/>
          </a:prstGeom>
          <a:solidFill>
            <a:srgbClr val="FFFB00"/>
          </a:solidFill>
          <a:ln w="12700">
            <a:miter lim="400000"/>
          </a:ln>
        </p:spPr>
        <p:txBody>
          <a:bodyPr lIns="45719" rIns="45719" anchor="ctr"/>
          <a:lstStyle/>
          <a:p>
            <a:pPr/>
          </a:p>
        </p:txBody>
      </p:sp>
      <p:sp>
        <p:nvSpPr>
          <p:cNvPr id="622"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
        <p:nvSpPr>
          <p:cNvPr id="623" name="Use neural network fit to recursively discover simplifying properties &amp; break problem into simpler ones:"/>
          <p:cNvSpPr txBox="1"/>
          <p:nvPr/>
        </p:nvSpPr>
        <p:spPr>
          <a:xfrm>
            <a:off x="626201" y="1520189"/>
            <a:ext cx="11128956"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Use neural network fit to recursively discover simplifying properties &amp; break problem into simpler ones: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7" name="Rectangle"/>
          <p:cNvSpPr/>
          <p:nvPr/>
        </p:nvSpPr>
        <p:spPr>
          <a:xfrm>
            <a:off x="9419058" y="59577"/>
            <a:ext cx="2593877" cy="419101"/>
          </a:xfrm>
          <a:prstGeom prst="rect">
            <a:avLst/>
          </a:prstGeom>
          <a:solidFill>
            <a:srgbClr val="FFFB00"/>
          </a:solidFill>
          <a:ln w="12700">
            <a:miter lim="400000"/>
          </a:ln>
        </p:spPr>
        <p:txBody>
          <a:bodyPr lIns="45719" rIns="45719" anchor="ctr"/>
          <a:lstStyle/>
          <a:p>
            <a:pPr/>
          </a:p>
        </p:txBody>
      </p:sp>
      <p:sp>
        <p:nvSpPr>
          <p:cNvPr id="628"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pic>
        <p:nvPicPr>
          <p:cNvPr id="629" name="modules.pdf" descr="modules.pdf"/>
          <p:cNvPicPr>
            <a:picLocks noChangeAspect="1"/>
          </p:cNvPicPr>
          <p:nvPr/>
        </p:nvPicPr>
        <p:blipFill>
          <a:blip r:embed="rId3">
            <a:extLst/>
          </a:blip>
          <a:stretch>
            <a:fillRect/>
          </a:stretch>
        </p:blipFill>
        <p:spPr>
          <a:xfrm>
            <a:off x="255601" y="2145141"/>
            <a:ext cx="11680798" cy="4371118"/>
          </a:xfrm>
          <a:prstGeom prst="rect">
            <a:avLst/>
          </a:prstGeom>
          <a:ln w="12700">
            <a:miter lim="400000"/>
          </a:ln>
        </p:spPr>
      </p:pic>
      <p:sp>
        <p:nvSpPr>
          <p:cNvPr id="630" name="Use neural network fit to recursively discover simplifying properties &amp; break problem into simpler ones:"/>
          <p:cNvSpPr txBox="1"/>
          <p:nvPr/>
        </p:nvSpPr>
        <p:spPr>
          <a:xfrm>
            <a:off x="626201" y="1520189"/>
            <a:ext cx="11128956"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Use neural network fit to recursively discover simplifying properties &amp; break problem into simpler ones:</a:t>
            </a:r>
          </a:p>
        </p:txBody>
      </p:sp>
      <p:sp>
        <p:nvSpPr>
          <p:cNvPr id="631" name="Oval"/>
          <p:cNvSpPr/>
          <p:nvPr/>
        </p:nvSpPr>
        <p:spPr>
          <a:xfrm>
            <a:off x="317500" y="3796817"/>
            <a:ext cx="3579168" cy="1371204"/>
          </a:xfrm>
          <a:prstGeom prst="ellipse">
            <a:avLst/>
          </a:prstGeom>
          <a:solidFill>
            <a:srgbClr val="FBF5B9"/>
          </a:solidFill>
          <a:ln w="12700">
            <a:miter lim="400000"/>
          </a:ln>
        </p:spPr>
        <p:txBody>
          <a:bodyPr lIns="45719" rIns="45719" anchor="ctr"/>
          <a:lstStyle/>
          <a:p>
            <a:pPr/>
          </a:p>
        </p:txBody>
      </p:sp>
      <p:sp>
        <p:nvSpPr>
          <p:cNvPr id="632" name="Oval"/>
          <p:cNvSpPr/>
          <p:nvPr/>
        </p:nvSpPr>
        <p:spPr>
          <a:xfrm>
            <a:off x="5631896" y="2919841"/>
            <a:ext cx="2704107" cy="2176016"/>
          </a:xfrm>
          <a:prstGeom prst="ellipse">
            <a:avLst/>
          </a:prstGeom>
          <a:solidFill>
            <a:srgbClr val="BFD7A7"/>
          </a:solidFill>
          <a:ln w="12700">
            <a:miter lim="400000"/>
          </a:ln>
        </p:spPr>
        <p:txBody>
          <a:bodyPr lIns="45719" rIns="45719" anchor="ctr"/>
          <a:lstStyle/>
          <a:p>
            <a:pPr/>
          </a:p>
        </p:txBody>
      </p:sp>
      <p:sp>
        <p:nvSpPr>
          <p:cNvPr id="633" name="Oval"/>
          <p:cNvSpPr/>
          <p:nvPr/>
        </p:nvSpPr>
        <p:spPr>
          <a:xfrm>
            <a:off x="5494496" y="5111821"/>
            <a:ext cx="1607852" cy="715803"/>
          </a:xfrm>
          <a:prstGeom prst="ellipse">
            <a:avLst/>
          </a:prstGeom>
          <a:solidFill>
            <a:srgbClr val="C6E1E3"/>
          </a:solidFill>
          <a:ln w="12700">
            <a:miter lim="400000"/>
          </a:ln>
        </p:spPr>
        <p:txBody>
          <a:bodyPr lIns="45719" rIns="45719" anchor="ctr"/>
          <a:lstStyle/>
          <a:p>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7" name="Rectangle"/>
          <p:cNvSpPr/>
          <p:nvPr/>
        </p:nvSpPr>
        <p:spPr>
          <a:xfrm>
            <a:off x="9419058" y="59577"/>
            <a:ext cx="2593877" cy="419101"/>
          </a:xfrm>
          <a:prstGeom prst="rect">
            <a:avLst/>
          </a:prstGeom>
          <a:solidFill>
            <a:srgbClr val="FFFB00"/>
          </a:solidFill>
          <a:ln w="12700">
            <a:miter lim="400000"/>
          </a:ln>
        </p:spPr>
        <p:txBody>
          <a:bodyPr lIns="45719" rIns="45719" anchor="ctr"/>
          <a:lstStyle/>
          <a:p>
            <a:pPr/>
          </a:p>
        </p:txBody>
      </p:sp>
      <p:sp>
        <p:nvSpPr>
          <p:cNvPr id="638"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pic>
        <p:nvPicPr>
          <p:cNvPr id="639" name="modules.pdf" descr="modules.pdf"/>
          <p:cNvPicPr>
            <a:picLocks noChangeAspect="1"/>
          </p:cNvPicPr>
          <p:nvPr/>
        </p:nvPicPr>
        <p:blipFill>
          <a:blip r:embed="rId3">
            <a:extLst/>
          </a:blip>
          <a:stretch>
            <a:fillRect/>
          </a:stretch>
        </p:blipFill>
        <p:spPr>
          <a:xfrm>
            <a:off x="255601" y="2145141"/>
            <a:ext cx="11680798" cy="4371118"/>
          </a:xfrm>
          <a:prstGeom prst="rect">
            <a:avLst/>
          </a:prstGeom>
          <a:ln w="12700">
            <a:miter lim="400000"/>
          </a:ln>
        </p:spPr>
      </p:pic>
      <p:sp>
        <p:nvSpPr>
          <p:cNvPr id="640" name="Use neural network fit to recursively discover simplifying properties &amp; break problem into simpler ones:"/>
          <p:cNvSpPr txBox="1"/>
          <p:nvPr/>
        </p:nvSpPr>
        <p:spPr>
          <a:xfrm>
            <a:off x="626201" y="1520189"/>
            <a:ext cx="11128956"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Use neural network fit to recursively discover simplifying properties &amp; break problem into simpler ones: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44" name="Picture 7" descr="Picture 7"/>
          <p:cNvPicPr>
            <a:picLocks noChangeAspect="1"/>
          </p:cNvPicPr>
          <p:nvPr/>
        </p:nvPicPr>
        <p:blipFill>
          <a:blip r:embed="rId3">
            <a:extLst/>
          </a:blip>
          <a:stretch>
            <a:fillRect/>
          </a:stretch>
        </p:blipFill>
        <p:spPr>
          <a:xfrm>
            <a:off x="110532" y="2310365"/>
            <a:ext cx="4585970" cy="2237268"/>
          </a:xfrm>
          <a:prstGeom prst="rect">
            <a:avLst/>
          </a:prstGeom>
          <a:ln w="12700">
            <a:miter lim="400000"/>
          </a:ln>
        </p:spPr>
      </p:pic>
      <p:pic>
        <p:nvPicPr>
          <p:cNvPr id="645" name="Picture 9" descr="Picture 9"/>
          <p:cNvPicPr>
            <a:picLocks noChangeAspect="1"/>
          </p:cNvPicPr>
          <p:nvPr/>
        </p:nvPicPr>
        <p:blipFill>
          <a:blip r:embed="rId4">
            <a:extLst/>
          </a:blip>
          <a:stretch>
            <a:fillRect/>
          </a:stretch>
        </p:blipFill>
        <p:spPr>
          <a:xfrm>
            <a:off x="5145039" y="4066595"/>
            <a:ext cx="3408337" cy="2246404"/>
          </a:xfrm>
          <a:prstGeom prst="rect">
            <a:avLst/>
          </a:prstGeom>
          <a:ln w="12700">
            <a:miter lim="400000"/>
          </a:ln>
        </p:spPr>
      </p:pic>
      <p:pic>
        <p:nvPicPr>
          <p:cNvPr id="646" name="Picture 11" descr="Picture 11"/>
          <p:cNvPicPr>
            <a:picLocks noChangeAspect="1"/>
          </p:cNvPicPr>
          <p:nvPr/>
        </p:nvPicPr>
        <p:blipFill>
          <a:blip r:embed="rId5">
            <a:extLst/>
          </a:blip>
          <a:stretch>
            <a:fillRect/>
          </a:stretch>
        </p:blipFill>
        <p:spPr>
          <a:xfrm>
            <a:off x="5769224" y="1187163"/>
            <a:ext cx="2272324" cy="2246404"/>
          </a:xfrm>
          <a:prstGeom prst="rect">
            <a:avLst/>
          </a:prstGeom>
          <a:ln w="12700">
            <a:miter lim="400000"/>
          </a:ln>
        </p:spPr>
      </p:pic>
      <p:pic>
        <p:nvPicPr>
          <p:cNvPr id="647" name="Picture 13" descr="Picture 13"/>
          <p:cNvPicPr>
            <a:picLocks noChangeAspect="1"/>
          </p:cNvPicPr>
          <p:nvPr/>
        </p:nvPicPr>
        <p:blipFill>
          <a:blip r:embed="rId6">
            <a:extLst/>
          </a:blip>
          <a:stretch>
            <a:fillRect/>
          </a:stretch>
        </p:blipFill>
        <p:spPr>
          <a:xfrm>
            <a:off x="9639261" y="1325562"/>
            <a:ext cx="2250459" cy="2241838"/>
          </a:xfrm>
          <a:prstGeom prst="rect">
            <a:avLst/>
          </a:prstGeom>
          <a:ln w="12700">
            <a:miter lim="400000"/>
          </a:ln>
        </p:spPr>
      </p:pic>
      <p:sp>
        <p:nvSpPr>
          <p:cNvPr id="648" name="Right Arrow 16"/>
          <p:cNvSpPr/>
          <p:nvPr/>
        </p:nvSpPr>
        <p:spPr>
          <a:xfrm rot="19374448">
            <a:off x="4743658" y="2452621"/>
            <a:ext cx="978409" cy="484633"/>
          </a:xfrm>
          <a:prstGeom prst="rightArrow">
            <a:avLst>
              <a:gd name="adj1" fmla="val 50000"/>
              <a:gd name="adj2" fmla="val 50000"/>
            </a:avLst>
          </a:pr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649" name="Right Arrow 17"/>
          <p:cNvSpPr/>
          <p:nvPr/>
        </p:nvSpPr>
        <p:spPr>
          <a:xfrm rot="1940731">
            <a:off x="3763855" y="4823667"/>
            <a:ext cx="978409" cy="484633"/>
          </a:xfrm>
          <a:prstGeom prst="rightArrow">
            <a:avLst>
              <a:gd name="adj1" fmla="val 50000"/>
              <a:gd name="adj2" fmla="val 50000"/>
            </a:avLst>
          </a:pr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650" name="Right Arrow 18"/>
          <p:cNvSpPr/>
          <p:nvPr/>
        </p:nvSpPr>
        <p:spPr>
          <a:xfrm rot="19374448">
            <a:off x="8613695" y="3567555"/>
            <a:ext cx="978409" cy="484633"/>
          </a:xfrm>
          <a:prstGeom prst="rightArrow">
            <a:avLst>
              <a:gd name="adj1" fmla="val 50000"/>
              <a:gd name="adj2" fmla="val 50000"/>
            </a:avLst>
          </a:pr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651" name="Right Arrow 19"/>
          <p:cNvSpPr/>
          <p:nvPr/>
        </p:nvSpPr>
        <p:spPr>
          <a:xfrm rot="1940731">
            <a:off x="8607114" y="4964002"/>
            <a:ext cx="978409" cy="484633"/>
          </a:xfrm>
          <a:prstGeom prst="rightArrow">
            <a:avLst>
              <a:gd name="adj1" fmla="val 50000"/>
              <a:gd name="adj2" fmla="val 50000"/>
            </a:avLst>
          </a:prstGeom>
          <a:solidFill>
            <a:schemeClr val="accent1"/>
          </a:solidFill>
          <a:ln w="12700">
            <a:solidFill>
              <a:srgbClr val="32538F"/>
            </a:solidFill>
            <a:miter/>
          </a:ln>
        </p:spPr>
        <p:txBody>
          <a:bodyPr lIns="45719" rIns="45719" anchor="ctr"/>
          <a:lstStyle/>
          <a:p>
            <a:pPr algn="ctr">
              <a:defRPr>
                <a:solidFill>
                  <a:srgbClr val="FFFFFF"/>
                </a:solidFill>
              </a:defRPr>
            </a:pPr>
          </a:p>
        </p:txBody>
      </p:sp>
      <p:pic>
        <p:nvPicPr>
          <p:cNvPr id="652" name="Picture 2" descr="Picture 2"/>
          <p:cNvPicPr>
            <a:picLocks noChangeAspect="1"/>
          </p:cNvPicPr>
          <p:nvPr/>
        </p:nvPicPr>
        <p:blipFill>
          <a:blip r:embed="rId7">
            <a:extLst/>
          </a:blip>
          <a:stretch>
            <a:fillRect/>
          </a:stretch>
        </p:blipFill>
        <p:spPr>
          <a:xfrm>
            <a:off x="9639261" y="4381789"/>
            <a:ext cx="2250394" cy="2241837"/>
          </a:xfrm>
          <a:prstGeom prst="rect">
            <a:avLst/>
          </a:prstGeom>
          <a:ln w="12700">
            <a:miter lim="400000"/>
          </a:ln>
        </p:spPr>
      </p:pic>
      <p:pic>
        <p:nvPicPr>
          <p:cNvPr id="653" name="statue-of-caesar.jpg" descr="statue-of-caesar.jpg"/>
          <p:cNvPicPr>
            <a:picLocks noChangeAspect="1"/>
          </p:cNvPicPr>
          <p:nvPr/>
        </p:nvPicPr>
        <p:blipFill>
          <a:blip r:embed="rId8">
            <a:extLst/>
          </a:blip>
          <a:stretch>
            <a:fillRect/>
          </a:stretch>
        </p:blipFill>
        <p:spPr>
          <a:xfrm>
            <a:off x="103943" y="501750"/>
            <a:ext cx="2593876" cy="1727857"/>
          </a:xfrm>
          <a:prstGeom prst="rect">
            <a:avLst/>
          </a:prstGeom>
          <a:ln w="12700">
            <a:miter lim="400000"/>
          </a:ln>
        </p:spPr>
      </p:pic>
      <p:sp>
        <p:nvSpPr>
          <p:cNvPr id="654" name="Rectangle"/>
          <p:cNvSpPr/>
          <p:nvPr/>
        </p:nvSpPr>
        <p:spPr>
          <a:xfrm>
            <a:off x="9419058" y="59577"/>
            <a:ext cx="2593877" cy="419101"/>
          </a:xfrm>
          <a:prstGeom prst="rect">
            <a:avLst/>
          </a:prstGeom>
          <a:solidFill>
            <a:srgbClr val="FFFB00"/>
          </a:solidFill>
          <a:ln w="12700">
            <a:miter lim="400000"/>
          </a:ln>
        </p:spPr>
        <p:txBody>
          <a:bodyPr lIns="45719" rIns="45719" anchor="ctr"/>
          <a:lstStyle/>
          <a:p>
            <a:pPr/>
          </a:p>
        </p:txBody>
      </p:sp>
      <p:sp>
        <p:nvSpPr>
          <p:cNvPr id="655"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
        <p:nvSpPr>
          <p:cNvPr id="656" name="Callout"/>
          <p:cNvSpPr/>
          <p:nvPr/>
        </p:nvSpPr>
        <p:spPr>
          <a:xfrm>
            <a:off x="1775862" y="410196"/>
            <a:ext cx="3584973" cy="6671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530" y="0"/>
                </a:moveTo>
                <a:cubicBezTo>
                  <a:pt x="7319" y="0"/>
                  <a:pt x="7147" y="920"/>
                  <a:pt x="7147" y="2056"/>
                </a:cubicBezTo>
                <a:lnTo>
                  <a:pt x="7147" y="13441"/>
                </a:lnTo>
                <a:lnTo>
                  <a:pt x="0" y="21600"/>
                </a:lnTo>
                <a:lnTo>
                  <a:pt x="15361" y="18683"/>
                </a:lnTo>
                <a:lnTo>
                  <a:pt x="21217" y="18683"/>
                </a:lnTo>
                <a:cubicBezTo>
                  <a:pt x="21429" y="18683"/>
                  <a:pt x="21600" y="17763"/>
                  <a:pt x="21600" y="16627"/>
                </a:cubicBezTo>
                <a:lnTo>
                  <a:pt x="21600" y="2056"/>
                </a:lnTo>
                <a:cubicBezTo>
                  <a:pt x="21600" y="920"/>
                  <a:pt x="21429" y="0"/>
                  <a:pt x="21217" y="0"/>
                </a:cubicBezTo>
                <a:lnTo>
                  <a:pt x="7530" y="0"/>
                </a:lnTo>
                <a:close/>
              </a:path>
            </a:pathLst>
          </a:custGeom>
          <a:solidFill>
            <a:srgbClr val="EBEBEB"/>
          </a:solidFill>
          <a:ln w="12700">
            <a:solidFill>
              <a:schemeClr val="accent1"/>
            </a:solidFill>
            <a:miter/>
          </a:ln>
        </p:spPr>
        <p:txBody>
          <a:bodyPr lIns="45719" rIns="45719" anchor="ctr"/>
          <a:lstStyle/>
          <a:p>
            <a:pPr/>
          </a:p>
        </p:txBody>
      </p:sp>
      <p:sp>
        <p:nvSpPr>
          <p:cNvPr id="657" name="Divide &amp; conquer!"/>
          <p:cNvSpPr txBox="1"/>
          <p:nvPr/>
        </p:nvSpPr>
        <p:spPr>
          <a:xfrm>
            <a:off x="3065329" y="454161"/>
            <a:ext cx="2309464" cy="421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200">
                <a:latin typeface="+mn-lt"/>
                <a:ea typeface="+mn-ea"/>
                <a:cs typeface="+mn-cs"/>
                <a:sym typeface="Helvetica"/>
              </a:defRPr>
            </a:lvl1pPr>
          </a:lstStyle>
          <a:p>
            <a:pPr/>
            <a:r>
              <a:t>Divide &amp; conquer!</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663" name="Rounded Rectangle 25"/>
          <p:cNvGrpSpPr/>
          <p:nvPr/>
        </p:nvGrpSpPr>
        <p:grpSpPr>
          <a:xfrm>
            <a:off x="249472" y="26352"/>
            <a:ext cx="4049487" cy="1257750"/>
            <a:chOff x="0" y="1019"/>
            <a:chExt cx="4049486" cy="1257748"/>
          </a:xfrm>
        </p:grpSpPr>
        <p:sp>
          <p:nvSpPr>
            <p:cNvPr id="661" name="Rounded Rectangle"/>
            <p:cNvSpPr/>
            <p:nvPr/>
          </p:nvSpPr>
          <p:spPr>
            <a:xfrm>
              <a:off x="0" y="274294"/>
              <a:ext cx="4049487" cy="711201"/>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62" name="Text"/>
            <p:cNvSpPr txBox="1"/>
            <p:nvPr/>
          </p:nvSpPr>
          <p:spPr>
            <a:xfrm>
              <a:off x="34717" y="1019"/>
              <a:ext cx="3980052" cy="12577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latin typeface="Cambria Math"/>
                  <a:ea typeface="Cambria Math"/>
                  <a:cs typeface="Cambria Math"/>
                  <a:sym typeface="Cambria Math"/>
                </a:defRPr>
              </a:pPr>
            </a:p>
            <a:p>
              <a:pPr algn="ctr">
                <a:defRPr>
                  <a:solidFill>
                    <a:srgbClr val="FFFFFF"/>
                  </a:solidFill>
                </a:defRPr>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r>
                          <a:rPr xmlns:a="http://schemas.openxmlformats.org/drawingml/2006/main" sz="1900" i="1">
                            <a:solidFill>
                              <a:srgbClr val="FFFFFF"/>
                            </a:solidFill>
                            <a:latin typeface="Cambria Math" panose="02040503050406030204" pitchFamily="18" charset="0"/>
                          </a:rPr>
                          <m:t>𝐺</m:t>
                        </m:r>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666" name="Rounded Rectangle 26"/>
          <p:cNvGrpSpPr/>
          <p:nvPr/>
        </p:nvGrpSpPr>
        <p:grpSpPr>
          <a:xfrm>
            <a:off x="2450593" y="2039564"/>
            <a:ext cx="3589869" cy="1035353"/>
            <a:chOff x="0" y="0"/>
            <a:chExt cx="3589868" cy="1035352"/>
          </a:xfrm>
        </p:grpSpPr>
        <p:sp>
          <p:nvSpPr>
            <p:cNvPr id="664" name="Rounded Rectangle"/>
            <p:cNvSpPr/>
            <p:nvPr/>
          </p:nvSpPr>
          <p:spPr>
            <a:xfrm>
              <a:off x="0" y="0"/>
              <a:ext cx="3589869" cy="1035353"/>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65" name="Text"/>
            <p:cNvSpPr txBox="1"/>
            <p:nvPr/>
          </p:nvSpPr>
          <p:spPr>
            <a:xfrm>
              <a:off x="50542" y="6104"/>
              <a:ext cx="3488784" cy="10231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den>
                        </m:f>
                      </m:num>
                      <m:den>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r>
                              <a:rPr xmlns:a="http://schemas.openxmlformats.org/drawingml/2006/main" sz="1900" i="1">
                                <a:solidFill>
                                  <a:srgbClr val="FFFFFF"/>
                                </a:solidFill>
                                <a:latin typeface="Cambria Math" panose="02040503050406030204" pitchFamily="18" charset="0"/>
                              </a:rPr>
                              <m:t>1</m:t>
                            </m:r>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669" name="Rounded Rectangle 27"/>
          <p:cNvGrpSpPr/>
          <p:nvPr/>
        </p:nvGrpSpPr>
        <p:grpSpPr>
          <a:xfrm>
            <a:off x="249472" y="2039565"/>
            <a:ext cx="1002313" cy="1035352"/>
            <a:chOff x="0" y="0"/>
            <a:chExt cx="1002311" cy="1035351"/>
          </a:xfrm>
        </p:grpSpPr>
        <p:sp>
          <p:nvSpPr>
            <p:cNvPr id="667" name="Rounded Rectangle"/>
            <p:cNvSpPr/>
            <p:nvPr/>
          </p:nvSpPr>
          <p:spPr>
            <a:xfrm>
              <a:off x="0" y="0"/>
              <a:ext cx="1002312" cy="1035352"/>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68" name="Text"/>
            <p:cNvSpPr txBox="1"/>
            <p:nvPr/>
          </p:nvSpPr>
          <p:spPr>
            <a:xfrm>
              <a:off x="48928" y="102649"/>
              <a:ext cx="904455" cy="8300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r>
                      <a:rPr xmlns:a="http://schemas.openxmlformats.org/drawingml/2006/main" sz="2200" i="1">
                        <a:solidFill>
                          <a:srgbClr val="FFFFFF"/>
                        </a:solidFill>
                        <a:latin typeface="Cambria Math" panose="02040503050406030204" pitchFamily="18" charset="0"/>
                      </a:rPr>
                      <m:t/>
                    </m:r>
                    <m:r>
                      <a:rPr xmlns:a="http://schemas.openxmlformats.org/drawingml/2006/main" sz="2200" i="1">
                        <a:solidFill>
                          <a:srgbClr val="FFFFFF"/>
                        </a:solidFill>
                        <a:latin typeface="Cambria Math" panose="02040503050406030204" pitchFamily="18" charset="0"/>
                      </a:rPr>
                      <m:t/>
                    </m:r>
                    <m:f>
                      <m:fPr>
                        <m:ctrlPr>
                          <a:rPr xmlns:a="http://schemas.openxmlformats.org/drawingml/2006/main" sz="2200" i="1">
                            <a:solidFill>
                              <a:srgbClr val="FFFFFF"/>
                            </a:solidFill>
                            <a:latin typeface="Cambria Math" panose="02040503050406030204" pitchFamily="18" charset="0"/>
                          </a:rPr>
                        </m:ctrlPr>
                        <m:type m:val="bar"/>
                      </m:fPr>
                      <m:num>
                        <m:eqArr>
                          <m:eqArrPr>
                            <m:ctrlPr>
                              <a:rPr xmlns:a="http://schemas.openxmlformats.org/drawingml/2006/main" sz="2200" i="1">
                                <a:solidFill>
                                  <a:srgbClr val="FFFFFF"/>
                                </a:solidFill>
                                <a:latin typeface="Cambria Math" panose="02040503050406030204" pitchFamily="18" charset="0"/>
                              </a:rPr>
                            </m:ctrlPr>
                          </m:eqArrPr>
                          <m:e>
                            <m:r>
                              <a:rPr xmlns:a="http://schemas.openxmlformats.org/drawingml/2006/main" sz="2200" i="1">
                                <a:solidFill>
                                  <a:srgbClr val="FFFFFF"/>
                                </a:solidFill>
                                <a:latin typeface="Cambria Math" panose="02040503050406030204" pitchFamily="18" charset="0"/>
                              </a:rPr>
                              <m:t/>
                            </m:r>
                          </m:e>
                          <m:e>
                            <m:r>
                              <a:rPr xmlns:a="http://schemas.openxmlformats.org/drawingml/2006/main" sz="2200" i="1">
                                <a:solidFill>
                                  <a:srgbClr val="FFFFFF"/>
                                </a:solidFill>
                                <a:latin typeface="Cambria Math" panose="02040503050406030204" pitchFamily="18" charset="0"/>
                              </a:rPr>
                              <m:t>𝐺</m:t>
                            </m:r>
                            <m:sSubSup>
                              <m:e>
                                <m:r>
                                  <a:rPr xmlns:a="http://schemas.openxmlformats.org/drawingml/2006/main" sz="2200" i="1">
                                    <a:solidFill>
                                      <a:srgbClr val="FFFFFF"/>
                                    </a:solidFill>
                                    <a:latin typeface="Cambria Math" panose="02040503050406030204" pitchFamily="18" charset="0"/>
                                  </a:rPr>
                                  <m:t>𝑚</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e>
                        </m:eqArr>
                      </m:num>
                      <m:den>
                        <m:sSubSup>
                          <m:e>
                            <m:r>
                              <a:rPr xmlns:a="http://schemas.openxmlformats.org/drawingml/2006/main" sz="2200" i="1">
                                <a:solidFill>
                                  <a:srgbClr val="FFFFFF"/>
                                </a:solidFill>
                                <a:latin typeface="Cambria Math" panose="02040503050406030204" pitchFamily="18" charset="0"/>
                              </a:rPr>
                              <m:t>𝑥</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den>
                    </m:f>
                  </m:oMath>
                </m:oMathPara>
              </a14:m>
            </a:p>
          </p:txBody>
        </p:sp>
      </p:grpSp>
      <p:sp>
        <p:nvSpPr>
          <p:cNvPr id="670" name="Up-Down Arrow 28"/>
          <p:cNvSpPr/>
          <p:nvPr/>
        </p:nvSpPr>
        <p:spPr>
          <a:xfrm rot="5400000">
            <a:off x="6523360" y="2189097"/>
            <a:ext cx="484633" cy="7362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109"/>
                </a:moveTo>
                <a:lnTo>
                  <a:pt x="10800" y="0"/>
                </a:lnTo>
                <a:lnTo>
                  <a:pt x="21600" y="7109"/>
                </a:lnTo>
                <a:lnTo>
                  <a:pt x="16200" y="7109"/>
                </a:lnTo>
                <a:lnTo>
                  <a:pt x="16200" y="14491"/>
                </a:lnTo>
                <a:lnTo>
                  <a:pt x="21600" y="14491"/>
                </a:lnTo>
                <a:lnTo>
                  <a:pt x="10800" y="21600"/>
                </a:lnTo>
                <a:lnTo>
                  <a:pt x="0" y="14491"/>
                </a:lnTo>
                <a:lnTo>
                  <a:pt x="5400" y="14491"/>
                </a:lnTo>
                <a:lnTo>
                  <a:pt x="5400" y="7109"/>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673" name="Rounded Rectangle 29"/>
          <p:cNvGrpSpPr/>
          <p:nvPr/>
        </p:nvGrpSpPr>
        <p:grpSpPr>
          <a:xfrm>
            <a:off x="7461957" y="2223277"/>
            <a:ext cx="3626954" cy="736285"/>
            <a:chOff x="0" y="0"/>
            <a:chExt cx="3626953" cy="736283"/>
          </a:xfrm>
        </p:grpSpPr>
        <p:sp>
          <p:nvSpPr>
            <p:cNvPr id="671" name="Rounded Rectangle"/>
            <p:cNvSpPr/>
            <p:nvPr/>
          </p:nvSpPr>
          <p:spPr>
            <a:xfrm>
              <a:off x="0" y="0"/>
              <a:ext cx="3626954"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72" name="Text"/>
            <p:cNvSpPr txBox="1"/>
            <p:nvPr/>
          </p:nvSpPr>
          <p:spPr>
            <a:xfrm>
              <a:off x="35941" y="9706"/>
              <a:ext cx="3555071" cy="7168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𝑎</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𝑐</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𝑑</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𝑒</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𝑓</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sp>
        <p:nvSpPr>
          <p:cNvPr id="674" name="Down Arrow 36"/>
          <p:cNvSpPr/>
          <p:nvPr/>
        </p:nvSpPr>
        <p:spPr>
          <a:xfrm>
            <a:off x="2593968" y="1038602"/>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675" name="Down Arrow 37"/>
          <p:cNvSpPr/>
          <p:nvPr/>
        </p:nvSpPr>
        <p:spPr>
          <a:xfrm>
            <a:off x="1341721" y="1061157"/>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678" name="Rectangle 38"/>
          <p:cNvGrpSpPr/>
          <p:nvPr/>
        </p:nvGrpSpPr>
        <p:grpSpPr>
          <a:xfrm>
            <a:off x="3846214" y="1198363"/>
            <a:ext cx="2646275" cy="595105"/>
            <a:chOff x="0" y="0"/>
            <a:chExt cx="2646274" cy="595103"/>
          </a:xfrm>
        </p:grpSpPr>
        <p:sp>
          <p:nvSpPr>
            <p:cNvPr id="676" name="Rectangle"/>
            <p:cNvSpPr/>
            <p:nvPr/>
          </p:nvSpPr>
          <p:spPr>
            <a:xfrm>
              <a:off x="-1" y="0"/>
              <a:ext cx="2646276"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77" name="Dimensional Analysis"/>
            <p:cNvSpPr txBox="1"/>
            <p:nvPr/>
          </p:nvSpPr>
          <p:spPr>
            <a:xfrm>
              <a:off x="-1" y="118481"/>
              <a:ext cx="2646276"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Dimensional Analysis</a:t>
              </a:r>
            </a:p>
          </p:txBody>
        </p:sp>
      </p:grpSp>
      <p:sp>
        <p:nvSpPr>
          <p:cNvPr id="679" name="Donut 23"/>
          <p:cNvSpPr/>
          <p:nvPr/>
        </p:nvSpPr>
        <p:spPr>
          <a:xfrm>
            <a:off x="5968" y="1814267"/>
            <a:ext cx="1489320" cy="14859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0" y="10800"/>
                </a:moveTo>
                <a:cubicBezTo>
                  <a:pt x="770" y="16339"/>
                  <a:pt x="5260" y="20829"/>
                  <a:pt x="10800" y="20829"/>
                </a:cubicBezTo>
                <a:cubicBezTo>
                  <a:pt x="16340" y="20829"/>
                  <a:pt x="20830" y="16339"/>
                  <a:pt x="20830" y="10800"/>
                </a:cubicBezTo>
                <a:cubicBezTo>
                  <a:pt x="20830" y="5261"/>
                  <a:pt x="16340" y="771"/>
                  <a:pt x="10800" y="771"/>
                </a:cubicBezTo>
                <a:cubicBezTo>
                  <a:pt x="5260" y="771"/>
                  <a:pt x="770" y="5261"/>
                  <a:pt x="770" y="10800"/>
                </a:cubicBezTo>
                <a:close/>
              </a:path>
            </a:pathLst>
          </a:custGeom>
          <a:solidFill>
            <a:srgbClr val="FF0000"/>
          </a:solidFill>
          <a:ln w="12700">
            <a:solidFill>
              <a:srgbClr val="32538F"/>
            </a:solidFill>
            <a:miter/>
          </a:ln>
        </p:spPr>
        <p:txBody>
          <a:bodyPr lIns="45719" rIns="45719" anchor="ctr"/>
          <a:lstStyle/>
          <a:p>
            <a:pPr algn="ctr"/>
          </a:p>
        </p:txBody>
      </p:sp>
      <p:sp>
        <p:nvSpPr>
          <p:cNvPr id="680"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684" name="Rounded Rectangle 25"/>
          <p:cNvGrpSpPr/>
          <p:nvPr/>
        </p:nvGrpSpPr>
        <p:grpSpPr>
          <a:xfrm>
            <a:off x="249472" y="26352"/>
            <a:ext cx="4049487" cy="1257750"/>
            <a:chOff x="0" y="1019"/>
            <a:chExt cx="4049486" cy="1257748"/>
          </a:xfrm>
        </p:grpSpPr>
        <p:sp>
          <p:nvSpPr>
            <p:cNvPr id="682" name="Rounded Rectangle"/>
            <p:cNvSpPr/>
            <p:nvPr/>
          </p:nvSpPr>
          <p:spPr>
            <a:xfrm>
              <a:off x="0" y="274294"/>
              <a:ext cx="4049487" cy="711201"/>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83" name="Text"/>
            <p:cNvSpPr txBox="1"/>
            <p:nvPr/>
          </p:nvSpPr>
          <p:spPr>
            <a:xfrm>
              <a:off x="34717" y="1019"/>
              <a:ext cx="3980052" cy="12577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latin typeface="Cambria Math"/>
                  <a:ea typeface="Cambria Math"/>
                  <a:cs typeface="Cambria Math"/>
                  <a:sym typeface="Cambria Math"/>
                </a:defRPr>
              </a:pPr>
            </a:p>
            <a:p>
              <a:pPr algn="ctr">
                <a:defRPr>
                  <a:solidFill>
                    <a:srgbClr val="FFFFFF"/>
                  </a:solidFill>
                </a:defRPr>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r>
                          <a:rPr xmlns:a="http://schemas.openxmlformats.org/drawingml/2006/main" sz="1900" i="1">
                            <a:solidFill>
                              <a:srgbClr val="FFFFFF"/>
                            </a:solidFill>
                            <a:latin typeface="Cambria Math" panose="02040503050406030204" pitchFamily="18" charset="0"/>
                          </a:rPr>
                          <m:t>𝐺</m:t>
                        </m:r>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687" name="Rounded Rectangle 26"/>
          <p:cNvGrpSpPr/>
          <p:nvPr/>
        </p:nvGrpSpPr>
        <p:grpSpPr>
          <a:xfrm>
            <a:off x="2450593" y="2039564"/>
            <a:ext cx="3589869" cy="1035353"/>
            <a:chOff x="0" y="0"/>
            <a:chExt cx="3589868" cy="1035352"/>
          </a:xfrm>
        </p:grpSpPr>
        <p:sp>
          <p:nvSpPr>
            <p:cNvPr id="685" name="Rounded Rectangle"/>
            <p:cNvSpPr/>
            <p:nvPr/>
          </p:nvSpPr>
          <p:spPr>
            <a:xfrm>
              <a:off x="0" y="0"/>
              <a:ext cx="3589869" cy="1035353"/>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86" name="Text"/>
            <p:cNvSpPr txBox="1"/>
            <p:nvPr/>
          </p:nvSpPr>
          <p:spPr>
            <a:xfrm>
              <a:off x="50542" y="6104"/>
              <a:ext cx="3488784" cy="10231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den>
                        </m:f>
                      </m:num>
                      <m:den>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r>
                              <a:rPr xmlns:a="http://schemas.openxmlformats.org/drawingml/2006/main" sz="1900" i="1">
                                <a:solidFill>
                                  <a:srgbClr val="FFFFFF"/>
                                </a:solidFill>
                                <a:latin typeface="Cambria Math" panose="02040503050406030204" pitchFamily="18" charset="0"/>
                              </a:rPr>
                              <m:t>1</m:t>
                            </m:r>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690" name="Rounded Rectangle 27"/>
          <p:cNvGrpSpPr/>
          <p:nvPr/>
        </p:nvGrpSpPr>
        <p:grpSpPr>
          <a:xfrm>
            <a:off x="249472" y="2039565"/>
            <a:ext cx="1002313" cy="1035352"/>
            <a:chOff x="0" y="0"/>
            <a:chExt cx="1002311" cy="1035351"/>
          </a:xfrm>
        </p:grpSpPr>
        <p:sp>
          <p:nvSpPr>
            <p:cNvPr id="688" name="Rounded Rectangle"/>
            <p:cNvSpPr/>
            <p:nvPr/>
          </p:nvSpPr>
          <p:spPr>
            <a:xfrm>
              <a:off x="0" y="0"/>
              <a:ext cx="1002312" cy="1035352"/>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89" name="Text"/>
            <p:cNvSpPr txBox="1"/>
            <p:nvPr/>
          </p:nvSpPr>
          <p:spPr>
            <a:xfrm>
              <a:off x="48928" y="102649"/>
              <a:ext cx="904455" cy="8300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r>
                      <a:rPr xmlns:a="http://schemas.openxmlformats.org/drawingml/2006/main" sz="2200" i="1">
                        <a:solidFill>
                          <a:srgbClr val="FFFFFF"/>
                        </a:solidFill>
                        <a:latin typeface="Cambria Math" panose="02040503050406030204" pitchFamily="18" charset="0"/>
                      </a:rPr>
                      <m:t/>
                    </m:r>
                    <m:r>
                      <a:rPr xmlns:a="http://schemas.openxmlformats.org/drawingml/2006/main" sz="2200" i="1">
                        <a:solidFill>
                          <a:srgbClr val="FFFFFF"/>
                        </a:solidFill>
                        <a:latin typeface="Cambria Math" panose="02040503050406030204" pitchFamily="18" charset="0"/>
                      </a:rPr>
                      <m:t/>
                    </m:r>
                    <m:f>
                      <m:fPr>
                        <m:ctrlPr>
                          <a:rPr xmlns:a="http://schemas.openxmlformats.org/drawingml/2006/main" sz="2200" i="1">
                            <a:solidFill>
                              <a:srgbClr val="FFFFFF"/>
                            </a:solidFill>
                            <a:latin typeface="Cambria Math" panose="02040503050406030204" pitchFamily="18" charset="0"/>
                          </a:rPr>
                        </m:ctrlPr>
                        <m:type m:val="bar"/>
                      </m:fPr>
                      <m:num>
                        <m:eqArr>
                          <m:eqArrPr>
                            <m:ctrlPr>
                              <a:rPr xmlns:a="http://schemas.openxmlformats.org/drawingml/2006/main" sz="2200" i="1">
                                <a:solidFill>
                                  <a:srgbClr val="FFFFFF"/>
                                </a:solidFill>
                                <a:latin typeface="Cambria Math" panose="02040503050406030204" pitchFamily="18" charset="0"/>
                              </a:rPr>
                            </m:ctrlPr>
                          </m:eqArrPr>
                          <m:e>
                            <m:r>
                              <a:rPr xmlns:a="http://schemas.openxmlformats.org/drawingml/2006/main" sz="2200" i="1">
                                <a:solidFill>
                                  <a:srgbClr val="FFFFFF"/>
                                </a:solidFill>
                                <a:latin typeface="Cambria Math" panose="02040503050406030204" pitchFamily="18" charset="0"/>
                              </a:rPr>
                              <m:t/>
                            </m:r>
                          </m:e>
                          <m:e>
                            <m:r>
                              <a:rPr xmlns:a="http://schemas.openxmlformats.org/drawingml/2006/main" sz="2200" i="1">
                                <a:solidFill>
                                  <a:srgbClr val="FFFFFF"/>
                                </a:solidFill>
                                <a:latin typeface="Cambria Math" panose="02040503050406030204" pitchFamily="18" charset="0"/>
                              </a:rPr>
                              <m:t>𝐺</m:t>
                            </m:r>
                            <m:sSubSup>
                              <m:e>
                                <m:r>
                                  <a:rPr xmlns:a="http://schemas.openxmlformats.org/drawingml/2006/main" sz="2200" i="1">
                                    <a:solidFill>
                                      <a:srgbClr val="FFFFFF"/>
                                    </a:solidFill>
                                    <a:latin typeface="Cambria Math" panose="02040503050406030204" pitchFamily="18" charset="0"/>
                                  </a:rPr>
                                  <m:t>𝑚</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e>
                        </m:eqArr>
                      </m:num>
                      <m:den>
                        <m:sSubSup>
                          <m:e>
                            <m:r>
                              <a:rPr xmlns:a="http://schemas.openxmlformats.org/drawingml/2006/main" sz="2200" i="1">
                                <a:solidFill>
                                  <a:srgbClr val="FFFFFF"/>
                                </a:solidFill>
                                <a:latin typeface="Cambria Math" panose="02040503050406030204" pitchFamily="18" charset="0"/>
                              </a:rPr>
                              <m:t>𝑥</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den>
                    </m:f>
                  </m:oMath>
                </m:oMathPara>
              </a14:m>
            </a:p>
          </p:txBody>
        </p:sp>
      </p:grpSp>
      <p:sp>
        <p:nvSpPr>
          <p:cNvPr id="691" name="Up-Down Arrow 28"/>
          <p:cNvSpPr/>
          <p:nvPr/>
        </p:nvSpPr>
        <p:spPr>
          <a:xfrm rot="5400000">
            <a:off x="6523360" y="2189097"/>
            <a:ext cx="484633" cy="7362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109"/>
                </a:moveTo>
                <a:lnTo>
                  <a:pt x="10800" y="0"/>
                </a:lnTo>
                <a:lnTo>
                  <a:pt x="21600" y="7109"/>
                </a:lnTo>
                <a:lnTo>
                  <a:pt x="16200" y="7109"/>
                </a:lnTo>
                <a:lnTo>
                  <a:pt x="16200" y="14491"/>
                </a:lnTo>
                <a:lnTo>
                  <a:pt x="21600" y="14491"/>
                </a:lnTo>
                <a:lnTo>
                  <a:pt x="10800" y="21600"/>
                </a:lnTo>
                <a:lnTo>
                  <a:pt x="0" y="14491"/>
                </a:lnTo>
                <a:lnTo>
                  <a:pt x="5400" y="14491"/>
                </a:lnTo>
                <a:lnTo>
                  <a:pt x="5400" y="7109"/>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694" name="Rounded Rectangle 29"/>
          <p:cNvGrpSpPr/>
          <p:nvPr/>
        </p:nvGrpSpPr>
        <p:grpSpPr>
          <a:xfrm>
            <a:off x="7461957" y="2223277"/>
            <a:ext cx="3626954" cy="736285"/>
            <a:chOff x="0" y="0"/>
            <a:chExt cx="3626953" cy="736283"/>
          </a:xfrm>
        </p:grpSpPr>
        <p:sp>
          <p:nvSpPr>
            <p:cNvPr id="692" name="Rounded Rectangle"/>
            <p:cNvSpPr/>
            <p:nvPr/>
          </p:nvSpPr>
          <p:spPr>
            <a:xfrm>
              <a:off x="0" y="0"/>
              <a:ext cx="3626954"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93" name="Text"/>
            <p:cNvSpPr txBox="1"/>
            <p:nvPr/>
          </p:nvSpPr>
          <p:spPr>
            <a:xfrm>
              <a:off x="35941" y="9706"/>
              <a:ext cx="3555071" cy="7168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𝑎</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𝑐</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𝑑</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𝑒</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𝑓</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sp>
        <p:nvSpPr>
          <p:cNvPr id="695" name="Down Arrow 30"/>
          <p:cNvSpPr/>
          <p:nvPr/>
        </p:nvSpPr>
        <p:spPr>
          <a:xfrm>
            <a:off x="8298874" y="3117272"/>
            <a:ext cx="469305" cy="8712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783"/>
                </a:moveTo>
                <a:lnTo>
                  <a:pt x="5400" y="15783"/>
                </a:lnTo>
                <a:lnTo>
                  <a:pt x="5400" y="0"/>
                </a:lnTo>
                <a:lnTo>
                  <a:pt x="16200" y="0"/>
                </a:lnTo>
                <a:lnTo>
                  <a:pt x="16200" y="15783"/>
                </a:lnTo>
                <a:lnTo>
                  <a:pt x="21600" y="15783"/>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698" name="Rounded Rectangle 31"/>
          <p:cNvGrpSpPr/>
          <p:nvPr/>
        </p:nvGrpSpPr>
        <p:grpSpPr>
          <a:xfrm>
            <a:off x="7934070" y="4138834"/>
            <a:ext cx="2682724" cy="736285"/>
            <a:chOff x="0" y="0"/>
            <a:chExt cx="2682723" cy="736283"/>
          </a:xfrm>
        </p:grpSpPr>
        <p:sp>
          <p:nvSpPr>
            <p:cNvPr id="696" name="Rounded Rectangle"/>
            <p:cNvSpPr/>
            <p:nvPr/>
          </p:nvSpPr>
          <p:spPr>
            <a:xfrm>
              <a:off x="0" y="0"/>
              <a:ext cx="2682724"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697" name="Text"/>
            <p:cNvSpPr txBox="1"/>
            <p:nvPr/>
          </p:nvSpPr>
          <p:spPr>
            <a:xfrm>
              <a:off x="35941" y="35288"/>
              <a:ext cx="2610841" cy="6657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000" i="1">
                            <a:solidFill>
                              <a:srgbClr val="FFFFFF"/>
                            </a:solidFill>
                            <a:latin typeface="Cambria Math" panose="02040503050406030204" pitchFamily="18" charset="0"/>
                          </a:rPr>
                        </m:ctrlPr>
                        <m:type m:val="bar"/>
                      </m:fPr>
                      <m:num>
                        <m:r>
                          <a:rPr xmlns:a="http://schemas.openxmlformats.org/drawingml/2006/main" sz="2000" i="1">
                            <a:solidFill>
                              <a:srgbClr val="FFFFFF"/>
                            </a:solidFill>
                            <a:latin typeface="Cambria Math" panose="02040503050406030204" pitchFamily="18" charset="0"/>
                          </a:rPr>
                          <m:t>𝑎</m:t>
                        </m:r>
                      </m:num>
                      <m:den>
                        <m:sSup>
                          <m:e>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𝑏</m:t>
                            </m:r>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1</m:t>
                            </m:r>
                            <m:r>
                              <a:rPr xmlns:a="http://schemas.openxmlformats.org/drawingml/2006/main" sz="2000" i="1">
                                <a:solidFill>
                                  <a:srgbClr val="FFFFFF"/>
                                </a:solidFill>
                                <a:latin typeface="Cambria Math" panose="02040503050406030204" pitchFamily="18" charset="0"/>
                              </a:rPr>
                              <m:t>)</m:t>
                            </m:r>
                          </m:e>
                          <m:sup>
                            <m:r>
                              <a:rPr xmlns:a="http://schemas.openxmlformats.org/drawingml/2006/main" sz="2000" i="1">
                                <a:solidFill>
                                  <a:srgbClr val="FFFFFF"/>
                                </a:solidFill>
                                <a:latin typeface="Cambria Math" panose="02040503050406030204" pitchFamily="18" charset="0"/>
                              </a:rPr>
                              <m:t>2</m:t>
                            </m:r>
                          </m:sup>
                        </m:sSup>
                        <m:r>
                          <a:rPr xmlns:a="http://schemas.openxmlformats.org/drawingml/2006/main" sz="2000" i="1">
                            <a:solidFill>
                              <a:srgbClr val="FFFFFF"/>
                            </a:solidFill>
                            <a:latin typeface="Cambria Math" panose="02040503050406030204" pitchFamily="18" charset="0"/>
                          </a:rPr>
                          <m:t>+</m:t>
                        </m:r>
                        <m:sSup>
                          <m:e>
                            <m:r>
                              <a:rPr xmlns:a="http://schemas.openxmlformats.org/drawingml/2006/main" sz="2000" i="1">
                                <a:solidFill>
                                  <a:srgbClr val="FFFFFF"/>
                                </a:solidFill>
                                <a:latin typeface="Cambria Math" panose="02040503050406030204" pitchFamily="18" charset="0"/>
                              </a:rPr>
                              <m:t>𝑔</m:t>
                            </m:r>
                          </m:e>
                          <m:sup>
                            <m:r>
                              <a:rPr xmlns:a="http://schemas.openxmlformats.org/drawingml/2006/main" sz="2000" i="1">
                                <a:solidFill>
                                  <a:srgbClr val="FFFFFF"/>
                                </a:solidFill>
                                <a:latin typeface="Cambria Math" panose="02040503050406030204" pitchFamily="18" charset="0"/>
                              </a:rPr>
                              <m:t>2</m:t>
                            </m:r>
                          </m:sup>
                        </m:sSup>
                        <m:r>
                          <a:rPr xmlns:a="http://schemas.openxmlformats.org/drawingml/2006/main" sz="2000" i="1">
                            <a:solidFill>
                              <a:srgbClr val="FFFFFF"/>
                            </a:solidFill>
                            <a:latin typeface="Cambria Math" panose="02040503050406030204" pitchFamily="18" charset="0"/>
                          </a:rPr>
                          <m:t>+</m:t>
                        </m:r>
                        <m:sSup>
                          <m:e>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𝑒</m:t>
                            </m:r>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𝑓</m:t>
                            </m:r>
                            <m:r>
                              <a:rPr xmlns:a="http://schemas.openxmlformats.org/drawingml/2006/main" sz="2000" i="1">
                                <a:solidFill>
                                  <a:srgbClr val="FFFFFF"/>
                                </a:solidFill>
                                <a:latin typeface="Cambria Math" panose="02040503050406030204" pitchFamily="18" charset="0"/>
                              </a:rPr>
                              <m:t>)</m:t>
                            </m:r>
                          </m:e>
                          <m:sup>
                            <m:r>
                              <a:rPr xmlns:a="http://schemas.openxmlformats.org/drawingml/2006/main" sz="2000" i="1">
                                <a:solidFill>
                                  <a:srgbClr val="FFFFFF"/>
                                </a:solidFill>
                                <a:latin typeface="Cambria Math" panose="02040503050406030204" pitchFamily="18" charset="0"/>
                              </a:rPr>
                              <m:t>2</m:t>
                            </m:r>
                          </m:sup>
                        </m:sSup>
                      </m:den>
                    </m:f>
                  </m:oMath>
                </m:oMathPara>
              </a14:m>
            </a:p>
          </p:txBody>
        </p:sp>
      </p:grpSp>
      <p:grpSp>
        <p:nvGrpSpPr>
          <p:cNvPr id="701" name="Rounded Rectangle 32"/>
          <p:cNvGrpSpPr/>
          <p:nvPr/>
        </p:nvGrpSpPr>
        <p:grpSpPr>
          <a:xfrm>
            <a:off x="4028545" y="4093702"/>
            <a:ext cx="2228744" cy="736285"/>
            <a:chOff x="0" y="0"/>
            <a:chExt cx="2228742" cy="736283"/>
          </a:xfrm>
        </p:grpSpPr>
        <p:sp>
          <p:nvSpPr>
            <p:cNvPr id="699" name="Rounded Rectangle"/>
            <p:cNvSpPr/>
            <p:nvPr/>
          </p:nvSpPr>
          <p:spPr>
            <a:xfrm>
              <a:off x="0" y="0"/>
              <a:ext cx="2228743"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00" name="Text"/>
            <p:cNvSpPr txBox="1"/>
            <p:nvPr/>
          </p:nvSpPr>
          <p:spPr>
            <a:xfrm>
              <a:off x="35941" y="11163"/>
              <a:ext cx="2156860" cy="7139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𝑎</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𝑔</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h</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sp>
        <p:nvSpPr>
          <p:cNvPr id="702" name="Down Arrow 36"/>
          <p:cNvSpPr/>
          <p:nvPr/>
        </p:nvSpPr>
        <p:spPr>
          <a:xfrm>
            <a:off x="2593968" y="1038602"/>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703" name="Down Arrow 37"/>
          <p:cNvSpPr/>
          <p:nvPr/>
        </p:nvSpPr>
        <p:spPr>
          <a:xfrm>
            <a:off x="1341721" y="1061157"/>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06" name="Rectangle 38"/>
          <p:cNvGrpSpPr/>
          <p:nvPr/>
        </p:nvGrpSpPr>
        <p:grpSpPr>
          <a:xfrm>
            <a:off x="3846214" y="1198363"/>
            <a:ext cx="2646275" cy="595105"/>
            <a:chOff x="0" y="0"/>
            <a:chExt cx="2646274" cy="595103"/>
          </a:xfrm>
        </p:grpSpPr>
        <p:sp>
          <p:nvSpPr>
            <p:cNvPr id="704" name="Rectangle"/>
            <p:cNvSpPr/>
            <p:nvPr/>
          </p:nvSpPr>
          <p:spPr>
            <a:xfrm>
              <a:off x="-1" y="0"/>
              <a:ext cx="2646276"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05" name="Dimensional Analysis"/>
            <p:cNvSpPr txBox="1"/>
            <p:nvPr/>
          </p:nvSpPr>
          <p:spPr>
            <a:xfrm>
              <a:off x="-1" y="118481"/>
              <a:ext cx="2646276"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Dimensional Analysis</a:t>
              </a:r>
            </a:p>
          </p:txBody>
        </p:sp>
      </p:grpSp>
      <p:grpSp>
        <p:nvGrpSpPr>
          <p:cNvPr id="709" name="Rectangle 41"/>
          <p:cNvGrpSpPr/>
          <p:nvPr/>
        </p:nvGrpSpPr>
        <p:grpSpPr>
          <a:xfrm>
            <a:off x="9275432" y="3185969"/>
            <a:ext cx="2646275" cy="685490"/>
            <a:chOff x="0" y="0"/>
            <a:chExt cx="2646274" cy="685488"/>
          </a:xfrm>
        </p:grpSpPr>
        <p:sp>
          <p:nvSpPr>
            <p:cNvPr id="707" name="Rectangle"/>
            <p:cNvSpPr/>
            <p:nvPr/>
          </p:nvSpPr>
          <p:spPr>
            <a:xfrm>
              <a:off x="0" y="45192"/>
              <a:ext cx="2646275" cy="595105"/>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08" name="Translational Symmetry (c-d  g)"/>
            <p:cNvSpPr txBox="1"/>
            <p:nvPr/>
          </p:nvSpPr>
          <p:spPr>
            <a:xfrm>
              <a:off x="0" y="0"/>
              <a:ext cx="2646275" cy="6854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Translational Symmetry (c-d </a:t>
              </a:r>
              <a14:m>
                <m:oMath>
                  <m:r>
                    <a:rPr xmlns:a="http://schemas.openxmlformats.org/drawingml/2006/main" sz="2600" i="1">
                      <a:solidFill>
                        <a:srgbClr val="FFFFFF"/>
                      </a:solidFill>
                      <a:latin typeface="Cambria Math" panose="02040503050406030204" pitchFamily="18" charset="0"/>
                    </a:rPr>
                    <m:t>→</m:t>
                  </m:r>
                </m:oMath>
              </a14:m>
              <a:r>
                <a:t>g)</a:t>
              </a:r>
            </a:p>
          </p:txBody>
        </p:sp>
      </p:grpSp>
      <p:sp>
        <p:nvSpPr>
          <p:cNvPr id="710" name="Down Arrow 42"/>
          <p:cNvSpPr/>
          <p:nvPr/>
        </p:nvSpPr>
        <p:spPr>
          <a:xfrm rot="5400000">
            <a:off x="6861027" y="4008755"/>
            <a:ext cx="469305" cy="8712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783"/>
                </a:moveTo>
                <a:lnTo>
                  <a:pt x="5400" y="15783"/>
                </a:lnTo>
                <a:lnTo>
                  <a:pt x="5400" y="0"/>
                </a:lnTo>
                <a:lnTo>
                  <a:pt x="16200" y="0"/>
                </a:lnTo>
                <a:lnTo>
                  <a:pt x="16200" y="15783"/>
                </a:lnTo>
                <a:lnTo>
                  <a:pt x="21600" y="15783"/>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13" name="Rectangle 44"/>
          <p:cNvGrpSpPr/>
          <p:nvPr/>
        </p:nvGrpSpPr>
        <p:grpSpPr>
          <a:xfrm>
            <a:off x="5023596" y="3321012"/>
            <a:ext cx="2646275" cy="685489"/>
            <a:chOff x="0" y="0"/>
            <a:chExt cx="2646274" cy="685488"/>
          </a:xfrm>
        </p:grpSpPr>
        <p:sp>
          <p:nvSpPr>
            <p:cNvPr id="711" name="Rectangle"/>
            <p:cNvSpPr/>
            <p:nvPr/>
          </p:nvSpPr>
          <p:spPr>
            <a:xfrm>
              <a:off x="0" y="45192"/>
              <a:ext cx="2646275"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12" name="Translational Symmetry (e-f  )"/>
            <p:cNvSpPr txBox="1"/>
            <p:nvPr/>
          </p:nvSpPr>
          <p:spPr>
            <a:xfrm>
              <a:off x="0" y="0"/>
              <a:ext cx="2646275" cy="6854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Translational Symmetry (e-f </a:t>
              </a:r>
              <a14:m>
                <m:oMath>
                  <m:r>
                    <a:rPr xmlns:a="http://schemas.openxmlformats.org/drawingml/2006/main" sz="2700" i="1">
                      <a:solidFill>
                        <a:srgbClr val="FFFFFF"/>
                      </a:solidFill>
                      <a:latin typeface="Cambria Math" panose="02040503050406030204" pitchFamily="18" charset="0"/>
                    </a:rPr>
                    <m:t>→</m:t>
                  </m:r>
                  <m:r>
                    <m:rPr>
                      <m:sty m:val="p"/>
                    </m:rPr>
                    <a:rPr xmlns:a="http://schemas.openxmlformats.org/drawingml/2006/main" sz="2700" i="1">
                      <a:solidFill>
                        <a:srgbClr val="FFFFFF"/>
                      </a:solidFill>
                      <a:latin typeface="Cambria Math" panose="02040503050406030204" pitchFamily="18" charset="0"/>
                    </a:rPr>
                    <m:t>h</m:t>
                  </m:r>
                </m:oMath>
              </a14:m>
              <a:r>
                <a:t>)</a:t>
              </a:r>
            </a:p>
          </p:txBody>
        </p:sp>
      </p:grpSp>
      <p:pic>
        <p:nvPicPr>
          <p:cNvPr id="714" name="translatonal_symmetry.pdf" descr="translatonal_symmetry.pdf"/>
          <p:cNvPicPr>
            <a:picLocks noChangeAspect="1"/>
          </p:cNvPicPr>
          <p:nvPr/>
        </p:nvPicPr>
        <p:blipFill>
          <a:blip r:embed="rId2">
            <a:extLst/>
          </a:blip>
          <a:stretch>
            <a:fillRect/>
          </a:stretch>
        </p:blipFill>
        <p:spPr>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0" y="10800"/>
                </a:moveTo>
                <a:cubicBezTo>
                  <a:pt x="770" y="16339"/>
                  <a:pt x="5260" y="20829"/>
                  <a:pt x="10800" y="20829"/>
                </a:cubicBezTo>
                <a:cubicBezTo>
                  <a:pt x="16340" y="20829"/>
                  <a:pt x="20830" y="16339"/>
                  <a:pt x="20830" y="10800"/>
                </a:cubicBezTo>
                <a:cubicBezTo>
                  <a:pt x="20830" y="5261"/>
                  <a:pt x="16340" y="771"/>
                  <a:pt x="10800" y="771"/>
                </a:cubicBezTo>
                <a:cubicBezTo>
                  <a:pt x="5260" y="771"/>
                  <a:pt x="770" y="5261"/>
                  <a:pt x="770" y="10800"/>
                </a:cubicBezTo>
                <a:close/>
              </a:path>
            </a:pathLst>
          </a:custGeom>
        </p:spPr>
      </p:pic>
      <p:sp>
        <p:nvSpPr>
          <p:cNvPr id="715"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16" name="translatonal_symmetry.pdf" descr="translatonal_symmetry.pdf"/>
          <p:cNvPicPr>
            <a:picLocks noChangeAspect="1"/>
          </p:cNvPicPr>
          <p:nvPr/>
        </p:nvPicPr>
        <p:blipFill>
          <a:blip r:embed="rId2">
            <a:extLst/>
          </a:blip>
          <a:stretch>
            <a:fillRect/>
          </a:stretch>
        </p:blipFill>
        <p:spPr>
          <a:xfrm>
            <a:off x="3678011" y="4917189"/>
            <a:ext cx="2929811" cy="1840977"/>
          </a:xfrm>
          <a:prstGeom prst="rect">
            <a:avLst/>
          </a:prstGeom>
          <a:ln w="12700">
            <a:miter lim="400000"/>
          </a:ln>
        </p:spPr>
      </p:pic>
      <p:sp>
        <p:nvSpPr>
          <p:cNvPr id="717" name="e"/>
          <p:cNvSpPr txBox="1"/>
          <p:nvPr/>
        </p:nvSpPr>
        <p:spPr>
          <a:xfrm>
            <a:off x="5593754" y="6495718"/>
            <a:ext cx="184840" cy="289302"/>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a:defRPr>
                <a:solidFill>
                  <a:srgbClr val="4E73BE"/>
                </a:solidFill>
              </a:defRPr>
            </a:lvl1pPr>
          </a:lstStyle>
          <a:p>
            <a:pPr/>
            <a:r>
              <a:t>e</a:t>
            </a:r>
          </a:p>
        </p:txBody>
      </p:sp>
      <p:sp>
        <p:nvSpPr>
          <p:cNvPr id="718" name="f"/>
          <p:cNvSpPr txBox="1"/>
          <p:nvPr/>
        </p:nvSpPr>
        <p:spPr>
          <a:xfrm>
            <a:off x="5788353" y="6502041"/>
            <a:ext cx="152380" cy="289303"/>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a:defRPr>
                <a:solidFill>
                  <a:srgbClr val="4E73BE"/>
                </a:solidFill>
              </a:defRPr>
            </a:lvl1pPr>
          </a:lstStyle>
          <a:p>
            <a:pPr/>
            <a:r>
              <a:t>f</a:t>
            </a:r>
          </a:p>
        </p:txBody>
      </p:sp>
      <p:sp>
        <p:nvSpPr>
          <p:cNvPr id="719" name="h"/>
          <p:cNvSpPr txBox="1"/>
          <p:nvPr/>
        </p:nvSpPr>
        <p:spPr>
          <a:xfrm>
            <a:off x="5720299" y="5749340"/>
            <a:ext cx="185020" cy="289302"/>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a:defRPr>
                <a:solidFill>
                  <a:srgbClr val="4E73BE"/>
                </a:solidFill>
              </a:defRPr>
            </a:lvl1pPr>
          </a:lstStyle>
          <a:p>
            <a:pPr/>
            <a:r>
              <a:t>h</a:t>
            </a:r>
          </a:p>
        </p:txBody>
      </p:sp>
      <p:pic>
        <p:nvPicPr>
          <p:cNvPr id="720" name="translatonal_symmetry6.pdf" descr="translatonal_symmetry6.pdf"/>
          <p:cNvPicPr>
            <a:picLocks noChangeAspect="1"/>
          </p:cNvPicPr>
          <p:nvPr/>
        </p:nvPicPr>
        <p:blipFill>
          <a:blip r:embed="rId3">
            <a:extLst/>
          </a:blip>
          <a:stretch>
            <a:fillRect/>
          </a:stretch>
        </p:blipFill>
        <p:spPr>
          <a:xfrm>
            <a:off x="7803089" y="4929102"/>
            <a:ext cx="2944691" cy="1850328"/>
          </a:xfrm>
          <a:prstGeom prst="rect">
            <a:avLst/>
          </a:prstGeom>
          <a:ln w="12700">
            <a:miter lim="400000"/>
          </a:ln>
        </p:spPr>
      </p:pic>
      <p:sp>
        <p:nvSpPr>
          <p:cNvPr id="721" name="c"/>
          <p:cNvSpPr txBox="1"/>
          <p:nvPr/>
        </p:nvSpPr>
        <p:spPr>
          <a:xfrm>
            <a:off x="9688588" y="6359842"/>
            <a:ext cx="217325"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4E73BE"/>
                </a:solidFill>
              </a:defRPr>
            </a:lvl1pPr>
          </a:lstStyle>
          <a:p>
            <a:pPr/>
            <a:r>
              <a:t>c</a:t>
            </a:r>
          </a:p>
        </p:txBody>
      </p:sp>
      <p:sp>
        <p:nvSpPr>
          <p:cNvPr id="722" name="d"/>
          <p:cNvSpPr txBox="1"/>
          <p:nvPr/>
        </p:nvSpPr>
        <p:spPr>
          <a:xfrm>
            <a:off x="10039091" y="6359842"/>
            <a:ext cx="231500"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4E73BE"/>
                </a:solidFill>
              </a:defRPr>
            </a:lvl1pPr>
          </a:lstStyle>
          <a:p>
            <a:pPr/>
            <a:r>
              <a:t>d</a:t>
            </a:r>
          </a:p>
        </p:txBody>
      </p:sp>
      <p:sp>
        <p:nvSpPr>
          <p:cNvPr id="723" name="g"/>
          <p:cNvSpPr txBox="1"/>
          <p:nvPr/>
        </p:nvSpPr>
        <p:spPr>
          <a:xfrm>
            <a:off x="9849043" y="5755404"/>
            <a:ext cx="218888"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4E73BE"/>
                </a:solidFill>
              </a:defRPr>
            </a:lvl1pPr>
          </a:lstStyle>
          <a:p>
            <a:pPr/>
            <a:r>
              <a:t>g</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727" name="Rounded Rectangle 25"/>
          <p:cNvGrpSpPr/>
          <p:nvPr/>
        </p:nvGrpSpPr>
        <p:grpSpPr>
          <a:xfrm>
            <a:off x="249472" y="26352"/>
            <a:ext cx="4049487" cy="1257750"/>
            <a:chOff x="0" y="1019"/>
            <a:chExt cx="4049486" cy="1257748"/>
          </a:xfrm>
        </p:grpSpPr>
        <p:sp>
          <p:nvSpPr>
            <p:cNvPr id="725" name="Rounded Rectangle"/>
            <p:cNvSpPr/>
            <p:nvPr/>
          </p:nvSpPr>
          <p:spPr>
            <a:xfrm>
              <a:off x="0" y="274294"/>
              <a:ext cx="4049487" cy="711201"/>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26" name="Text"/>
            <p:cNvSpPr txBox="1"/>
            <p:nvPr/>
          </p:nvSpPr>
          <p:spPr>
            <a:xfrm>
              <a:off x="34717" y="1019"/>
              <a:ext cx="3980052" cy="12577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latin typeface="Cambria Math"/>
                  <a:ea typeface="Cambria Math"/>
                  <a:cs typeface="Cambria Math"/>
                  <a:sym typeface="Cambria Math"/>
                </a:defRPr>
              </a:pPr>
            </a:p>
            <a:p>
              <a:pPr algn="ctr">
                <a:defRPr>
                  <a:solidFill>
                    <a:srgbClr val="FFFFFF"/>
                  </a:solidFill>
                </a:defRPr>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r>
                          <a:rPr xmlns:a="http://schemas.openxmlformats.org/drawingml/2006/main" sz="1900" i="1">
                            <a:solidFill>
                              <a:srgbClr val="FFFFFF"/>
                            </a:solidFill>
                            <a:latin typeface="Cambria Math" panose="02040503050406030204" pitchFamily="18" charset="0"/>
                          </a:rPr>
                          <m:t>𝐺</m:t>
                        </m:r>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730" name="Rounded Rectangle 26"/>
          <p:cNvGrpSpPr/>
          <p:nvPr/>
        </p:nvGrpSpPr>
        <p:grpSpPr>
          <a:xfrm>
            <a:off x="2450593" y="2039564"/>
            <a:ext cx="3589869" cy="1035353"/>
            <a:chOff x="0" y="0"/>
            <a:chExt cx="3589868" cy="1035352"/>
          </a:xfrm>
        </p:grpSpPr>
        <p:sp>
          <p:nvSpPr>
            <p:cNvPr id="728" name="Rounded Rectangle"/>
            <p:cNvSpPr/>
            <p:nvPr/>
          </p:nvSpPr>
          <p:spPr>
            <a:xfrm>
              <a:off x="0" y="0"/>
              <a:ext cx="3589869" cy="1035353"/>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29" name="Text"/>
            <p:cNvSpPr txBox="1"/>
            <p:nvPr/>
          </p:nvSpPr>
          <p:spPr>
            <a:xfrm>
              <a:off x="50542" y="6104"/>
              <a:ext cx="3488784" cy="10231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den>
                        </m:f>
                      </m:num>
                      <m:den>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r>
                              <a:rPr xmlns:a="http://schemas.openxmlformats.org/drawingml/2006/main" sz="1900" i="1">
                                <a:solidFill>
                                  <a:srgbClr val="FFFFFF"/>
                                </a:solidFill>
                                <a:latin typeface="Cambria Math" panose="02040503050406030204" pitchFamily="18" charset="0"/>
                              </a:rPr>
                              <m:t>1</m:t>
                            </m:r>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733" name="Rounded Rectangle 27"/>
          <p:cNvGrpSpPr/>
          <p:nvPr/>
        </p:nvGrpSpPr>
        <p:grpSpPr>
          <a:xfrm>
            <a:off x="249472" y="2039565"/>
            <a:ext cx="1002313" cy="1035352"/>
            <a:chOff x="0" y="0"/>
            <a:chExt cx="1002311" cy="1035351"/>
          </a:xfrm>
        </p:grpSpPr>
        <p:sp>
          <p:nvSpPr>
            <p:cNvPr id="731" name="Rounded Rectangle"/>
            <p:cNvSpPr/>
            <p:nvPr/>
          </p:nvSpPr>
          <p:spPr>
            <a:xfrm>
              <a:off x="0" y="0"/>
              <a:ext cx="1002312" cy="1035352"/>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32" name="Text"/>
            <p:cNvSpPr txBox="1"/>
            <p:nvPr/>
          </p:nvSpPr>
          <p:spPr>
            <a:xfrm>
              <a:off x="48928" y="102649"/>
              <a:ext cx="904455" cy="8300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r>
                      <a:rPr xmlns:a="http://schemas.openxmlformats.org/drawingml/2006/main" sz="2200" i="1">
                        <a:solidFill>
                          <a:srgbClr val="FFFFFF"/>
                        </a:solidFill>
                        <a:latin typeface="Cambria Math" panose="02040503050406030204" pitchFamily="18" charset="0"/>
                      </a:rPr>
                      <m:t/>
                    </m:r>
                    <m:r>
                      <a:rPr xmlns:a="http://schemas.openxmlformats.org/drawingml/2006/main" sz="2200" i="1">
                        <a:solidFill>
                          <a:srgbClr val="FFFFFF"/>
                        </a:solidFill>
                        <a:latin typeface="Cambria Math" panose="02040503050406030204" pitchFamily="18" charset="0"/>
                      </a:rPr>
                      <m:t/>
                    </m:r>
                    <m:f>
                      <m:fPr>
                        <m:ctrlPr>
                          <a:rPr xmlns:a="http://schemas.openxmlformats.org/drawingml/2006/main" sz="2200" i="1">
                            <a:solidFill>
                              <a:srgbClr val="FFFFFF"/>
                            </a:solidFill>
                            <a:latin typeface="Cambria Math" panose="02040503050406030204" pitchFamily="18" charset="0"/>
                          </a:rPr>
                        </m:ctrlPr>
                        <m:type m:val="bar"/>
                      </m:fPr>
                      <m:num>
                        <m:eqArr>
                          <m:eqArrPr>
                            <m:ctrlPr>
                              <a:rPr xmlns:a="http://schemas.openxmlformats.org/drawingml/2006/main" sz="2200" i="1">
                                <a:solidFill>
                                  <a:srgbClr val="FFFFFF"/>
                                </a:solidFill>
                                <a:latin typeface="Cambria Math" panose="02040503050406030204" pitchFamily="18" charset="0"/>
                              </a:rPr>
                            </m:ctrlPr>
                          </m:eqArrPr>
                          <m:e>
                            <m:r>
                              <a:rPr xmlns:a="http://schemas.openxmlformats.org/drawingml/2006/main" sz="2200" i="1">
                                <a:solidFill>
                                  <a:srgbClr val="FFFFFF"/>
                                </a:solidFill>
                                <a:latin typeface="Cambria Math" panose="02040503050406030204" pitchFamily="18" charset="0"/>
                              </a:rPr>
                              <m:t/>
                            </m:r>
                          </m:e>
                          <m:e>
                            <m:r>
                              <a:rPr xmlns:a="http://schemas.openxmlformats.org/drawingml/2006/main" sz="2200" i="1">
                                <a:solidFill>
                                  <a:srgbClr val="FFFFFF"/>
                                </a:solidFill>
                                <a:latin typeface="Cambria Math" panose="02040503050406030204" pitchFamily="18" charset="0"/>
                              </a:rPr>
                              <m:t>𝐺</m:t>
                            </m:r>
                            <m:sSubSup>
                              <m:e>
                                <m:r>
                                  <a:rPr xmlns:a="http://schemas.openxmlformats.org/drawingml/2006/main" sz="2200" i="1">
                                    <a:solidFill>
                                      <a:srgbClr val="FFFFFF"/>
                                    </a:solidFill>
                                    <a:latin typeface="Cambria Math" panose="02040503050406030204" pitchFamily="18" charset="0"/>
                                  </a:rPr>
                                  <m:t>𝑚</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e>
                        </m:eqArr>
                      </m:num>
                      <m:den>
                        <m:sSubSup>
                          <m:e>
                            <m:r>
                              <a:rPr xmlns:a="http://schemas.openxmlformats.org/drawingml/2006/main" sz="2200" i="1">
                                <a:solidFill>
                                  <a:srgbClr val="FFFFFF"/>
                                </a:solidFill>
                                <a:latin typeface="Cambria Math" panose="02040503050406030204" pitchFamily="18" charset="0"/>
                              </a:rPr>
                              <m:t>𝑥</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den>
                    </m:f>
                  </m:oMath>
                </m:oMathPara>
              </a14:m>
            </a:p>
          </p:txBody>
        </p:sp>
      </p:grpSp>
      <p:sp>
        <p:nvSpPr>
          <p:cNvPr id="734" name="Up-Down Arrow 28"/>
          <p:cNvSpPr/>
          <p:nvPr/>
        </p:nvSpPr>
        <p:spPr>
          <a:xfrm rot="5400000">
            <a:off x="6523360" y="2189097"/>
            <a:ext cx="484633" cy="7362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109"/>
                </a:moveTo>
                <a:lnTo>
                  <a:pt x="10800" y="0"/>
                </a:lnTo>
                <a:lnTo>
                  <a:pt x="21600" y="7109"/>
                </a:lnTo>
                <a:lnTo>
                  <a:pt x="16200" y="7109"/>
                </a:lnTo>
                <a:lnTo>
                  <a:pt x="16200" y="14491"/>
                </a:lnTo>
                <a:lnTo>
                  <a:pt x="21600" y="14491"/>
                </a:lnTo>
                <a:lnTo>
                  <a:pt x="10800" y="21600"/>
                </a:lnTo>
                <a:lnTo>
                  <a:pt x="0" y="14491"/>
                </a:lnTo>
                <a:lnTo>
                  <a:pt x="5400" y="14491"/>
                </a:lnTo>
                <a:lnTo>
                  <a:pt x="5400" y="7109"/>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37" name="Rounded Rectangle 29"/>
          <p:cNvGrpSpPr/>
          <p:nvPr/>
        </p:nvGrpSpPr>
        <p:grpSpPr>
          <a:xfrm>
            <a:off x="7461957" y="2223277"/>
            <a:ext cx="3626954" cy="736285"/>
            <a:chOff x="0" y="0"/>
            <a:chExt cx="3626953" cy="736283"/>
          </a:xfrm>
        </p:grpSpPr>
        <p:sp>
          <p:nvSpPr>
            <p:cNvPr id="735" name="Rounded Rectangle"/>
            <p:cNvSpPr/>
            <p:nvPr/>
          </p:nvSpPr>
          <p:spPr>
            <a:xfrm>
              <a:off x="0" y="0"/>
              <a:ext cx="3626954"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36" name="Text"/>
            <p:cNvSpPr txBox="1"/>
            <p:nvPr/>
          </p:nvSpPr>
          <p:spPr>
            <a:xfrm>
              <a:off x="35941" y="9706"/>
              <a:ext cx="3555071" cy="7168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𝑎</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𝑐</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𝑑</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𝑒</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𝑓</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sp>
        <p:nvSpPr>
          <p:cNvPr id="738" name="Down Arrow 30"/>
          <p:cNvSpPr/>
          <p:nvPr/>
        </p:nvSpPr>
        <p:spPr>
          <a:xfrm>
            <a:off x="8298874" y="3117272"/>
            <a:ext cx="469305" cy="8712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783"/>
                </a:moveTo>
                <a:lnTo>
                  <a:pt x="5400" y="15783"/>
                </a:lnTo>
                <a:lnTo>
                  <a:pt x="5400" y="0"/>
                </a:lnTo>
                <a:lnTo>
                  <a:pt x="16200" y="0"/>
                </a:lnTo>
                <a:lnTo>
                  <a:pt x="16200" y="15783"/>
                </a:lnTo>
                <a:lnTo>
                  <a:pt x="21600" y="15783"/>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41" name="Rounded Rectangle 31"/>
          <p:cNvGrpSpPr/>
          <p:nvPr/>
        </p:nvGrpSpPr>
        <p:grpSpPr>
          <a:xfrm>
            <a:off x="7934070" y="4138834"/>
            <a:ext cx="2682724" cy="736285"/>
            <a:chOff x="0" y="0"/>
            <a:chExt cx="2682723" cy="736283"/>
          </a:xfrm>
        </p:grpSpPr>
        <p:sp>
          <p:nvSpPr>
            <p:cNvPr id="739" name="Rounded Rectangle"/>
            <p:cNvSpPr/>
            <p:nvPr/>
          </p:nvSpPr>
          <p:spPr>
            <a:xfrm>
              <a:off x="0" y="0"/>
              <a:ext cx="2682724"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40" name="Text"/>
            <p:cNvSpPr txBox="1"/>
            <p:nvPr/>
          </p:nvSpPr>
          <p:spPr>
            <a:xfrm>
              <a:off x="35941" y="35288"/>
              <a:ext cx="2610841" cy="6657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000" i="1">
                            <a:solidFill>
                              <a:srgbClr val="FFFFFF"/>
                            </a:solidFill>
                            <a:latin typeface="Cambria Math" panose="02040503050406030204" pitchFamily="18" charset="0"/>
                          </a:rPr>
                        </m:ctrlPr>
                        <m:type m:val="bar"/>
                      </m:fPr>
                      <m:num>
                        <m:r>
                          <a:rPr xmlns:a="http://schemas.openxmlformats.org/drawingml/2006/main" sz="2000" i="1">
                            <a:solidFill>
                              <a:srgbClr val="FFFFFF"/>
                            </a:solidFill>
                            <a:latin typeface="Cambria Math" panose="02040503050406030204" pitchFamily="18" charset="0"/>
                          </a:rPr>
                          <m:t>𝑎</m:t>
                        </m:r>
                      </m:num>
                      <m:den>
                        <m:sSup>
                          <m:e>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𝑏</m:t>
                            </m:r>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1</m:t>
                            </m:r>
                            <m:r>
                              <a:rPr xmlns:a="http://schemas.openxmlformats.org/drawingml/2006/main" sz="2000" i="1">
                                <a:solidFill>
                                  <a:srgbClr val="FFFFFF"/>
                                </a:solidFill>
                                <a:latin typeface="Cambria Math" panose="02040503050406030204" pitchFamily="18" charset="0"/>
                              </a:rPr>
                              <m:t>)</m:t>
                            </m:r>
                          </m:e>
                          <m:sup>
                            <m:r>
                              <a:rPr xmlns:a="http://schemas.openxmlformats.org/drawingml/2006/main" sz="2000" i="1">
                                <a:solidFill>
                                  <a:srgbClr val="FFFFFF"/>
                                </a:solidFill>
                                <a:latin typeface="Cambria Math" panose="02040503050406030204" pitchFamily="18" charset="0"/>
                              </a:rPr>
                              <m:t>2</m:t>
                            </m:r>
                          </m:sup>
                        </m:sSup>
                        <m:r>
                          <a:rPr xmlns:a="http://schemas.openxmlformats.org/drawingml/2006/main" sz="2000" i="1">
                            <a:solidFill>
                              <a:srgbClr val="FFFFFF"/>
                            </a:solidFill>
                            <a:latin typeface="Cambria Math" panose="02040503050406030204" pitchFamily="18" charset="0"/>
                          </a:rPr>
                          <m:t>+</m:t>
                        </m:r>
                        <m:sSup>
                          <m:e>
                            <m:r>
                              <a:rPr xmlns:a="http://schemas.openxmlformats.org/drawingml/2006/main" sz="2000" i="1">
                                <a:solidFill>
                                  <a:srgbClr val="FFFFFF"/>
                                </a:solidFill>
                                <a:latin typeface="Cambria Math" panose="02040503050406030204" pitchFamily="18" charset="0"/>
                              </a:rPr>
                              <m:t>𝑔</m:t>
                            </m:r>
                          </m:e>
                          <m:sup>
                            <m:r>
                              <a:rPr xmlns:a="http://schemas.openxmlformats.org/drawingml/2006/main" sz="2000" i="1">
                                <a:solidFill>
                                  <a:srgbClr val="FFFFFF"/>
                                </a:solidFill>
                                <a:latin typeface="Cambria Math" panose="02040503050406030204" pitchFamily="18" charset="0"/>
                              </a:rPr>
                              <m:t>2</m:t>
                            </m:r>
                          </m:sup>
                        </m:sSup>
                        <m:r>
                          <a:rPr xmlns:a="http://schemas.openxmlformats.org/drawingml/2006/main" sz="2000" i="1">
                            <a:solidFill>
                              <a:srgbClr val="FFFFFF"/>
                            </a:solidFill>
                            <a:latin typeface="Cambria Math" panose="02040503050406030204" pitchFamily="18" charset="0"/>
                          </a:rPr>
                          <m:t>+</m:t>
                        </m:r>
                        <m:sSup>
                          <m:e>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𝑒</m:t>
                            </m:r>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𝑓</m:t>
                            </m:r>
                            <m:r>
                              <a:rPr xmlns:a="http://schemas.openxmlformats.org/drawingml/2006/main" sz="2000" i="1">
                                <a:solidFill>
                                  <a:srgbClr val="FFFFFF"/>
                                </a:solidFill>
                                <a:latin typeface="Cambria Math" panose="02040503050406030204" pitchFamily="18" charset="0"/>
                              </a:rPr>
                              <m:t>)</m:t>
                            </m:r>
                          </m:e>
                          <m:sup>
                            <m:r>
                              <a:rPr xmlns:a="http://schemas.openxmlformats.org/drawingml/2006/main" sz="2000" i="1">
                                <a:solidFill>
                                  <a:srgbClr val="FFFFFF"/>
                                </a:solidFill>
                                <a:latin typeface="Cambria Math" panose="02040503050406030204" pitchFamily="18" charset="0"/>
                              </a:rPr>
                              <m:t>2</m:t>
                            </m:r>
                          </m:sup>
                        </m:sSup>
                      </m:den>
                    </m:f>
                  </m:oMath>
                </m:oMathPara>
              </a14:m>
            </a:p>
          </p:txBody>
        </p:sp>
      </p:grpSp>
      <p:grpSp>
        <p:nvGrpSpPr>
          <p:cNvPr id="744" name="Rounded Rectangle 32"/>
          <p:cNvGrpSpPr/>
          <p:nvPr/>
        </p:nvGrpSpPr>
        <p:grpSpPr>
          <a:xfrm>
            <a:off x="4028545" y="4093702"/>
            <a:ext cx="2228744" cy="736285"/>
            <a:chOff x="0" y="0"/>
            <a:chExt cx="2228742" cy="736283"/>
          </a:xfrm>
        </p:grpSpPr>
        <p:sp>
          <p:nvSpPr>
            <p:cNvPr id="742" name="Rounded Rectangle"/>
            <p:cNvSpPr/>
            <p:nvPr/>
          </p:nvSpPr>
          <p:spPr>
            <a:xfrm>
              <a:off x="0" y="0"/>
              <a:ext cx="2228743"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43" name="Text"/>
            <p:cNvSpPr txBox="1"/>
            <p:nvPr/>
          </p:nvSpPr>
          <p:spPr>
            <a:xfrm>
              <a:off x="35941" y="11163"/>
              <a:ext cx="2156860" cy="7139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𝑎</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𝑔</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h</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grpSp>
        <p:nvGrpSpPr>
          <p:cNvPr id="747" name="Rectangle 33"/>
          <p:cNvGrpSpPr/>
          <p:nvPr/>
        </p:nvGrpSpPr>
        <p:grpSpPr>
          <a:xfrm>
            <a:off x="2271058" y="3484453"/>
            <a:ext cx="435428" cy="435430"/>
            <a:chOff x="0" y="0"/>
            <a:chExt cx="435427" cy="435428"/>
          </a:xfrm>
        </p:grpSpPr>
        <p:sp>
          <p:nvSpPr>
            <p:cNvPr id="745" name="Square"/>
            <p:cNvSpPr/>
            <p:nvPr/>
          </p:nvSpPr>
          <p:spPr>
            <a:xfrm>
              <a:off x="-1" y="0"/>
              <a:ext cx="435429" cy="435429"/>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46" name="Text"/>
            <p:cNvSpPr txBox="1"/>
            <p:nvPr/>
          </p:nvSpPr>
          <p:spPr>
            <a:xfrm>
              <a:off x="-1" y="8320"/>
              <a:ext cx="435429" cy="4187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r>
                      <a:rPr xmlns:a="http://schemas.openxmlformats.org/drawingml/2006/main" sz="3850" i="1">
                        <a:solidFill>
                          <a:srgbClr val="FFFFFF"/>
                        </a:solidFill>
                        <a:latin typeface="Cambria Math" panose="02040503050406030204" pitchFamily="18" charset="0"/>
                      </a:rPr>
                      <m:t/>
                    </m:r>
                    <m:r>
                      <a:rPr xmlns:a="http://schemas.openxmlformats.org/drawingml/2006/main" sz="3850" i="1">
                        <a:solidFill>
                          <a:srgbClr val="FFFFFF"/>
                        </a:solidFill>
                        <a:latin typeface="Cambria Math" panose="02040503050406030204" pitchFamily="18" charset="0"/>
                      </a:rPr>
                      <m:t>𝑎</m:t>
                    </m:r>
                  </m:oMath>
                </m:oMathPara>
              </a14:m>
            </a:p>
          </p:txBody>
        </p:sp>
      </p:grpSp>
      <p:grpSp>
        <p:nvGrpSpPr>
          <p:cNvPr id="750" name="Rounded Rectangle 34"/>
          <p:cNvGrpSpPr/>
          <p:nvPr/>
        </p:nvGrpSpPr>
        <p:grpSpPr>
          <a:xfrm>
            <a:off x="513656" y="5293140"/>
            <a:ext cx="2228743" cy="779901"/>
            <a:chOff x="0" y="701"/>
            <a:chExt cx="2228742" cy="779900"/>
          </a:xfrm>
        </p:grpSpPr>
        <p:sp>
          <p:nvSpPr>
            <p:cNvPr id="748" name="Rounded Rectangle"/>
            <p:cNvSpPr/>
            <p:nvPr/>
          </p:nvSpPr>
          <p:spPr>
            <a:xfrm>
              <a:off x="0" y="22509"/>
              <a:ext cx="2228743" cy="736285"/>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49" name="Text"/>
            <p:cNvSpPr txBox="1"/>
            <p:nvPr/>
          </p:nvSpPr>
          <p:spPr>
            <a:xfrm>
              <a:off x="35941" y="701"/>
              <a:ext cx="2156860" cy="779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1</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𝑔</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h</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sp>
        <p:nvSpPr>
          <p:cNvPr id="751" name="Down Arrow 36"/>
          <p:cNvSpPr/>
          <p:nvPr/>
        </p:nvSpPr>
        <p:spPr>
          <a:xfrm>
            <a:off x="2593968" y="1038602"/>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752" name="Down Arrow 37"/>
          <p:cNvSpPr/>
          <p:nvPr/>
        </p:nvSpPr>
        <p:spPr>
          <a:xfrm>
            <a:off x="1341721" y="1061157"/>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55" name="Rectangle 38"/>
          <p:cNvGrpSpPr/>
          <p:nvPr/>
        </p:nvGrpSpPr>
        <p:grpSpPr>
          <a:xfrm>
            <a:off x="3846214" y="1198363"/>
            <a:ext cx="2646275" cy="595105"/>
            <a:chOff x="0" y="0"/>
            <a:chExt cx="2646274" cy="595103"/>
          </a:xfrm>
        </p:grpSpPr>
        <p:sp>
          <p:nvSpPr>
            <p:cNvPr id="753" name="Rectangle"/>
            <p:cNvSpPr/>
            <p:nvPr/>
          </p:nvSpPr>
          <p:spPr>
            <a:xfrm>
              <a:off x="-1" y="0"/>
              <a:ext cx="2646276"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54" name="Dimensional Analysis"/>
            <p:cNvSpPr txBox="1"/>
            <p:nvPr/>
          </p:nvSpPr>
          <p:spPr>
            <a:xfrm>
              <a:off x="-1" y="118481"/>
              <a:ext cx="2646276"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Dimensional Analysis</a:t>
              </a:r>
            </a:p>
          </p:txBody>
        </p:sp>
      </p:grpSp>
      <p:sp>
        <p:nvSpPr>
          <p:cNvPr id="756" name="Down Arrow 39"/>
          <p:cNvSpPr/>
          <p:nvPr/>
        </p:nvSpPr>
        <p:spPr>
          <a:xfrm rot="4155320">
            <a:off x="3098756" y="3579378"/>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757" name="Down Arrow 40"/>
          <p:cNvSpPr/>
          <p:nvPr/>
        </p:nvSpPr>
        <p:spPr>
          <a:xfrm rot="6585414">
            <a:off x="3126462" y="4470655"/>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60" name="Rectangle 41"/>
          <p:cNvGrpSpPr/>
          <p:nvPr/>
        </p:nvGrpSpPr>
        <p:grpSpPr>
          <a:xfrm>
            <a:off x="9275432" y="3185969"/>
            <a:ext cx="2646275" cy="685490"/>
            <a:chOff x="0" y="0"/>
            <a:chExt cx="2646274" cy="685488"/>
          </a:xfrm>
        </p:grpSpPr>
        <p:sp>
          <p:nvSpPr>
            <p:cNvPr id="758" name="Rectangle"/>
            <p:cNvSpPr/>
            <p:nvPr/>
          </p:nvSpPr>
          <p:spPr>
            <a:xfrm>
              <a:off x="0" y="45192"/>
              <a:ext cx="2646275" cy="595105"/>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59" name="Translational Symmetry (c-d  g)"/>
            <p:cNvSpPr txBox="1"/>
            <p:nvPr/>
          </p:nvSpPr>
          <p:spPr>
            <a:xfrm>
              <a:off x="0" y="0"/>
              <a:ext cx="2646275" cy="6854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Translational Symmetry (c-d </a:t>
              </a:r>
              <a14:m>
                <m:oMath>
                  <m:r>
                    <a:rPr xmlns:a="http://schemas.openxmlformats.org/drawingml/2006/main" sz="2600" i="1">
                      <a:solidFill>
                        <a:srgbClr val="FFFFFF"/>
                      </a:solidFill>
                      <a:latin typeface="Cambria Math" panose="02040503050406030204" pitchFamily="18" charset="0"/>
                    </a:rPr>
                    <m:t>→</m:t>
                  </m:r>
                </m:oMath>
              </a14:m>
              <a:r>
                <a:t>g)</a:t>
              </a:r>
            </a:p>
          </p:txBody>
        </p:sp>
      </p:grpSp>
      <p:sp>
        <p:nvSpPr>
          <p:cNvPr id="761" name="Down Arrow 42"/>
          <p:cNvSpPr/>
          <p:nvPr/>
        </p:nvSpPr>
        <p:spPr>
          <a:xfrm rot="5400000">
            <a:off x="6861027" y="4008755"/>
            <a:ext cx="469305" cy="8712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783"/>
                </a:moveTo>
                <a:lnTo>
                  <a:pt x="5400" y="15783"/>
                </a:lnTo>
                <a:lnTo>
                  <a:pt x="5400" y="0"/>
                </a:lnTo>
                <a:lnTo>
                  <a:pt x="16200" y="0"/>
                </a:lnTo>
                <a:lnTo>
                  <a:pt x="16200" y="15783"/>
                </a:lnTo>
                <a:lnTo>
                  <a:pt x="21600" y="15783"/>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64" name="Rectangle 44"/>
          <p:cNvGrpSpPr/>
          <p:nvPr/>
        </p:nvGrpSpPr>
        <p:grpSpPr>
          <a:xfrm>
            <a:off x="5052395" y="3359425"/>
            <a:ext cx="2646275" cy="685489"/>
            <a:chOff x="0" y="0"/>
            <a:chExt cx="2646274" cy="685488"/>
          </a:xfrm>
        </p:grpSpPr>
        <p:sp>
          <p:nvSpPr>
            <p:cNvPr id="762" name="Rectangle"/>
            <p:cNvSpPr/>
            <p:nvPr/>
          </p:nvSpPr>
          <p:spPr>
            <a:xfrm>
              <a:off x="0" y="45192"/>
              <a:ext cx="2646275"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63" name="Translational Symmetry (e-f  )"/>
            <p:cNvSpPr txBox="1"/>
            <p:nvPr/>
          </p:nvSpPr>
          <p:spPr>
            <a:xfrm>
              <a:off x="0" y="0"/>
              <a:ext cx="2646275" cy="6854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Translational Symmetry (e-f </a:t>
              </a:r>
              <a14:m>
                <m:oMath>
                  <m:r>
                    <a:rPr xmlns:a="http://schemas.openxmlformats.org/drawingml/2006/main" sz="2700" i="1">
                      <a:solidFill>
                        <a:srgbClr val="FFFFFF"/>
                      </a:solidFill>
                      <a:latin typeface="Cambria Math" panose="02040503050406030204" pitchFamily="18" charset="0"/>
                    </a:rPr>
                    <m:t>→</m:t>
                  </m:r>
                  <m:r>
                    <m:rPr>
                      <m:sty m:val="p"/>
                    </m:rPr>
                    <a:rPr xmlns:a="http://schemas.openxmlformats.org/drawingml/2006/main" sz="2700" i="1">
                      <a:solidFill>
                        <a:srgbClr val="FFFFFF"/>
                      </a:solidFill>
                      <a:latin typeface="Cambria Math" panose="02040503050406030204" pitchFamily="18" charset="0"/>
                    </a:rPr>
                    <m:t>h</m:t>
                  </m:r>
                </m:oMath>
              </a14:m>
              <a:r>
                <a:t>)</a:t>
              </a:r>
            </a:p>
          </p:txBody>
        </p:sp>
      </p:grpSp>
      <p:sp>
        <p:nvSpPr>
          <p:cNvPr id="765" name="Donut 23"/>
          <p:cNvSpPr/>
          <p:nvPr/>
        </p:nvSpPr>
        <p:spPr>
          <a:xfrm>
            <a:off x="5968" y="1814267"/>
            <a:ext cx="1489320" cy="14859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0" y="10800"/>
                </a:moveTo>
                <a:cubicBezTo>
                  <a:pt x="770" y="16339"/>
                  <a:pt x="5260" y="20829"/>
                  <a:pt x="10800" y="20829"/>
                </a:cubicBezTo>
                <a:cubicBezTo>
                  <a:pt x="16340" y="20829"/>
                  <a:pt x="20830" y="16339"/>
                  <a:pt x="20830" y="10800"/>
                </a:cubicBezTo>
                <a:cubicBezTo>
                  <a:pt x="20830" y="5261"/>
                  <a:pt x="16340" y="771"/>
                  <a:pt x="10800" y="771"/>
                </a:cubicBezTo>
                <a:cubicBezTo>
                  <a:pt x="5260" y="771"/>
                  <a:pt x="770" y="5261"/>
                  <a:pt x="770" y="10800"/>
                </a:cubicBezTo>
                <a:close/>
              </a:path>
            </a:pathLst>
          </a:custGeom>
          <a:solidFill>
            <a:srgbClr val="FF0000"/>
          </a:solidFill>
          <a:ln w="12700">
            <a:solidFill>
              <a:srgbClr val="32538F"/>
            </a:solidFill>
            <a:miter/>
          </a:ln>
        </p:spPr>
        <p:txBody>
          <a:bodyPr lIns="45719" rIns="45719" anchor="ctr"/>
          <a:lstStyle/>
          <a:p>
            <a:pPr algn="ctr"/>
          </a:p>
        </p:txBody>
      </p:sp>
      <p:sp>
        <p:nvSpPr>
          <p:cNvPr id="766" name="Donut 24"/>
          <p:cNvSpPr/>
          <p:nvPr/>
        </p:nvSpPr>
        <p:spPr>
          <a:xfrm>
            <a:off x="2059115" y="3337228"/>
            <a:ext cx="841248" cy="711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652" y="10800"/>
                </a:moveTo>
                <a:cubicBezTo>
                  <a:pt x="652" y="16339"/>
                  <a:pt x="5195" y="20829"/>
                  <a:pt x="10800" y="20829"/>
                </a:cubicBezTo>
                <a:cubicBezTo>
                  <a:pt x="16405" y="20829"/>
                  <a:pt x="20948" y="16339"/>
                  <a:pt x="20948" y="10800"/>
                </a:cubicBezTo>
                <a:cubicBezTo>
                  <a:pt x="20948" y="5261"/>
                  <a:pt x="16405" y="771"/>
                  <a:pt x="10800" y="771"/>
                </a:cubicBezTo>
                <a:cubicBezTo>
                  <a:pt x="5195" y="771"/>
                  <a:pt x="652" y="5261"/>
                  <a:pt x="652" y="10800"/>
                </a:cubicBezTo>
                <a:close/>
              </a:path>
            </a:pathLst>
          </a:custGeom>
          <a:solidFill>
            <a:srgbClr val="FF0000"/>
          </a:solidFill>
          <a:ln w="12700">
            <a:solidFill>
              <a:srgbClr val="32538F"/>
            </a:solidFill>
            <a:miter/>
          </a:ln>
        </p:spPr>
        <p:txBody>
          <a:bodyPr lIns="45719" rIns="45719" anchor="ctr"/>
          <a:lstStyle/>
          <a:p>
            <a:pPr algn="ctr"/>
          </a:p>
        </p:txBody>
      </p:sp>
      <p:sp>
        <p:nvSpPr>
          <p:cNvPr id="767"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772" name="Group"/>
          <p:cNvGrpSpPr/>
          <p:nvPr/>
        </p:nvGrpSpPr>
        <p:grpSpPr>
          <a:xfrm>
            <a:off x="65587" y="3854758"/>
            <a:ext cx="2222677" cy="1420826"/>
            <a:chOff x="0" y="0"/>
            <a:chExt cx="2222675" cy="1420824"/>
          </a:xfrm>
        </p:grpSpPr>
        <p:sp>
          <p:nvSpPr>
            <p:cNvPr id="768" name="Square"/>
            <p:cNvSpPr/>
            <p:nvPr/>
          </p:nvSpPr>
          <p:spPr>
            <a:xfrm>
              <a:off x="1565915" y="1087236"/>
              <a:ext cx="251282" cy="256541"/>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pic>
          <p:nvPicPr>
            <p:cNvPr id="769" name="Screen Shot 2020-10-28 at 23.19.23.png" descr="Screen Shot 2020-10-28 at 23.19.23.png"/>
            <p:cNvPicPr>
              <a:picLocks noChangeAspect="1"/>
            </p:cNvPicPr>
            <p:nvPr/>
          </p:nvPicPr>
          <p:blipFill>
            <a:blip r:embed="rId2">
              <a:extLst/>
            </a:blip>
            <a:stretch>
              <a:fillRect/>
            </a:stretch>
          </p:blipFill>
          <p:spPr>
            <a:xfrm>
              <a:off x="0" y="0"/>
              <a:ext cx="2222676" cy="1420825"/>
            </a:xfrm>
            <a:prstGeom prst="rect">
              <a:avLst/>
            </a:prstGeom>
            <a:ln w="12700" cap="flat">
              <a:noFill/>
              <a:miter lim="400000"/>
            </a:ln>
            <a:effectLst/>
          </p:spPr>
        </p:pic>
        <p:sp>
          <p:nvSpPr>
            <p:cNvPr id="770" name="Rectangle"/>
            <p:cNvSpPr/>
            <p:nvPr/>
          </p:nvSpPr>
          <p:spPr>
            <a:xfrm>
              <a:off x="664955" y="945992"/>
              <a:ext cx="251282" cy="367518"/>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71" name="Rectangle"/>
            <p:cNvSpPr/>
            <p:nvPr/>
          </p:nvSpPr>
          <p:spPr>
            <a:xfrm>
              <a:off x="1991581" y="1099216"/>
              <a:ext cx="115948" cy="232582"/>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776" name="Rounded Rectangle 25"/>
          <p:cNvGrpSpPr/>
          <p:nvPr/>
        </p:nvGrpSpPr>
        <p:grpSpPr>
          <a:xfrm>
            <a:off x="249472" y="26352"/>
            <a:ext cx="4049487" cy="1257750"/>
            <a:chOff x="0" y="1019"/>
            <a:chExt cx="4049486" cy="1257748"/>
          </a:xfrm>
        </p:grpSpPr>
        <p:sp>
          <p:nvSpPr>
            <p:cNvPr id="774" name="Rounded Rectangle"/>
            <p:cNvSpPr/>
            <p:nvPr/>
          </p:nvSpPr>
          <p:spPr>
            <a:xfrm>
              <a:off x="0" y="274294"/>
              <a:ext cx="4049487" cy="711201"/>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75" name="Text"/>
            <p:cNvSpPr txBox="1"/>
            <p:nvPr/>
          </p:nvSpPr>
          <p:spPr>
            <a:xfrm>
              <a:off x="34717" y="1019"/>
              <a:ext cx="3980052" cy="12577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latin typeface="Cambria Math"/>
                  <a:ea typeface="Cambria Math"/>
                  <a:cs typeface="Cambria Math"/>
                  <a:sym typeface="Cambria Math"/>
                </a:defRPr>
              </a:pPr>
            </a:p>
            <a:p>
              <a:pPr algn="ctr">
                <a:defRPr>
                  <a:solidFill>
                    <a:srgbClr val="FFFFFF"/>
                  </a:solidFill>
                </a:defRPr>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r>
                          <a:rPr xmlns:a="http://schemas.openxmlformats.org/drawingml/2006/main" sz="1900" i="1">
                            <a:solidFill>
                              <a:srgbClr val="FFFFFF"/>
                            </a:solidFill>
                            <a:latin typeface="Cambria Math" panose="02040503050406030204" pitchFamily="18" charset="0"/>
                          </a:rPr>
                          <m:t>𝐺</m:t>
                        </m:r>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r>
                              <a:rPr xmlns:a="http://schemas.openxmlformats.org/drawingml/2006/main" sz="1900" i="1">
                                <a:solidFill>
                                  <a:srgbClr val="FFFFFF"/>
                                </a:solidFill>
                                <a:latin typeface="Cambria Math" panose="02040503050406030204" pitchFamily="18" charset="0"/>
                              </a:rPr>
                              <m:t>−</m:t>
                            </m:r>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779" name="Rounded Rectangle 26"/>
          <p:cNvGrpSpPr/>
          <p:nvPr/>
        </p:nvGrpSpPr>
        <p:grpSpPr>
          <a:xfrm>
            <a:off x="2450593" y="2039564"/>
            <a:ext cx="3589869" cy="1035353"/>
            <a:chOff x="0" y="0"/>
            <a:chExt cx="3589868" cy="1035352"/>
          </a:xfrm>
        </p:grpSpPr>
        <p:sp>
          <p:nvSpPr>
            <p:cNvPr id="777" name="Rounded Rectangle"/>
            <p:cNvSpPr/>
            <p:nvPr/>
          </p:nvSpPr>
          <p:spPr>
            <a:xfrm>
              <a:off x="0" y="0"/>
              <a:ext cx="3589869" cy="1035353"/>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78" name="Text"/>
            <p:cNvSpPr txBox="1"/>
            <p:nvPr/>
          </p:nvSpPr>
          <p:spPr>
            <a:xfrm>
              <a:off x="50542" y="6104"/>
              <a:ext cx="3488784" cy="10231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1900" i="1">
                            <a:solidFill>
                              <a:srgbClr val="FFFFFF"/>
                            </a:solidFill>
                            <a:latin typeface="Cambria Math" panose="02040503050406030204" pitchFamily="18" charset="0"/>
                          </a:rPr>
                        </m:ctrlPr>
                        <m:type m:val="bar"/>
                      </m:fPr>
                      <m:num>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𝑚</m:t>
                                </m:r>
                              </m:e>
                              <m:sub>
                                <m:r>
                                  <a:rPr xmlns:a="http://schemas.openxmlformats.org/drawingml/2006/main" sz="1900" i="1">
                                    <a:solidFill>
                                      <a:srgbClr val="FFFFFF"/>
                                    </a:solidFill>
                                    <a:latin typeface="Cambria Math" panose="02040503050406030204" pitchFamily="18" charset="0"/>
                                  </a:rPr>
                                  <m:t>1</m:t>
                                </m:r>
                              </m:sub>
                            </m:sSub>
                          </m:den>
                        </m:f>
                      </m:num>
                      <m:den>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r>
                              <a:rPr xmlns:a="http://schemas.openxmlformats.org/drawingml/2006/main" sz="1900" i="1">
                                <a:solidFill>
                                  <a:srgbClr val="FFFFFF"/>
                                </a:solidFill>
                                <a:latin typeface="Cambria Math" panose="02040503050406030204" pitchFamily="18" charset="0"/>
                              </a:rPr>
                              <m:t>1</m:t>
                            </m:r>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𝑦</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r>
                          <a:rPr xmlns:a="http://schemas.openxmlformats.org/drawingml/2006/main" sz="1900" i="1">
                            <a:solidFill>
                              <a:srgbClr val="FFFFFF"/>
                            </a:solidFill>
                            <a:latin typeface="Cambria Math" panose="02040503050406030204" pitchFamily="18" charset="0"/>
                          </a:rPr>
                          <m:t>+</m:t>
                        </m:r>
                        <m:sSup>
                          <m:e>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2</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f>
                              <m:fPr>
                                <m:ctrlPr>
                                  <a:rPr xmlns:a="http://schemas.openxmlformats.org/drawingml/2006/main" sz="1900" i="1">
                                    <a:solidFill>
                                      <a:srgbClr val="FFFFFF"/>
                                    </a:solidFill>
                                    <a:latin typeface="Cambria Math" panose="02040503050406030204" pitchFamily="18" charset="0"/>
                                  </a:rPr>
                                </m:ctrlPr>
                                <m:type m:val="bar"/>
                              </m:fPr>
                              <m:num>
                                <m:sSub>
                                  <m:e>
                                    <m:r>
                                      <a:rPr xmlns:a="http://schemas.openxmlformats.org/drawingml/2006/main" sz="1900" i="1">
                                        <a:solidFill>
                                          <a:srgbClr val="FFFFFF"/>
                                        </a:solidFill>
                                        <a:latin typeface="Cambria Math" panose="02040503050406030204" pitchFamily="18" charset="0"/>
                                      </a:rPr>
                                      <m:t>𝑧</m:t>
                                    </m:r>
                                  </m:e>
                                  <m:sub>
                                    <m:r>
                                      <a:rPr xmlns:a="http://schemas.openxmlformats.org/drawingml/2006/main" sz="1900" i="1">
                                        <a:solidFill>
                                          <a:srgbClr val="FFFFFF"/>
                                        </a:solidFill>
                                        <a:latin typeface="Cambria Math" panose="02040503050406030204" pitchFamily="18" charset="0"/>
                                      </a:rPr>
                                      <m:t>1</m:t>
                                    </m:r>
                                  </m:sub>
                                </m:sSub>
                              </m:num>
                              <m:den>
                                <m:sSub>
                                  <m:e>
                                    <m:r>
                                      <a:rPr xmlns:a="http://schemas.openxmlformats.org/drawingml/2006/main" sz="1900" i="1">
                                        <a:solidFill>
                                          <a:srgbClr val="FFFFFF"/>
                                        </a:solidFill>
                                        <a:latin typeface="Cambria Math" panose="02040503050406030204" pitchFamily="18" charset="0"/>
                                      </a:rPr>
                                      <m:t>𝑥</m:t>
                                    </m:r>
                                  </m:e>
                                  <m:sub>
                                    <m:r>
                                      <a:rPr xmlns:a="http://schemas.openxmlformats.org/drawingml/2006/main" sz="1900" i="1">
                                        <a:solidFill>
                                          <a:srgbClr val="FFFFFF"/>
                                        </a:solidFill>
                                        <a:latin typeface="Cambria Math" panose="02040503050406030204" pitchFamily="18" charset="0"/>
                                      </a:rPr>
                                      <m:t>1</m:t>
                                    </m:r>
                                  </m:sub>
                                </m:sSub>
                              </m:den>
                            </m:f>
                            <m:r>
                              <a:rPr xmlns:a="http://schemas.openxmlformats.org/drawingml/2006/main" sz="1900" i="1">
                                <a:solidFill>
                                  <a:srgbClr val="FFFFFF"/>
                                </a:solidFill>
                                <a:latin typeface="Cambria Math" panose="02040503050406030204" pitchFamily="18" charset="0"/>
                              </a:rPr>
                              <m:t>)</m:t>
                            </m:r>
                          </m:e>
                          <m:sup>
                            <m:r>
                              <a:rPr xmlns:a="http://schemas.openxmlformats.org/drawingml/2006/main" sz="1900" i="1">
                                <a:solidFill>
                                  <a:srgbClr val="FFFFFF"/>
                                </a:solidFill>
                                <a:latin typeface="Cambria Math" panose="02040503050406030204" pitchFamily="18" charset="0"/>
                              </a:rPr>
                              <m:t>2</m:t>
                            </m:r>
                          </m:sup>
                        </m:sSup>
                      </m:den>
                    </m:f>
                  </m:oMath>
                </m:oMathPara>
              </a14:m>
            </a:p>
          </p:txBody>
        </p:sp>
      </p:grpSp>
      <p:grpSp>
        <p:nvGrpSpPr>
          <p:cNvPr id="782" name="Rounded Rectangle 27"/>
          <p:cNvGrpSpPr/>
          <p:nvPr/>
        </p:nvGrpSpPr>
        <p:grpSpPr>
          <a:xfrm>
            <a:off x="249472" y="2039565"/>
            <a:ext cx="1002313" cy="1035352"/>
            <a:chOff x="0" y="0"/>
            <a:chExt cx="1002311" cy="1035351"/>
          </a:xfrm>
        </p:grpSpPr>
        <p:sp>
          <p:nvSpPr>
            <p:cNvPr id="780" name="Rounded Rectangle"/>
            <p:cNvSpPr/>
            <p:nvPr/>
          </p:nvSpPr>
          <p:spPr>
            <a:xfrm>
              <a:off x="0" y="0"/>
              <a:ext cx="1002312" cy="1035352"/>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81" name="Text"/>
            <p:cNvSpPr txBox="1"/>
            <p:nvPr/>
          </p:nvSpPr>
          <p:spPr>
            <a:xfrm>
              <a:off x="48928" y="102649"/>
              <a:ext cx="904455" cy="83005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r>
                      <a:rPr xmlns:a="http://schemas.openxmlformats.org/drawingml/2006/main" sz="2200" i="1">
                        <a:solidFill>
                          <a:srgbClr val="FFFFFF"/>
                        </a:solidFill>
                        <a:latin typeface="Cambria Math" panose="02040503050406030204" pitchFamily="18" charset="0"/>
                      </a:rPr>
                      <m:t/>
                    </m:r>
                    <m:r>
                      <a:rPr xmlns:a="http://schemas.openxmlformats.org/drawingml/2006/main" sz="2200" i="1">
                        <a:solidFill>
                          <a:srgbClr val="FFFFFF"/>
                        </a:solidFill>
                        <a:latin typeface="Cambria Math" panose="02040503050406030204" pitchFamily="18" charset="0"/>
                      </a:rPr>
                      <m:t/>
                    </m:r>
                    <m:f>
                      <m:fPr>
                        <m:ctrlPr>
                          <a:rPr xmlns:a="http://schemas.openxmlformats.org/drawingml/2006/main" sz="2200" i="1">
                            <a:solidFill>
                              <a:srgbClr val="FFFFFF"/>
                            </a:solidFill>
                            <a:latin typeface="Cambria Math" panose="02040503050406030204" pitchFamily="18" charset="0"/>
                          </a:rPr>
                        </m:ctrlPr>
                        <m:type m:val="bar"/>
                      </m:fPr>
                      <m:num>
                        <m:eqArr>
                          <m:eqArrPr>
                            <m:ctrlPr>
                              <a:rPr xmlns:a="http://schemas.openxmlformats.org/drawingml/2006/main" sz="2200" i="1">
                                <a:solidFill>
                                  <a:srgbClr val="FFFFFF"/>
                                </a:solidFill>
                                <a:latin typeface="Cambria Math" panose="02040503050406030204" pitchFamily="18" charset="0"/>
                              </a:rPr>
                            </m:ctrlPr>
                          </m:eqArrPr>
                          <m:e>
                            <m:r>
                              <a:rPr xmlns:a="http://schemas.openxmlformats.org/drawingml/2006/main" sz="2200" i="1">
                                <a:solidFill>
                                  <a:srgbClr val="FFFFFF"/>
                                </a:solidFill>
                                <a:latin typeface="Cambria Math" panose="02040503050406030204" pitchFamily="18" charset="0"/>
                              </a:rPr>
                              <m:t/>
                            </m:r>
                          </m:e>
                          <m:e>
                            <m:r>
                              <a:rPr xmlns:a="http://schemas.openxmlformats.org/drawingml/2006/main" sz="2200" i="1">
                                <a:solidFill>
                                  <a:srgbClr val="FFFFFF"/>
                                </a:solidFill>
                                <a:latin typeface="Cambria Math" panose="02040503050406030204" pitchFamily="18" charset="0"/>
                              </a:rPr>
                              <m:t>𝐺</m:t>
                            </m:r>
                            <m:sSubSup>
                              <m:e>
                                <m:r>
                                  <a:rPr xmlns:a="http://schemas.openxmlformats.org/drawingml/2006/main" sz="2200" i="1">
                                    <a:solidFill>
                                      <a:srgbClr val="FFFFFF"/>
                                    </a:solidFill>
                                    <a:latin typeface="Cambria Math" panose="02040503050406030204" pitchFamily="18" charset="0"/>
                                  </a:rPr>
                                  <m:t>𝑚</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e>
                        </m:eqArr>
                      </m:num>
                      <m:den>
                        <m:sSubSup>
                          <m:e>
                            <m:r>
                              <a:rPr xmlns:a="http://schemas.openxmlformats.org/drawingml/2006/main" sz="2200" i="1">
                                <a:solidFill>
                                  <a:srgbClr val="FFFFFF"/>
                                </a:solidFill>
                                <a:latin typeface="Cambria Math" panose="02040503050406030204" pitchFamily="18" charset="0"/>
                              </a:rPr>
                              <m:t>𝑥</m:t>
                            </m:r>
                          </m:e>
                          <m:sub>
                            <m:r>
                              <a:rPr xmlns:a="http://schemas.openxmlformats.org/drawingml/2006/main" sz="2200" i="1">
                                <a:solidFill>
                                  <a:srgbClr val="FFFFFF"/>
                                </a:solidFill>
                                <a:latin typeface="Cambria Math" panose="02040503050406030204" pitchFamily="18" charset="0"/>
                              </a:rPr>
                              <m:t>1</m:t>
                            </m:r>
                          </m:sub>
                          <m:sup>
                            <m:r>
                              <a:rPr xmlns:a="http://schemas.openxmlformats.org/drawingml/2006/main" sz="2200" i="1">
                                <a:solidFill>
                                  <a:srgbClr val="FFFFFF"/>
                                </a:solidFill>
                                <a:latin typeface="Cambria Math" panose="02040503050406030204" pitchFamily="18" charset="0"/>
                              </a:rPr>
                              <m:t>2</m:t>
                            </m:r>
                          </m:sup>
                        </m:sSubSup>
                      </m:den>
                    </m:f>
                  </m:oMath>
                </m:oMathPara>
              </a14:m>
            </a:p>
          </p:txBody>
        </p:sp>
      </p:grpSp>
      <p:sp>
        <p:nvSpPr>
          <p:cNvPr id="783" name="Up-Down Arrow 28"/>
          <p:cNvSpPr/>
          <p:nvPr/>
        </p:nvSpPr>
        <p:spPr>
          <a:xfrm rot="5400000">
            <a:off x="6523360" y="2189097"/>
            <a:ext cx="484633" cy="7362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109"/>
                </a:moveTo>
                <a:lnTo>
                  <a:pt x="10800" y="0"/>
                </a:lnTo>
                <a:lnTo>
                  <a:pt x="21600" y="7109"/>
                </a:lnTo>
                <a:lnTo>
                  <a:pt x="16200" y="7109"/>
                </a:lnTo>
                <a:lnTo>
                  <a:pt x="16200" y="14491"/>
                </a:lnTo>
                <a:lnTo>
                  <a:pt x="21600" y="14491"/>
                </a:lnTo>
                <a:lnTo>
                  <a:pt x="10800" y="21600"/>
                </a:lnTo>
                <a:lnTo>
                  <a:pt x="0" y="14491"/>
                </a:lnTo>
                <a:lnTo>
                  <a:pt x="5400" y="14491"/>
                </a:lnTo>
                <a:lnTo>
                  <a:pt x="5400" y="7109"/>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86" name="Rounded Rectangle 29"/>
          <p:cNvGrpSpPr/>
          <p:nvPr/>
        </p:nvGrpSpPr>
        <p:grpSpPr>
          <a:xfrm>
            <a:off x="7461957" y="2223277"/>
            <a:ext cx="3626954" cy="736285"/>
            <a:chOff x="0" y="0"/>
            <a:chExt cx="3626953" cy="736283"/>
          </a:xfrm>
        </p:grpSpPr>
        <p:sp>
          <p:nvSpPr>
            <p:cNvPr id="784" name="Rounded Rectangle"/>
            <p:cNvSpPr/>
            <p:nvPr/>
          </p:nvSpPr>
          <p:spPr>
            <a:xfrm>
              <a:off x="0" y="0"/>
              <a:ext cx="3626954"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85" name="Text"/>
            <p:cNvSpPr txBox="1"/>
            <p:nvPr/>
          </p:nvSpPr>
          <p:spPr>
            <a:xfrm>
              <a:off x="35941" y="9706"/>
              <a:ext cx="3555071" cy="7168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𝑎</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𝑐</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𝑑</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𝑒</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𝑓</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sp>
        <p:nvSpPr>
          <p:cNvPr id="787" name="Down Arrow 30"/>
          <p:cNvSpPr/>
          <p:nvPr/>
        </p:nvSpPr>
        <p:spPr>
          <a:xfrm>
            <a:off x="8298874" y="3117272"/>
            <a:ext cx="469305" cy="8712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783"/>
                </a:moveTo>
                <a:lnTo>
                  <a:pt x="5400" y="15783"/>
                </a:lnTo>
                <a:lnTo>
                  <a:pt x="5400" y="0"/>
                </a:lnTo>
                <a:lnTo>
                  <a:pt x="16200" y="0"/>
                </a:lnTo>
                <a:lnTo>
                  <a:pt x="16200" y="15783"/>
                </a:lnTo>
                <a:lnTo>
                  <a:pt x="21600" y="15783"/>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790" name="Rounded Rectangle 31"/>
          <p:cNvGrpSpPr/>
          <p:nvPr/>
        </p:nvGrpSpPr>
        <p:grpSpPr>
          <a:xfrm>
            <a:off x="7934070" y="4138834"/>
            <a:ext cx="2682724" cy="736285"/>
            <a:chOff x="0" y="0"/>
            <a:chExt cx="2682723" cy="736283"/>
          </a:xfrm>
        </p:grpSpPr>
        <p:sp>
          <p:nvSpPr>
            <p:cNvPr id="788" name="Rounded Rectangle"/>
            <p:cNvSpPr/>
            <p:nvPr/>
          </p:nvSpPr>
          <p:spPr>
            <a:xfrm>
              <a:off x="0" y="0"/>
              <a:ext cx="2682724"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89" name="Text"/>
            <p:cNvSpPr txBox="1"/>
            <p:nvPr/>
          </p:nvSpPr>
          <p:spPr>
            <a:xfrm>
              <a:off x="35941" y="35288"/>
              <a:ext cx="2610841" cy="6657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000" i="1">
                            <a:solidFill>
                              <a:srgbClr val="FFFFFF"/>
                            </a:solidFill>
                            <a:latin typeface="Cambria Math" panose="02040503050406030204" pitchFamily="18" charset="0"/>
                          </a:rPr>
                        </m:ctrlPr>
                        <m:type m:val="bar"/>
                      </m:fPr>
                      <m:num>
                        <m:r>
                          <a:rPr xmlns:a="http://schemas.openxmlformats.org/drawingml/2006/main" sz="2000" i="1">
                            <a:solidFill>
                              <a:srgbClr val="FFFFFF"/>
                            </a:solidFill>
                            <a:latin typeface="Cambria Math" panose="02040503050406030204" pitchFamily="18" charset="0"/>
                          </a:rPr>
                          <m:t>𝑎</m:t>
                        </m:r>
                      </m:num>
                      <m:den>
                        <m:sSup>
                          <m:e>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𝑏</m:t>
                            </m:r>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1</m:t>
                            </m:r>
                            <m:r>
                              <a:rPr xmlns:a="http://schemas.openxmlformats.org/drawingml/2006/main" sz="2000" i="1">
                                <a:solidFill>
                                  <a:srgbClr val="FFFFFF"/>
                                </a:solidFill>
                                <a:latin typeface="Cambria Math" panose="02040503050406030204" pitchFamily="18" charset="0"/>
                              </a:rPr>
                              <m:t>)</m:t>
                            </m:r>
                          </m:e>
                          <m:sup>
                            <m:r>
                              <a:rPr xmlns:a="http://schemas.openxmlformats.org/drawingml/2006/main" sz="2000" i="1">
                                <a:solidFill>
                                  <a:srgbClr val="FFFFFF"/>
                                </a:solidFill>
                                <a:latin typeface="Cambria Math" panose="02040503050406030204" pitchFamily="18" charset="0"/>
                              </a:rPr>
                              <m:t>2</m:t>
                            </m:r>
                          </m:sup>
                        </m:sSup>
                        <m:r>
                          <a:rPr xmlns:a="http://schemas.openxmlformats.org/drawingml/2006/main" sz="2000" i="1">
                            <a:solidFill>
                              <a:srgbClr val="FFFFFF"/>
                            </a:solidFill>
                            <a:latin typeface="Cambria Math" panose="02040503050406030204" pitchFamily="18" charset="0"/>
                          </a:rPr>
                          <m:t>+</m:t>
                        </m:r>
                        <m:sSup>
                          <m:e>
                            <m:r>
                              <a:rPr xmlns:a="http://schemas.openxmlformats.org/drawingml/2006/main" sz="2000" i="1">
                                <a:solidFill>
                                  <a:srgbClr val="FFFFFF"/>
                                </a:solidFill>
                                <a:latin typeface="Cambria Math" panose="02040503050406030204" pitchFamily="18" charset="0"/>
                              </a:rPr>
                              <m:t>𝑔</m:t>
                            </m:r>
                          </m:e>
                          <m:sup>
                            <m:r>
                              <a:rPr xmlns:a="http://schemas.openxmlformats.org/drawingml/2006/main" sz="2000" i="1">
                                <a:solidFill>
                                  <a:srgbClr val="FFFFFF"/>
                                </a:solidFill>
                                <a:latin typeface="Cambria Math" panose="02040503050406030204" pitchFamily="18" charset="0"/>
                              </a:rPr>
                              <m:t>2</m:t>
                            </m:r>
                          </m:sup>
                        </m:sSup>
                        <m:r>
                          <a:rPr xmlns:a="http://schemas.openxmlformats.org/drawingml/2006/main" sz="2000" i="1">
                            <a:solidFill>
                              <a:srgbClr val="FFFFFF"/>
                            </a:solidFill>
                            <a:latin typeface="Cambria Math" panose="02040503050406030204" pitchFamily="18" charset="0"/>
                          </a:rPr>
                          <m:t>+</m:t>
                        </m:r>
                        <m:sSup>
                          <m:e>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𝑒</m:t>
                            </m:r>
                            <m:r>
                              <a:rPr xmlns:a="http://schemas.openxmlformats.org/drawingml/2006/main" sz="2000" i="1">
                                <a:solidFill>
                                  <a:srgbClr val="FFFFFF"/>
                                </a:solidFill>
                                <a:latin typeface="Cambria Math" panose="02040503050406030204" pitchFamily="18" charset="0"/>
                              </a:rPr>
                              <m:t>−</m:t>
                            </m:r>
                            <m:r>
                              <a:rPr xmlns:a="http://schemas.openxmlformats.org/drawingml/2006/main" sz="2000" i="1">
                                <a:solidFill>
                                  <a:srgbClr val="FFFFFF"/>
                                </a:solidFill>
                                <a:latin typeface="Cambria Math" panose="02040503050406030204" pitchFamily="18" charset="0"/>
                              </a:rPr>
                              <m:t>𝑓</m:t>
                            </m:r>
                            <m:r>
                              <a:rPr xmlns:a="http://schemas.openxmlformats.org/drawingml/2006/main" sz="2000" i="1">
                                <a:solidFill>
                                  <a:srgbClr val="FFFFFF"/>
                                </a:solidFill>
                                <a:latin typeface="Cambria Math" panose="02040503050406030204" pitchFamily="18" charset="0"/>
                              </a:rPr>
                              <m:t>)</m:t>
                            </m:r>
                          </m:e>
                          <m:sup>
                            <m:r>
                              <a:rPr xmlns:a="http://schemas.openxmlformats.org/drawingml/2006/main" sz="2000" i="1">
                                <a:solidFill>
                                  <a:srgbClr val="FFFFFF"/>
                                </a:solidFill>
                                <a:latin typeface="Cambria Math" panose="02040503050406030204" pitchFamily="18" charset="0"/>
                              </a:rPr>
                              <m:t>2</m:t>
                            </m:r>
                          </m:sup>
                        </m:sSup>
                      </m:den>
                    </m:f>
                  </m:oMath>
                </m:oMathPara>
              </a14:m>
            </a:p>
          </p:txBody>
        </p:sp>
      </p:grpSp>
      <p:grpSp>
        <p:nvGrpSpPr>
          <p:cNvPr id="793" name="Rounded Rectangle 32"/>
          <p:cNvGrpSpPr/>
          <p:nvPr/>
        </p:nvGrpSpPr>
        <p:grpSpPr>
          <a:xfrm>
            <a:off x="4028545" y="4093702"/>
            <a:ext cx="2228744" cy="736285"/>
            <a:chOff x="0" y="0"/>
            <a:chExt cx="2228742" cy="736283"/>
          </a:xfrm>
        </p:grpSpPr>
        <p:sp>
          <p:nvSpPr>
            <p:cNvPr id="791" name="Rounded Rectangle"/>
            <p:cNvSpPr/>
            <p:nvPr/>
          </p:nvSpPr>
          <p:spPr>
            <a:xfrm>
              <a:off x="0" y="0"/>
              <a:ext cx="2228743"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92" name="Text"/>
            <p:cNvSpPr txBox="1"/>
            <p:nvPr/>
          </p:nvSpPr>
          <p:spPr>
            <a:xfrm>
              <a:off x="35941" y="11163"/>
              <a:ext cx="2156860" cy="7139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𝑎</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𝑔</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h</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grpSp>
        <p:nvGrpSpPr>
          <p:cNvPr id="796" name="Rectangle 33"/>
          <p:cNvGrpSpPr/>
          <p:nvPr/>
        </p:nvGrpSpPr>
        <p:grpSpPr>
          <a:xfrm>
            <a:off x="2271058" y="3484453"/>
            <a:ext cx="435428" cy="435430"/>
            <a:chOff x="0" y="0"/>
            <a:chExt cx="435427" cy="435428"/>
          </a:xfrm>
        </p:grpSpPr>
        <p:sp>
          <p:nvSpPr>
            <p:cNvPr id="794" name="Square"/>
            <p:cNvSpPr/>
            <p:nvPr/>
          </p:nvSpPr>
          <p:spPr>
            <a:xfrm>
              <a:off x="-1" y="0"/>
              <a:ext cx="435429" cy="435429"/>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95" name="Text"/>
            <p:cNvSpPr txBox="1"/>
            <p:nvPr/>
          </p:nvSpPr>
          <p:spPr>
            <a:xfrm>
              <a:off x="-1" y="8320"/>
              <a:ext cx="435429" cy="4187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r>
                      <a:rPr xmlns:a="http://schemas.openxmlformats.org/drawingml/2006/main" sz="3850" i="1">
                        <a:solidFill>
                          <a:srgbClr val="FFFFFF"/>
                        </a:solidFill>
                        <a:latin typeface="Cambria Math" panose="02040503050406030204" pitchFamily="18" charset="0"/>
                      </a:rPr>
                      <m:t/>
                    </m:r>
                    <m:r>
                      <a:rPr xmlns:a="http://schemas.openxmlformats.org/drawingml/2006/main" sz="3850" i="1">
                        <a:solidFill>
                          <a:srgbClr val="FFFFFF"/>
                        </a:solidFill>
                        <a:latin typeface="Cambria Math" panose="02040503050406030204" pitchFamily="18" charset="0"/>
                      </a:rPr>
                      <m:t>𝑎</m:t>
                    </m:r>
                  </m:oMath>
                </m:oMathPara>
              </a14:m>
            </a:p>
          </p:txBody>
        </p:sp>
      </p:grpSp>
      <p:grpSp>
        <p:nvGrpSpPr>
          <p:cNvPr id="799" name="Rounded Rectangle 34"/>
          <p:cNvGrpSpPr/>
          <p:nvPr/>
        </p:nvGrpSpPr>
        <p:grpSpPr>
          <a:xfrm>
            <a:off x="513656" y="5293140"/>
            <a:ext cx="2228743" cy="779901"/>
            <a:chOff x="0" y="701"/>
            <a:chExt cx="2228742" cy="779900"/>
          </a:xfrm>
        </p:grpSpPr>
        <p:sp>
          <p:nvSpPr>
            <p:cNvPr id="797" name="Rounded Rectangle"/>
            <p:cNvSpPr/>
            <p:nvPr/>
          </p:nvSpPr>
          <p:spPr>
            <a:xfrm>
              <a:off x="0" y="22509"/>
              <a:ext cx="2228743" cy="736285"/>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798" name="Text"/>
            <p:cNvSpPr txBox="1"/>
            <p:nvPr/>
          </p:nvSpPr>
          <p:spPr>
            <a:xfrm>
              <a:off x="35941" y="701"/>
              <a:ext cx="2156860" cy="779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f>
                      <m:fPr>
                        <m:ctrlPr>
                          <a:rPr xmlns:a="http://schemas.openxmlformats.org/drawingml/2006/main" sz="2200" i="1">
                            <a:solidFill>
                              <a:srgbClr val="FFFFFF"/>
                            </a:solidFill>
                            <a:latin typeface="Cambria Math" panose="02040503050406030204" pitchFamily="18" charset="0"/>
                          </a:rPr>
                        </m:ctrlPr>
                        <m:type m:val="bar"/>
                      </m:fPr>
                      <m:num>
                        <m:r>
                          <a:rPr xmlns:a="http://schemas.openxmlformats.org/drawingml/2006/main" sz="2200" i="1">
                            <a:solidFill>
                              <a:srgbClr val="FFFFFF"/>
                            </a:solidFill>
                            <a:latin typeface="Cambria Math" panose="02040503050406030204" pitchFamily="18" charset="0"/>
                          </a:rPr>
                          <m:t>1</m:t>
                        </m:r>
                      </m:num>
                      <m:den>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𝑔</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h</m:t>
                            </m:r>
                          </m:e>
                          <m:sup>
                            <m:r>
                              <a:rPr xmlns:a="http://schemas.openxmlformats.org/drawingml/2006/main" sz="2200" i="1">
                                <a:solidFill>
                                  <a:srgbClr val="FFFFFF"/>
                                </a:solidFill>
                                <a:latin typeface="Cambria Math" panose="02040503050406030204" pitchFamily="18" charset="0"/>
                              </a:rPr>
                              <m:t>2</m:t>
                            </m:r>
                          </m:sup>
                        </m:sSup>
                      </m:den>
                    </m:f>
                  </m:oMath>
                </m:oMathPara>
              </a14:m>
            </a:p>
          </p:txBody>
        </p:sp>
      </p:grpSp>
      <p:sp>
        <p:nvSpPr>
          <p:cNvPr id="800" name="Down Arrow 36"/>
          <p:cNvSpPr/>
          <p:nvPr/>
        </p:nvSpPr>
        <p:spPr>
          <a:xfrm>
            <a:off x="2593968" y="1038602"/>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801" name="Down Arrow 37"/>
          <p:cNvSpPr/>
          <p:nvPr/>
        </p:nvSpPr>
        <p:spPr>
          <a:xfrm>
            <a:off x="1341721" y="1061157"/>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804" name="Rectangle 38"/>
          <p:cNvGrpSpPr/>
          <p:nvPr/>
        </p:nvGrpSpPr>
        <p:grpSpPr>
          <a:xfrm>
            <a:off x="3846214" y="1198363"/>
            <a:ext cx="2646275" cy="595105"/>
            <a:chOff x="0" y="0"/>
            <a:chExt cx="2646274" cy="595103"/>
          </a:xfrm>
        </p:grpSpPr>
        <p:sp>
          <p:nvSpPr>
            <p:cNvPr id="802" name="Rectangle"/>
            <p:cNvSpPr/>
            <p:nvPr/>
          </p:nvSpPr>
          <p:spPr>
            <a:xfrm>
              <a:off x="-1" y="0"/>
              <a:ext cx="2646276"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803" name="Dimensional Analysis"/>
            <p:cNvSpPr txBox="1"/>
            <p:nvPr/>
          </p:nvSpPr>
          <p:spPr>
            <a:xfrm>
              <a:off x="-1" y="118481"/>
              <a:ext cx="2646276"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Dimensional Analysis</a:t>
              </a:r>
            </a:p>
          </p:txBody>
        </p:sp>
      </p:grpSp>
      <p:sp>
        <p:nvSpPr>
          <p:cNvPr id="805" name="Down Arrow 39"/>
          <p:cNvSpPr/>
          <p:nvPr/>
        </p:nvSpPr>
        <p:spPr>
          <a:xfrm rot="4155320">
            <a:off x="3098756" y="3579378"/>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806" name="Down Arrow 40"/>
          <p:cNvSpPr/>
          <p:nvPr/>
        </p:nvSpPr>
        <p:spPr>
          <a:xfrm rot="6585414">
            <a:off x="3126462" y="4470655"/>
            <a:ext cx="484633" cy="97840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50"/>
                </a:moveTo>
                <a:lnTo>
                  <a:pt x="5400" y="16250"/>
                </a:lnTo>
                <a:lnTo>
                  <a:pt x="5400" y="0"/>
                </a:lnTo>
                <a:lnTo>
                  <a:pt x="16200" y="0"/>
                </a:lnTo>
                <a:lnTo>
                  <a:pt x="16200" y="16250"/>
                </a:lnTo>
                <a:lnTo>
                  <a:pt x="21600" y="16250"/>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809" name="Rectangle 41"/>
          <p:cNvGrpSpPr/>
          <p:nvPr/>
        </p:nvGrpSpPr>
        <p:grpSpPr>
          <a:xfrm>
            <a:off x="9275432" y="3185969"/>
            <a:ext cx="2646275" cy="685490"/>
            <a:chOff x="0" y="0"/>
            <a:chExt cx="2646274" cy="685488"/>
          </a:xfrm>
        </p:grpSpPr>
        <p:sp>
          <p:nvSpPr>
            <p:cNvPr id="807" name="Rectangle"/>
            <p:cNvSpPr/>
            <p:nvPr/>
          </p:nvSpPr>
          <p:spPr>
            <a:xfrm>
              <a:off x="0" y="45192"/>
              <a:ext cx="2646275" cy="595105"/>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808" name="Translational Symmetry (c-d  g)"/>
            <p:cNvSpPr txBox="1"/>
            <p:nvPr/>
          </p:nvSpPr>
          <p:spPr>
            <a:xfrm>
              <a:off x="0" y="0"/>
              <a:ext cx="2646275" cy="6854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Translational Symmetry (c-d </a:t>
              </a:r>
              <a14:m>
                <m:oMath>
                  <m:r>
                    <a:rPr xmlns:a="http://schemas.openxmlformats.org/drawingml/2006/main" sz="2600" i="1">
                      <a:solidFill>
                        <a:srgbClr val="FFFFFF"/>
                      </a:solidFill>
                      <a:latin typeface="Cambria Math" panose="02040503050406030204" pitchFamily="18" charset="0"/>
                    </a:rPr>
                    <m:t>→</m:t>
                  </m:r>
                </m:oMath>
              </a14:m>
              <a:r>
                <a:t>g)</a:t>
              </a:r>
            </a:p>
          </p:txBody>
        </p:sp>
      </p:grpSp>
      <p:sp>
        <p:nvSpPr>
          <p:cNvPr id="810" name="Down Arrow 42"/>
          <p:cNvSpPr/>
          <p:nvPr/>
        </p:nvSpPr>
        <p:spPr>
          <a:xfrm rot="5400000">
            <a:off x="6861027" y="4008755"/>
            <a:ext cx="469305" cy="8712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5783"/>
                </a:moveTo>
                <a:lnTo>
                  <a:pt x="5400" y="15783"/>
                </a:lnTo>
                <a:lnTo>
                  <a:pt x="5400" y="0"/>
                </a:lnTo>
                <a:lnTo>
                  <a:pt x="16200" y="0"/>
                </a:lnTo>
                <a:lnTo>
                  <a:pt x="16200" y="15783"/>
                </a:lnTo>
                <a:lnTo>
                  <a:pt x="21600" y="15783"/>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grpSp>
        <p:nvGrpSpPr>
          <p:cNvPr id="813" name="Rectangle 44"/>
          <p:cNvGrpSpPr/>
          <p:nvPr/>
        </p:nvGrpSpPr>
        <p:grpSpPr>
          <a:xfrm>
            <a:off x="5052395" y="3359425"/>
            <a:ext cx="2646275" cy="685489"/>
            <a:chOff x="0" y="0"/>
            <a:chExt cx="2646274" cy="685488"/>
          </a:xfrm>
        </p:grpSpPr>
        <p:sp>
          <p:nvSpPr>
            <p:cNvPr id="811" name="Rectangle"/>
            <p:cNvSpPr/>
            <p:nvPr/>
          </p:nvSpPr>
          <p:spPr>
            <a:xfrm>
              <a:off x="0" y="45192"/>
              <a:ext cx="2646275"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812" name="Translational Symmetry (e-f  )"/>
            <p:cNvSpPr txBox="1"/>
            <p:nvPr/>
          </p:nvSpPr>
          <p:spPr>
            <a:xfrm>
              <a:off x="0" y="0"/>
              <a:ext cx="2646275" cy="6854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Translational Symmetry (e-f </a:t>
              </a:r>
              <a14:m>
                <m:oMath>
                  <m:r>
                    <a:rPr xmlns:a="http://schemas.openxmlformats.org/drawingml/2006/main" sz="2700" i="1">
                      <a:solidFill>
                        <a:srgbClr val="FFFFFF"/>
                      </a:solidFill>
                      <a:latin typeface="Cambria Math" panose="02040503050406030204" pitchFamily="18" charset="0"/>
                    </a:rPr>
                    <m:t>→</m:t>
                  </m:r>
                  <m:r>
                    <m:rPr>
                      <m:sty m:val="p"/>
                    </m:rPr>
                    <a:rPr xmlns:a="http://schemas.openxmlformats.org/drawingml/2006/main" sz="2700" i="1">
                      <a:solidFill>
                        <a:srgbClr val="FFFFFF"/>
                      </a:solidFill>
                      <a:latin typeface="Cambria Math" panose="02040503050406030204" pitchFamily="18" charset="0"/>
                    </a:rPr>
                    <m:t>h</m:t>
                  </m:r>
                </m:oMath>
              </a14:m>
              <a:r>
                <a:t>)</a:t>
              </a:r>
            </a:p>
          </p:txBody>
        </p:sp>
      </p:grpSp>
      <p:grpSp>
        <p:nvGrpSpPr>
          <p:cNvPr id="816" name="Rectangle 45"/>
          <p:cNvGrpSpPr/>
          <p:nvPr/>
        </p:nvGrpSpPr>
        <p:grpSpPr>
          <a:xfrm>
            <a:off x="88558" y="4156046"/>
            <a:ext cx="2646276" cy="624841"/>
            <a:chOff x="0" y="0"/>
            <a:chExt cx="2646274" cy="624840"/>
          </a:xfrm>
        </p:grpSpPr>
        <p:sp>
          <p:nvSpPr>
            <p:cNvPr id="814" name="Rectangle"/>
            <p:cNvSpPr/>
            <p:nvPr/>
          </p:nvSpPr>
          <p:spPr>
            <a:xfrm>
              <a:off x="0" y="14868"/>
              <a:ext cx="2646275" cy="595104"/>
            </a:xfrm>
            <a:prstGeom prst="rect">
              <a:avLst/>
            </a:prstGeom>
            <a:solidFill>
              <a:srgbClr val="00B050"/>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815" name="Multiplicative Separability"/>
            <p:cNvSpPr txBox="1"/>
            <p:nvPr/>
          </p:nvSpPr>
          <p:spPr>
            <a:xfrm>
              <a:off x="0" y="-1"/>
              <a:ext cx="2646275" cy="624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Multiplicative Separability</a:t>
              </a:r>
            </a:p>
          </p:txBody>
        </p:sp>
      </p:grpSp>
      <p:sp>
        <p:nvSpPr>
          <p:cNvPr id="817" name="Donut 23"/>
          <p:cNvSpPr/>
          <p:nvPr/>
        </p:nvSpPr>
        <p:spPr>
          <a:xfrm>
            <a:off x="5968" y="1814267"/>
            <a:ext cx="1489320" cy="148594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0" y="10800"/>
                </a:moveTo>
                <a:cubicBezTo>
                  <a:pt x="770" y="16339"/>
                  <a:pt x="5260" y="20829"/>
                  <a:pt x="10800" y="20829"/>
                </a:cubicBezTo>
                <a:cubicBezTo>
                  <a:pt x="16340" y="20829"/>
                  <a:pt x="20830" y="16339"/>
                  <a:pt x="20830" y="10800"/>
                </a:cubicBezTo>
                <a:cubicBezTo>
                  <a:pt x="20830" y="5261"/>
                  <a:pt x="16340" y="771"/>
                  <a:pt x="10800" y="771"/>
                </a:cubicBezTo>
                <a:cubicBezTo>
                  <a:pt x="5260" y="771"/>
                  <a:pt x="770" y="5261"/>
                  <a:pt x="770" y="10800"/>
                </a:cubicBezTo>
                <a:close/>
              </a:path>
            </a:pathLst>
          </a:custGeom>
          <a:solidFill>
            <a:srgbClr val="FF0000"/>
          </a:solidFill>
          <a:ln w="12700">
            <a:solidFill>
              <a:srgbClr val="32538F"/>
            </a:solidFill>
            <a:miter/>
          </a:ln>
        </p:spPr>
        <p:txBody>
          <a:bodyPr lIns="45719" rIns="45719" anchor="ctr"/>
          <a:lstStyle/>
          <a:p>
            <a:pPr algn="ctr"/>
          </a:p>
        </p:txBody>
      </p:sp>
      <p:sp>
        <p:nvSpPr>
          <p:cNvPr id="818" name="Donut 24"/>
          <p:cNvSpPr/>
          <p:nvPr/>
        </p:nvSpPr>
        <p:spPr>
          <a:xfrm>
            <a:off x="2059115" y="3337228"/>
            <a:ext cx="841248" cy="711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652" y="10800"/>
                </a:moveTo>
                <a:cubicBezTo>
                  <a:pt x="652" y="16339"/>
                  <a:pt x="5195" y="20829"/>
                  <a:pt x="10800" y="20829"/>
                </a:cubicBezTo>
                <a:cubicBezTo>
                  <a:pt x="16405" y="20829"/>
                  <a:pt x="20948" y="16339"/>
                  <a:pt x="20948" y="10800"/>
                </a:cubicBezTo>
                <a:cubicBezTo>
                  <a:pt x="20948" y="5261"/>
                  <a:pt x="16405" y="771"/>
                  <a:pt x="10800" y="771"/>
                </a:cubicBezTo>
                <a:cubicBezTo>
                  <a:pt x="5195" y="771"/>
                  <a:pt x="652" y="5261"/>
                  <a:pt x="652" y="10800"/>
                </a:cubicBezTo>
                <a:close/>
              </a:path>
            </a:pathLst>
          </a:custGeom>
          <a:solidFill>
            <a:srgbClr val="FF0000"/>
          </a:solidFill>
          <a:ln w="12700">
            <a:solidFill>
              <a:srgbClr val="32538F"/>
            </a:solidFill>
            <a:miter/>
          </a:ln>
        </p:spPr>
        <p:txBody>
          <a:bodyPr lIns="45719" rIns="45719" anchor="ctr"/>
          <a:lstStyle/>
          <a:p>
            <a:pPr algn="ctr"/>
          </a:p>
        </p:txBody>
      </p:sp>
      <p:grpSp>
        <p:nvGrpSpPr>
          <p:cNvPr id="821" name="Rounded Rectangle 22"/>
          <p:cNvGrpSpPr/>
          <p:nvPr/>
        </p:nvGrpSpPr>
        <p:grpSpPr>
          <a:xfrm>
            <a:off x="4556504" y="5314948"/>
            <a:ext cx="2228743" cy="736285"/>
            <a:chOff x="0" y="0"/>
            <a:chExt cx="2228742" cy="736283"/>
          </a:xfrm>
        </p:grpSpPr>
        <p:sp>
          <p:nvSpPr>
            <p:cNvPr id="819" name="Rounded Rectangle"/>
            <p:cNvSpPr/>
            <p:nvPr/>
          </p:nvSpPr>
          <p:spPr>
            <a:xfrm>
              <a:off x="0" y="0"/>
              <a:ext cx="2228743" cy="736284"/>
            </a:xfrm>
            <a:prstGeom prst="roundRect">
              <a:avLst>
                <a:gd name="adj" fmla="val 16667"/>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820" name="Text"/>
            <p:cNvSpPr txBox="1"/>
            <p:nvPr/>
          </p:nvSpPr>
          <p:spPr>
            <a:xfrm>
              <a:off x="35941" y="158747"/>
              <a:ext cx="2156860" cy="4187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14:m>
                <m:oMathPara>
                  <m:oMathParaPr>
                    <m:jc m:val="center"/>
                  </m:oMathParaPr>
                  <m:oMath>
                    <m:sSup>
                      <m:e>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𝑏</m:t>
                        </m:r>
                        <m:r>
                          <a:rPr xmlns:a="http://schemas.openxmlformats.org/drawingml/2006/main" sz="2200" i="1">
                            <a:solidFill>
                              <a:srgbClr val="FFFFFF"/>
                            </a:solidFill>
                            <a:latin typeface="Cambria Math" panose="02040503050406030204" pitchFamily="18" charset="0"/>
                          </a:rPr>
                          <m:t>−</m:t>
                        </m:r>
                        <m:r>
                          <a:rPr xmlns:a="http://schemas.openxmlformats.org/drawingml/2006/main" sz="2200" i="1">
                            <a:solidFill>
                              <a:srgbClr val="FFFFFF"/>
                            </a:solidFill>
                            <a:latin typeface="Cambria Math" panose="02040503050406030204" pitchFamily="18" charset="0"/>
                          </a:rPr>
                          <m:t>1</m:t>
                        </m:r>
                        <m:r>
                          <a:rPr xmlns:a="http://schemas.openxmlformats.org/drawingml/2006/main" sz="2200" i="1">
                            <a:solidFill>
                              <a:srgbClr val="FFFFFF"/>
                            </a:solidFill>
                            <a:latin typeface="Cambria Math" panose="02040503050406030204" pitchFamily="18" charset="0"/>
                          </a:rPr>
                          <m:t>)</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𝑔</m:t>
                        </m:r>
                      </m:e>
                      <m:sup>
                        <m:r>
                          <a:rPr xmlns:a="http://schemas.openxmlformats.org/drawingml/2006/main" sz="2200" i="1">
                            <a:solidFill>
                              <a:srgbClr val="FFFFFF"/>
                            </a:solidFill>
                            <a:latin typeface="Cambria Math" panose="02040503050406030204" pitchFamily="18" charset="0"/>
                          </a:rPr>
                          <m:t>2</m:t>
                        </m:r>
                      </m:sup>
                    </m:sSup>
                    <m:r>
                      <a:rPr xmlns:a="http://schemas.openxmlformats.org/drawingml/2006/main" sz="2200" i="1">
                        <a:solidFill>
                          <a:srgbClr val="FFFFFF"/>
                        </a:solidFill>
                        <a:latin typeface="Cambria Math" panose="02040503050406030204" pitchFamily="18" charset="0"/>
                      </a:rPr>
                      <m:t>+</m:t>
                    </m:r>
                    <m:sSup>
                      <m:e>
                        <m:r>
                          <a:rPr xmlns:a="http://schemas.openxmlformats.org/drawingml/2006/main" sz="2200" i="1">
                            <a:solidFill>
                              <a:srgbClr val="FFFFFF"/>
                            </a:solidFill>
                            <a:latin typeface="Cambria Math" panose="02040503050406030204" pitchFamily="18" charset="0"/>
                          </a:rPr>
                          <m:t>h</m:t>
                        </m:r>
                      </m:e>
                      <m:sup>
                        <m:r>
                          <a:rPr xmlns:a="http://schemas.openxmlformats.org/drawingml/2006/main" sz="2200" i="1">
                            <a:solidFill>
                              <a:srgbClr val="FFFFFF"/>
                            </a:solidFill>
                            <a:latin typeface="Cambria Math" panose="02040503050406030204" pitchFamily="18" charset="0"/>
                          </a:rPr>
                          <m:t>2</m:t>
                        </m:r>
                      </m:sup>
                    </m:sSup>
                  </m:oMath>
                </m:oMathPara>
              </a14:m>
            </a:p>
          </p:txBody>
        </p:sp>
      </p:grpSp>
      <p:sp>
        <p:nvSpPr>
          <p:cNvPr id="822" name="Donut 46"/>
          <p:cNvSpPr/>
          <p:nvPr/>
        </p:nvSpPr>
        <p:spPr>
          <a:xfrm>
            <a:off x="4171320" y="5092460"/>
            <a:ext cx="3048095" cy="11812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9" y="10800"/>
                </a:moveTo>
                <a:cubicBezTo>
                  <a:pt x="299" y="16339"/>
                  <a:pt x="5000" y="20829"/>
                  <a:pt x="10800" y="20829"/>
                </a:cubicBezTo>
                <a:cubicBezTo>
                  <a:pt x="16600" y="20829"/>
                  <a:pt x="21301" y="16339"/>
                  <a:pt x="21301" y="10800"/>
                </a:cubicBezTo>
                <a:cubicBezTo>
                  <a:pt x="21301" y="5261"/>
                  <a:pt x="16600" y="771"/>
                  <a:pt x="10800" y="771"/>
                </a:cubicBezTo>
                <a:cubicBezTo>
                  <a:pt x="5000" y="771"/>
                  <a:pt x="299" y="5261"/>
                  <a:pt x="299" y="10800"/>
                </a:cubicBezTo>
                <a:close/>
              </a:path>
            </a:pathLst>
          </a:custGeom>
          <a:solidFill>
            <a:srgbClr val="FF0000"/>
          </a:solidFill>
          <a:ln w="12700">
            <a:solidFill>
              <a:srgbClr val="32538F"/>
            </a:solidFill>
            <a:miter/>
          </a:ln>
        </p:spPr>
        <p:txBody>
          <a:bodyPr lIns="45719" rIns="45719" anchor="ctr"/>
          <a:lstStyle/>
          <a:p>
            <a:pPr algn="ctr"/>
          </a:p>
        </p:txBody>
      </p:sp>
      <p:sp>
        <p:nvSpPr>
          <p:cNvPr id="823" name="Down Arrow 35"/>
          <p:cNvSpPr/>
          <p:nvPr/>
        </p:nvSpPr>
        <p:spPr>
          <a:xfrm rot="16200000">
            <a:off x="3414799" y="5112239"/>
            <a:ext cx="469305" cy="1141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7161"/>
                </a:moveTo>
                <a:lnTo>
                  <a:pt x="5400" y="17161"/>
                </a:lnTo>
                <a:lnTo>
                  <a:pt x="5400" y="0"/>
                </a:lnTo>
                <a:lnTo>
                  <a:pt x="16200" y="0"/>
                </a:lnTo>
                <a:lnTo>
                  <a:pt x="16200" y="17161"/>
                </a:lnTo>
                <a:lnTo>
                  <a:pt x="21600" y="17161"/>
                </a:lnTo>
                <a:lnTo>
                  <a:pt x="10800" y="21600"/>
                </a:lnTo>
                <a:close/>
              </a:path>
            </a:pathLst>
          </a:custGeom>
          <a:solidFill>
            <a:schemeClr val="accent1"/>
          </a:solidFill>
          <a:ln w="12700">
            <a:solidFill>
              <a:srgbClr val="32538F"/>
            </a:solidFill>
            <a:miter/>
          </a:ln>
        </p:spPr>
        <p:txBody>
          <a:bodyPr lIns="45719" rIns="45719" anchor="ctr"/>
          <a:lstStyle/>
          <a:p>
            <a:pPr algn="ctr">
              <a:defRPr>
                <a:solidFill>
                  <a:srgbClr val="FFFFFF"/>
                </a:solidFill>
              </a:defRPr>
            </a:pPr>
          </a:p>
        </p:txBody>
      </p:sp>
      <p:sp>
        <p:nvSpPr>
          <p:cNvPr id="824" name="Slide Number"/>
          <p:cNvSpPr txBox="1"/>
          <p:nvPr>
            <p:ph type="sldNum" sz="quarter" idx="4294967295"/>
          </p:nvPr>
        </p:nvSpPr>
        <p:spPr>
          <a:xfrm>
            <a:off x="11803981" y="6479467"/>
            <a:ext cx="263982"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6" name="modularity.pdf" descr="modularity.pdf"/>
          <p:cNvPicPr>
            <a:picLocks noChangeAspect="1"/>
          </p:cNvPicPr>
          <p:nvPr/>
        </p:nvPicPr>
        <p:blipFill>
          <a:blip r:embed="rId3">
            <a:extLst/>
          </a:blip>
          <a:stretch>
            <a:fillRect/>
          </a:stretch>
        </p:blipFill>
        <p:spPr>
          <a:xfrm>
            <a:off x="881905" y="2169795"/>
            <a:ext cx="10852537" cy="4565783"/>
          </a:xfrm>
          <a:prstGeom prst="rect">
            <a:avLst/>
          </a:prstGeom>
          <a:ln w="12700">
            <a:miter lim="400000"/>
          </a:ln>
        </p:spPr>
      </p:pic>
      <p:pic>
        <p:nvPicPr>
          <p:cNvPr id="827" name="modules.pdf" descr="modules.pdf"/>
          <p:cNvPicPr>
            <a:picLocks noChangeAspect="1"/>
          </p:cNvPicPr>
          <p:nvPr/>
        </p:nvPicPr>
        <p:blipFill>
          <a:blip r:embed="rId4">
            <a:extLst/>
          </a:blip>
          <a:stretch>
            <a:fillRect/>
          </a:stretch>
        </p:blipFill>
        <p:spPr>
          <a:xfrm>
            <a:off x="182969" y="523257"/>
            <a:ext cx="3929880" cy="1470617"/>
          </a:xfrm>
          <a:prstGeom prst="rect">
            <a:avLst/>
          </a:prstGeom>
          <a:ln w="12700">
            <a:miter lim="400000"/>
          </a:ln>
        </p:spPr>
      </p:pic>
      <p:sp>
        <p:nvSpPr>
          <p:cNvPr id="828" name="Rectangle"/>
          <p:cNvSpPr/>
          <p:nvPr/>
        </p:nvSpPr>
        <p:spPr>
          <a:xfrm>
            <a:off x="9419058" y="59577"/>
            <a:ext cx="2593877" cy="419101"/>
          </a:xfrm>
          <a:prstGeom prst="rect">
            <a:avLst/>
          </a:prstGeom>
          <a:solidFill>
            <a:srgbClr val="FFFB00"/>
          </a:solidFill>
          <a:ln w="12700">
            <a:miter lim="400000"/>
          </a:ln>
        </p:spPr>
        <p:txBody>
          <a:bodyPr lIns="45719" rIns="45719" anchor="ctr"/>
          <a:lstStyle/>
          <a:p>
            <a:pPr/>
          </a:p>
        </p:txBody>
      </p:sp>
      <p:sp>
        <p:nvSpPr>
          <p:cNvPr id="829"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833" name="kinetic_energy.pdf" descr="kinetic_energy.pdf"/>
          <p:cNvPicPr>
            <a:picLocks noChangeAspect="1"/>
          </p:cNvPicPr>
          <p:nvPr/>
        </p:nvPicPr>
        <p:blipFill>
          <a:blip r:embed="rId3">
            <a:extLst/>
          </a:blip>
          <a:stretch>
            <a:fillRect/>
          </a:stretch>
        </p:blipFill>
        <p:spPr>
          <a:xfrm>
            <a:off x="1677937" y="1265611"/>
            <a:ext cx="9251854" cy="5566841"/>
          </a:xfrm>
          <a:prstGeom prst="rect">
            <a:avLst/>
          </a:prstGeom>
          <a:ln w="12700">
            <a:miter lim="400000"/>
          </a:ln>
        </p:spPr>
      </p:pic>
      <p:sp>
        <p:nvSpPr>
          <p:cNvPr id="834" name="What's this?"/>
          <p:cNvSpPr txBox="1"/>
          <p:nvPr>
            <p:ph type="body" sz="quarter" idx="1"/>
          </p:nvPr>
        </p:nvSpPr>
        <p:spPr>
          <a:xfrm>
            <a:off x="5088904" y="900702"/>
            <a:ext cx="2199605" cy="553446"/>
          </a:xfrm>
          <a:prstGeom prst="rect">
            <a:avLst/>
          </a:prstGeom>
        </p:spPr>
        <p:txBody>
          <a:bodyPr lIns="45719" tIns="45719" rIns="45719" bIns="45719" anchor="t">
            <a:normAutofit fontScale="100000" lnSpcReduction="0"/>
          </a:bodyPr>
          <a:lstStyle>
            <a:lvl1pPr marL="0" indent="0" defTabSz="914352">
              <a:lnSpc>
                <a:spcPct val="90000"/>
              </a:lnSpc>
              <a:spcBef>
                <a:spcPts val="1000"/>
              </a:spcBef>
              <a:buSzTx/>
              <a:buNone/>
              <a:defRPr i="1">
                <a:solidFill>
                  <a:srgbClr val="FF2600"/>
                </a:solidFill>
                <a:latin typeface="+mj-lt"/>
                <a:ea typeface="+mj-ea"/>
                <a:cs typeface="+mj-cs"/>
                <a:sym typeface="Calibri"/>
              </a:defRPr>
            </a:lvl1pPr>
          </a:lstStyle>
          <a:p>
            <a:pPr/>
            <a:r>
              <a:t>What's this?</a:t>
            </a:r>
          </a:p>
        </p:txBody>
      </p:sp>
      <p:sp>
        <p:nvSpPr>
          <p:cNvPr id="835" name="Rectangle"/>
          <p:cNvSpPr/>
          <p:nvPr/>
        </p:nvSpPr>
        <p:spPr>
          <a:xfrm>
            <a:off x="2603500" y="1891"/>
            <a:ext cx="2281874" cy="419101"/>
          </a:xfrm>
          <a:prstGeom prst="rect">
            <a:avLst/>
          </a:prstGeom>
          <a:solidFill>
            <a:srgbClr val="FFFB00"/>
          </a:solidFill>
          <a:ln w="12700">
            <a:miter lim="400000"/>
          </a:ln>
        </p:spPr>
        <p:txBody>
          <a:bodyPr lIns="45719" rIns="45719" anchor="ctr"/>
          <a:lstStyle/>
          <a:p>
            <a:pPr/>
          </a:p>
        </p:txBody>
      </p:sp>
      <p:sp>
        <p:nvSpPr>
          <p:cNvPr id="836" name="Line"/>
          <p:cNvSpPr/>
          <p:nvPr/>
        </p:nvSpPr>
        <p:spPr>
          <a:xfrm flipH="1" flipV="1">
            <a:off x="3721511" y="474504"/>
            <a:ext cx="1383890" cy="490696"/>
          </a:xfrm>
          <a:prstGeom prst="line">
            <a:avLst/>
          </a:prstGeom>
          <a:ln w="63500">
            <a:solidFill>
              <a:srgbClr val="FF2600"/>
            </a:solidFill>
            <a:miter lim="400000"/>
            <a:tailEnd type="triangle"/>
          </a:ln>
        </p:spPr>
        <p:txBody>
          <a:bodyPr lIns="45719" rIns="45719"/>
          <a:lstStyle/>
          <a:p>
            <a:pPr/>
          </a:p>
        </p:txBody>
      </p:sp>
      <p:sp>
        <p:nvSpPr>
          <p:cNvPr id="837"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841" name="kinetic_energy.pdf" descr="kinetic_energy.pdf"/>
          <p:cNvPicPr>
            <a:picLocks noChangeAspect="1"/>
          </p:cNvPicPr>
          <p:nvPr/>
        </p:nvPicPr>
        <p:blipFill>
          <a:blip r:embed="rId3">
            <a:extLst/>
          </a:blip>
          <a:stretch>
            <a:fillRect/>
          </a:stretch>
        </p:blipFill>
        <p:spPr>
          <a:xfrm>
            <a:off x="1690637" y="1278311"/>
            <a:ext cx="9251854" cy="5566841"/>
          </a:xfrm>
          <a:prstGeom prst="rect">
            <a:avLst/>
          </a:prstGeom>
          <a:ln w="12700">
            <a:miter lim="400000"/>
          </a:ln>
        </p:spPr>
      </p:pic>
      <p:sp>
        <p:nvSpPr>
          <p:cNvPr id="842" name="Rectangle"/>
          <p:cNvSpPr/>
          <p:nvPr/>
        </p:nvSpPr>
        <p:spPr>
          <a:xfrm>
            <a:off x="2603500" y="1891"/>
            <a:ext cx="2281874" cy="419101"/>
          </a:xfrm>
          <a:prstGeom prst="rect">
            <a:avLst/>
          </a:prstGeom>
          <a:solidFill>
            <a:srgbClr val="FFFB00"/>
          </a:solidFill>
          <a:ln w="12700">
            <a:miter lim="400000"/>
          </a:ln>
        </p:spPr>
        <p:txBody>
          <a:bodyPr lIns="45719" rIns="45719" anchor="ctr"/>
          <a:lstStyle/>
          <a:p>
            <a:pPr/>
          </a:p>
        </p:txBody>
      </p:sp>
      <p:sp>
        <p:nvSpPr>
          <p:cNvPr id="843"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
        <p:nvSpPr>
          <p:cNvPr id="844" name="Oval"/>
          <p:cNvSpPr/>
          <p:nvPr/>
        </p:nvSpPr>
        <p:spPr>
          <a:xfrm>
            <a:off x="7384159" y="5059947"/>
            <a:ext cx="2161188" cy="1284563"/>
          </a:xfrm>
          <a:prstGeom prst="ellipse">
            <a:avLst/>
          </a:prstGeom>
          <a:ln w="241300">
            <a:solidFill>
              <a:srgbClr val="FFFC79"/>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848" name="kinetic_energy.pdf" descr="kinetic_energy.pdf"/>
          <p:cNvPicPr>
            <a:picLocks noChangeAspect="1"/>
          </p:cNvPicPr>
          <p:nvPr/>
        </p:nvPicPr>
        <p:blipFill>
          <a:blip r:embed="rId3">
            <a:extLst/>
          </a:blip>
          <a:stretch>
            <a:fillRect/>
          </a:stretch>
        </p:blipFill>
        <p:spPr>
          <a:xfrm>
            <a:off x="1677937" y="1265611"/>
            <a:ext cx="9251854" cy="5566841"/>
          </a:xfrm>
          <a:prstGeom prst="rect">
            <a:avLst/>
          </a:prstGeom>
          <a:ln w="12700">
            <a:miter lim="400000"/>
          </a:ln>
        </p:spPr>
      </p:pic>
      <p:sp>
        <p:nvSpPr>
          <p:cNvPr id="849" name="Rectangle"/>
          <p:cNvSpPr/>
          <p:nvPr/>
        </p:nvSpPr>
        <p:spPr>
          <a:xfrm>
            <a:off x="2603500" y="1891"/>
            <a:ext cx="2281874" cy="419101"/>
          </a:xfrm>
          <a:prstGeom prst="rect">
            <a:avLst/>
          </a:prstGeom>
          <a:solidFill>
            <a:srgbClr val="FFFB00"/>
          </a:solidFill>
          <a:ln w="12700">
            <a:miter lim="400000"/>
          </a:ln>
        </p:spPr>
        <p:txBody>
          <a:bodyPr lIns="45719" rIns="45719" anchor="ctr"/>
          <a:lstStyle/>
          <a:p>
            <a:pPr/>
          </a:p>
        </p:txBody>
      </p:sp>
      <p:sp>
        <p:nvSpPr>
          <p:cNvPr id="850" name="AI Feynman 2.0: Pareto-optimal symbolic regression exploiting graph modularity"/>
          <p:cNvSpPr txBox="1"/>
          <p:nvPr/>
        </p:nvSpPr>
        <p:spPr>
          <a:xfrm>
            <a:off x="212551" y="1891"/>
            <a:ext cx="11766898"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AI Feynman 2.0: Pareto-optimal symbolic regression exploiting graph modularity</a:t>
            </a:r>
          </a:p>
        </p:txBody>
      </p:sp>
      <p:sp>
        <p:nvSpPr>
          <p:cNvPr id="851" name="Oval"/>
          <p:cNvSpPr/>
          <p:nvPr/>
        </p:nvSpPr>
        <p:spPr>
          <a:xfrm>
            <a:off x="5302608" y="2280338"/>
            <a:ext cx="1114546" cy="1046127"/>
          </a:xfrm>
          <a:prstGeom prst="ellipse">
            <a:avLst/>
          </a:prstGeom>
          <a:ln w="241300">
            <a:solidFill>
              <a:srgbClr val="FFFC79"/>
            </a:solidFill>
            <a:miter/>
          </a:ln>
        </p:spPr>
        <p:txBody>
          <a:bodyPr lIns="45719" rIns="45719" anchor="ctr"/>
          <a:lstStyle/>
          <a:p>
            <a:pPr/>
          </a:p>
        </p:txBody>
      </p:sp>
      <p:pic>
        <p:nvPicPr>
          <p:cNvPr id="852" name="220px-William_of_Ockham.png" descr="220px-William_of_Ockham.png"/>
          <p:cNvPicPr>
            <a:picLocks noChangeAspect="1"/>
          </p:cNvPicPr>
          <p:nvPr/>
        </p:nvPicPr>
        <p:blipFill>
          <a:blip r:embed="rId4">
            <a:extLst/>
          </a:blip>
          <a:stretch>
            <a:fillRect/>
          </a:stretch>
        </p:blipFill>
        <p:spPr>
          <a:xfrm>
            <a:off x="2777137" y="3538289"/>
            <a:ext cx="1508557" cy="2009123"/>
          </a:xfrm>
          <a:prstGeom prst="rect">
            <a:avLst/>
          </a:prstGeom>
          <a:ln w="12700">
            <a:miter lim="400000"/>
          </a:ln>
        </p:spPr>
      </p:pic>
      <p:pic>
        <p:nvPicPr>
          <p:cNvPr id="853" name="72crayniceface.jpg" descr="72crayniceface.jpg"/>
          <p:cNvPicPr>
            <a:picLocks noChangeAspect="1"/>
          </p:cNvPicPr>
          <p:nvPr/>
        </p:nvPicPr>
        <p:blipFill>
          <a:blip r:embed="rId5">
            <a:extLst/>
          </a:blip>
          <a:stretch>
            <a:fillRect/>
          </a:stretch>
        </p:blipFill>
        <p:spPr>
          <a:xfrm>
            <a:off x="4807383" y="3553105"/>
            <a:ext cx="1813490" cy="1979492"/>
          </a:xfrm>
          <a:prstGeom prst="rect">
            <a:avLst/>
          </a:prstGeom>
          <a:ln w="12700">
            <a:miter lim="400000"/>
          </a:ln>
        </p:spPr>
      </p:pic>
      <p:sp>
        <p:nvSpPr>
          <p:cNvPr id="854" name="Ray Solomonoff"/>
          <p:cNvSpPr txBox="1"/>
          <p:nvPr/>
        </p:nvSpPr>
        <p:spPr>
          <a:xfrm>
            <a:off x="5028836" y="5631114"/>
            <a:ext cx="1370584" cy="258608"/>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1500">
                <a:latin typeface="Times New Roman"/>
                <a:ea typeface="Times New Roman"/>
                <a:cs typeface="Times New Roman"/>
                <a:sym typeface="Times New Roman"/>
              </a:defRPr>
            </a:lvl1pPr>
          </a:lstStyle>
          <a:p>
            <a:pPr/>
            <a:r>
              <a:t>Ray Solomonoff</a:t>
            </a:r>
          </a:p>
        </p:txBody>
      </p:sp>
      <p:sp>
        <p:nvSpPr>
          <p:cNvPr id="855" name="William of Occam"/>
          <p:cNvSpPr txBox="1"/>
          <p:nvPr/>
        </p:nvSpPr>
        <p:spPr>
          <a:xfrm>
            <a:off x="2760733" y="5631114"/>
            <a:ext cx="1541364" cy="258608"/>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1500">
                <a:latin typeface="Times New Roman"/>
                <a:ea typeface="Times New Roman"/>
                <a:cs typeface="Times New Roman"/>
                <a:sym typeface="Times New Roman"/>
              </a:defRPr>
            </a:lvl1pPr>
          </a:lstStyle>
          <a:p>
            <a:pPr/>
            <a:r>
              <a:t>William of Occam</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59" name="220px-William_of_Ockham.png" descr="220px-William_of_Ockham.png"/>
          <p:cNvPicPr>
            <a:picLocks noChangeAspect="1"/>
          </p:cNvPicPr>
          <p:nvPr/>
        </p:nvPicPr>
        <p:blipFill>
          <a:blip r:embed="rId3">
            <a:extLst/>
          </a:blip>
          <a:stretch>
            <a:fillRect/>
          </a:stretch>
        </p:blipFill>
        <p:spPr>
          <a:xfrm>
            <a:off x="-3365" y="-63586"/>
            <a:ext cx="1851764" cy="2466213"/>
          </a:xfrm>
          <a:prstGeom prst="rect">
            <a:avLst/>
          </a:prstGeom>
          <a:ln w="12700">
            <a:miter lim="400000"/>
          </a:ln>
        </p:spPr>
      </p:pic>
      <p:pic>
        <p:nvPicPr>
          <p:cNvPr id="860" name="72crayniceface.jpg" descr="72crayniceface.jpg"/>
          <p:cNvPicPr>
            <a:picLocks noChangeAspect="1"/>
          </p:cNvPicPr>
          <p:nvPr/>
        </p:nvPicPr>
        <p:blipFill>
          <a:blip r:embed="rId4">
            <a:extLst/>
          </a:blip>
          <a:stretch>
            <a:fillRect/>
          </a:stretch>
        </p:blipFill>
        <p:spPr>
          <a:xfrm>
            <a:off x="10084085" y="2673"/>
            <a:ext cx="2137989" cy="2333695"/>
          </a:xfrm>
          <a:prstGeom prst="rect">
            <a:avLst/>
          </a:prstGeom>
          <a:ln w="12700">
            <a:miter lim="400000"/>
          </a:ln>
        </p:spPr>
      </p:pic>
      <p:sp>
        <p:nvSpPr>
          <p:cNvPr id="861" name="Ray Solomonoff:…"/>
          <p:cNvSpPr txBox="1"/>
          <p:nvPr/>
        </p:nvSpPr>
        <p:spPr>
          <a:xfrm>
            <a:off x="8116334" y="824316"/>
            <a:ext cx="1592431" cy="690409"/>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p>
            <a:pPr algn="r" defTabSz="412750">
              <a:defRPr b="1" sz="1500">
                <a:latin typeface="Times New Roman"/>
                <a:ea typeface="Times New Roman"/>
                <a:cs typeface="Times New Roman"/>
                <a:sym typeface="Times New Roman"/>
              </a:defRPr>
            </a:pPr>
            <a:r>
              <a:t>Ray Solomonoff: </a:t>
            </a:r>
          </a:p>
          <a:p>
            <a:pPr algn="r" defTabSz="412750">
              <a:defRPr b="1" sz="1500">
                <a:latin typeface="Times New Roman"/>
                <a:ea typeface="Times New Roman"/>
                <a:cs typeface="Times New Roman"/>
                <a:sym typeface="Times New Roman"/>
              </a:defRPr>
            </a:pPr>
            <a:r>
              <a:rPr b="0"/>
              <a:t>rigoroius but </a:t>
            </a:r>
            <a:endParaRPr b="0"/>
          </a:p>
          <a:p>
            <a:pPr algn="r" defTabSz="412750">
              <a:defRPr b="1" sz="1500">
                <a:latin typeface="Times New Roman"/>
                <a:ea typeface="Times New Roman"/>
                <a:cs typeface="Times New Roman"/>
                <a:sym typeface="Times New Roman"/>
              </a:defRPr>
            </a:pPr>
            <a:r>
              <a:rPr b="0"/>
              <a:t>too hard to compute</a:t>
            </a:r>
          </a:p>
        </p:txBody>
      </p:sp>
      <p:sp>
        <p:nvSpPr>
          <p:cNvPr id="862" name="William of Occam:…"/>
          <p:cNvSpPr txBox="1"/>
          <p:nvPr/>
        </p:nvSpPr>
        <p:spPr>
          <a:xfrm>
            <a:off x="2026452" y="932266"/>
            <a:ext cx="1650567" cy="474509"/>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p>
            <a:pPr defTabSz="412750">
              <a:defRPr b="1" sz="1500">
                <a:latin typeface="Times New Roman"/>
                <a:ea typeface="Times New Roman"/>
                <a:cs typeface="Times New Roman"/>
                <a:sym typeface="Times New Roman"/>
              </a:defRPr>
            </a:pPr>
            <a:r>
              <a:t>William of Occam:</a:t>
            </a:r>
          </a:p>
          <a:p>
            <a:pPr defTabSz="412750">
              <a:defRPr b="1" sz="1500">
                <a:latin typeface="Times New Roman"/>
                <a:ea typeface="Times New Roman"/>
                <a:cs typeface="Times New Roman"/>
                <a:sym typeface="Times New Roman"/>
              </a:defRPr>
            </a:pPr>
            <a:r>
              <a:rPr b="0"/>
              <a:t>too vague to code up</a:t>
            </a:r>
          </a:p>
        </p:txBody>
      </p:sp>
      <p:pic>
        <p:nvPicPr>
          <p:cNvPr id="863" name="Screen Shot 2020-05-28 at 09.39.57.png" descr="Screen Shot 2020-05-28 at 09.39.57.png"/>
          <p:cNvPicPr>
            <a:picLocks noChangeAspect="1"/>
          </p:cNvPicPr>
          <p:nvPr/>
        </p:nvPicPr>
        <p:blipFill>
          <a:blip r:embed="rId5">
            <a:extLst/>
          </a:blip>
          <a:srcRect l="0" t="12535" r="0" b="0"/>
          <a:stretch>
            <a:fillRect/>
          </a:stretch>
        </p:blipFill>
        <p:spPr>
          <a:xfrm>
            <a:off x="296068" y="2925021"/>
            <a:ext cx="11599771" cy="2947996"/>
          </a:xfrm>
          <a:prstGeom prst="rect">
            <a:avLst/>
          </a:prstGeom>
          <a:ln w="12700">
            <a:miter lim="400000"/>
          </a:ln>
        </p:spPr>
      </p:pic>
      <p:sp>
        <p:nvSpPr>
          <p:cNvPr id="864" name="Our compromise:…"/>
          <p:cNvSpPr txBox="1"/>
          <p:nvPr/>
        </p:nvSpPr>
        <p:spPr>
          <a:xfrm>
            <a:off x="4775911" y="913216"/>
            <a:ext cx="2380662" cy="512609"/>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p>
            <a:pPr defTabSz="412750">
              <a:defRPr b="1" sz="1700">
                <a:latin typeface="Times New Roman"/>
                <a:ea typeface="Times New Roman"/>
                <a:cs typeface="Times New Roman"/>
                <a:sym typeface="Times New Roman"/>
              </a:defRPr>
            </a:pPr>
            <a:r>
              <a:t>Our compromise:</a:t>
            </a:r>
          </a:p>
          <a:p>
            <a:pPr defTabSz="412750">
              <a:defRPr sz="1500">
                <a:latin typeface="Times New Roman"/>
                <a:ea typeface="Times New Roman"/>
                <a:cs typeface="Times New Roman"/>
                <a:sym typeface="Times New Roman"/>
              </a:defRPr>
            </a:pPr>
            <a:r>
              <a:t>quantitative &amp; fast to compute</a:t>
            </a:r>
          </a:p>
        </p:txBody>
      </p:sp>
      <p:sp>
        <p:nvSpPr>
          <p:cNvPr id="865" name="Complexity definitions:"/>
          <p:cNvSpPr txBox="1"/>
          <p:nvPr/>
        </p:nvSpPr>
        <p:spPr>
          <a:xfrm>
            <a:off x="4322253" y="46800"/>
            <a:ext cx="3287978" cy="43355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12750">
              <a:defRPr b="1" sz="2500">
                <a:latin typeface="Times New Roman"/>
                <a:ea typeface="Times New Roman"/>
                <a:cs typeface="Times New Roman"/>
                <a:sym typeface="Times New Roman"/>
              </a:defRPr>
            </a:lvl1pPr>
          </a:lstStyle>
          <a:p>
            <a:pPr/>
            <a:r>
              <a:t>Complexity definitions: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869" name="Benchmarks for numerical experiments:"/>
          <p:cNvSpPr txBox="1"/>
          <p:nvPr/>
        </p:nvSpPr>
        <p:spPr>
          <a:xfrm>
            <a:off x="193191" y="81707"/>
            <a:ext cx="5890717"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Benchmarks for numerical experiments:</a:t>
            </a:r>
          </a:p>
        </p:txBody>
      </p:sp>
      <p:pic>
        <p:nvPicPr>
          <p:cNvPr id="870" name="aifeynman.jpg" descr="aifeynman.jpg"/>
          <p:cNvPicPr>
            <a:picLocks noChangeAspect="1"/>
          </p:cNvPicPr>
          <p:nvPr/>
        </p:nvPicPr>
        <p:blipFill>
          <a:blip r:embed="rId3">
            <a:extLst/>
          </a:blip>
          <a:srcRect l="0" t="0" r="80897" b="0"/>
          <a:stretch>
            <a:fillRect/>
          </a:stretch>
        </p:blipFill>
        <p:spPr>
          <a:xfrm>
            <a:off x="8782074" y="166532"/>
            <a:ext cx="1451110" cy="1885390"/>
          </a:xfrm>
          <a:prstGeom prst="rect">
            <a:avLst/>
          </a:prstGeom>
          <a:ln w="12700">
            <a:miter lim="400000"/>
          </a:ln>
        </p:spPr>
      </p:pic>
      <p:pic>
        <p:nvPicPr>
          <p:cNvPr id="871" name="aifeynman.jpg" descr="aifeynman.jpg"/>
          <p:cNvPicPr>
            <a:picLocks noChangeAspect="1"/>
          </p:cNvPicPr>
          <p:nvPr/>
        </p:nvPicPr>
        <p:blipFill>
          <a:blip r:embed="rId3">
            <a:extLst/>
          </a:blip>
          <a:srcRect l="80575" t="0" r="0" b="0"/>
          <a:stretch>
            <a:fillRect/>
          </a:stretch>
        </p:blipFill>
        <p:spPr>
          <a:xfrm>
            <a:off x="10354765" y="117717"/>
            <a:ext cx="1513996" cy="1934464"/>
          </a:xfrm>
          <a:prstGeom prst="rect">
            <a:avLst/>
          </a:prstGeom>
          <a:ln w="12700">
            <a:miter lim="400000"/>
          </a:ln>
        </p:spPr>
      </p:pic>
      <p:sp>
        <p:nvSpPr>
          <p:cNvPr id="872" name="100 most famous/complicated equations from Feynman Lectures on Physics"/>
          <p:cNvSpPr txBox="1"/>
          <p:nvPr/>
        </p:nvSpPr>
        <p:spPr>
          <a:xfrm>
            <a:off x="189828" y="635933"/>
            <a:ext cx="8112843"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180473" indent="-180473">
              <a:buSzPct val="100000"/>
              <a:buChar char="✦"/>
            </a:lvl1pPr>
          </a:lstStyle>
          <a:p>
            <a:pPr/>
            <a:r>
              <a:t> 100 most famous/complicated equations from Feynman Lectures on Physics</a:t>
            </a:r>
          </a:p>
        </p:txBody>
      </p:sp>
      <p:sp>
        <p:nvSpPr>
          <p:cNvPr id="873" name="Rectangle 3"/>
          <p:cNvSpPr txBox="1"/>
          <p:nvPr/>
        </p:nvSpPr>
        <p:spPr>
          <a:xfrm>
            <a:off x="3494307" y="2199278"/>
            <a:ext cx="1382486" cy="705152"/>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𝑚</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
                  </m:r>
                  <m:f>
                    <m:fPr>
                      <m:ctrlPr>
                        <a:rPr xmlns:a="http://schemas.openxmlformats.org/drawingml/2006/main" sz="1800" i="1">
                          <a:solidFill>
                            <a:srgbClr val="000000"/>
                          </a:solidFill>
                          <a:latin typeface="Cambria Math" panose="02040503050406030204" pitchFamily="18" charset="0"/>
                        </a:rPr>
                      </m:ctrlPr>
                      <m:type m:val="bar"/>
                    </m:fPr>
                    <m:num>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0</m:t>
                          </m:r>
                        </m:sub>
                      </m:sSub>
                    </m:num>
                    <m:den>
                      <m:rad>
                        <m:radPr>
                          <m:ctrlPr>
                            <a:rPr xmlns:a="http://schemas.openxmlformats.org/drawingml/2006/main" sz="1800" i="1">
                              <a:solidFill>
                                <a:srgbClr val="000000"/>
                              </a:solidFill>
                              <a:latin typeface="Cambria Math" panose="02040503050406030204" pitchFamily="18" charset="0"/>
                            </a:rPr>
                          </m:ctrlPr>
                          <m:degHide m:val="on"/>
                        </m:radPr>
                        <m:deg/>
                        <m:e>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sSup>
                                <m:e>
                                  <m:r>
                                    <a:rPr xmlns:a="http://schemas.openxmlformats.org/drawingml/2006/main" sz="1800" i="1">
                                      <a:solidFill>
                                        <a:srgbClr val="000000"/>
                                      </a:solidFill>
                                      <a:latin typeface="Cambria Math" panose="02040503050406030204" pitchFamily="18" charset="0"/>
                                    </a:rPr>
                                    <m:t>𝑣</m:t>
                                  </m:r>
                                </m:e>
                                <m:sup>
                                  <m:r>
                                    <a:rPr xmlns:a="http://schemas.openxmlformats.org/drawingml/2006/main" sz="1800" i="1">
                                      <a:solidFill>
                                        <a:srgbClr val="000000"/>
                                      </a:solidFill>
                                      <a:latin typeface="Cambria Math" panose="02040503050406030204" pitchFamily="18" charset="0"/>
                                    </a:rPr>
                                    <m:t>2</m:t>
                                  </m:r>
                                </m:sup>
                              </m:sSup>
                            </m:num>
                            <m:den>
                              <m:sSup>
                                <m:e>
                                  <m:r>
                                    <a:rPr xmlns:a="http://schemas.openxmlformats.org/drawingml/2006/main" sz="1800" i="1">
                                      <a:solidFill>
                                        <a:srgbClr val="000000"/>
                                      </a:solidFill>
                                      <a:latin typeface="Cambria Math" panose="02040503050406030204" pitchFamily="18" charset="0"/>
                                    </a:rPr>
                                    <m:t>𝑐</m:t>
                                  </m:r>
                                </m:e>
                                <m:sup>
                                  <m:r>
                                    <a:rPr xmlns:a="http://schemas.openxmlformats.org/drawingml/2006/main" sz="1800" i="1">
                                      <a:solidFill>
                                        <a:srgbClr val="000000"/>
                                      </a:solidFill>
                                      <a:latin typeface="Cambria Math" panose="02040503050406030204" pitchFamily="18" charset="0"/>
                                    </a:rPr>
                                    <m:t>2</m:t>
                                  </m:r>
                                </m:sup>
                              </m:sSup>
                            </m:den>
                          </m:f>
                        </m:e>
                      </m:rad>
                    </m:den>
                  </m:f>
                </m:oMath>
              </m:oMathPara>
            </a14:m>
          </a:p>
        </p:txBody>
      </p:sp>
      <p:sp>
        <p:nvSpPr>
          <p:cNvPr id="874" name="Rectangle 4"/>
          <p:cNvSpPr txBox="1"/>
          <p:nvPr/>
        </p:nvSpPr>
        <p:spPr>
          <a:xfrm>
            <a:off x="1239732" y="3582442"/>
            <a:ext cx="3797636" cy="651550"/>
          </a:xfrm>
          <a:prstGeom prst="rect">
            <a:avLst/>
          </a:prstGeom>
          <a:ln w="12700">
            <a:miter lim="400000"/>
          </a:ln>
        </p:spPr>
        <p:txBody>
          <a:bodyPr wrap="none" lIns="0" tIns="0" rIns="0" bIns="0">
            <a:spAutoFit/>
          </a:bodyPr>
          <a:lstStyle/>
          <a:p>
            <a:pPr latinLnBrk="1"/>
            <a14:m>
              <m:oMathPara>
                <m:oMathParaPr>
                  <m:jc m:val="centerGroup"/>
                </m:oMathParaPr>
                <m:oMath>
                  <m:r>
                    <m:rPr>
                      <m:sty m:val="p"/>
                    </m:rPr>
                    <a:rPr xmlns:a="http://schemas.openxmlformats.org/drawingml/2006/main" sz="1800" i="1">
                      <a:solidFill>
                        <a:srgbClr val="000000"/>
                      </a:solidFill>
                      <a:latin typeface="Cambria Math" panose="02040503050406030204" pitchFamily="18" charset="0"/>
                    </a:rPr>
                    <m:t>F</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𝐺</m:t>
                      </m:r>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1</m:t>
                          </m:r>
                        </m:sub>
                      </m:sSub>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2</m:t>
                          </m:r>
                        </m:sub>
                      </m:sSub>
                    </m:num>
                    <m:den>
                      <m:sSup>
                        <m:e>
                          <m:d>
                            <m:dPr>
                              <m:ctrlPr>
                                <a:rPr xmlns:a="http://schemas.openxmlformats.org/drawingml/2006/main" sz="1800" i="1">
                                  <a:solidFill>
                                    <a:srgbClr val="000000"/>
                                  </a:solidFill>
                                  <a:latin typeface="Cambria Math" panose="02040503050406030204" pitchFamily="18" charset="0"/>
                                </a:rPr>
                              </m:ctrlPr>
                            </m:dPr>
                            <m:e>
                              <m:sSub>
                                <m:e>
                                  <m:r>
                                    <a:rPr xmlns:a="http://schemas.openxmlformats.org/drawingml/2006/main" sz="1800" i="1">
                                      <a:solidFill>
                                        <a:srgbClr val="000000"/>
                                      </a:solidFill>
                                      <a:latin typeface="Cambria Math" panose="02040503050406030204" pitchFamily="18" charset="0"/>
                                    </a:rPr>
                                    <m:t>𝑥</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𝑥</m:t>
                                  </m:r>
                                </m:e>
                                <m:sub>
                                  <m:r>
                                    <a:rPr xmlns:a="http://schemas.openxmlformats.org/drawingml/2006/main" sz="1800" i="1">
                                      <a:solidFill>
                                        <a:srgbClr val="000000"/>
                                      </a:solidFill>
                                      <a:latin typeface="Cambria Math" panose="02040503050406030204" pitchFamily="18" charset="0"/>
                                    </a:rPr>
                                    <m:t>2</m:t>
                                  </m:r>
                                </m:sub>
                              </m:sSub>
                            </m:e>
                          </m:d>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p>
                        <m:e>
                          <m:d>
                            <m:dPr>
                              <m:ctrlPr>
                                <a:rPr xmlns:a="http://schemas.openxmlformats.org/drawingml/2006/main" sz="1800" i="1">
                                  <a:solidFill>
                                    <a:srgbClr val="000000"/>
                                  </a:solidFill>
                                  <a:latin typeface="Cambria Math" panose="02040503050406030204" pitchFamily="18" charset="0"/>
                                </a:rPr>
                              </m:ctrlPr>
                            </m:dPr>
                            <m:e>
                              <m:sSub>
                                <m:e>
                                  <m:r>
                                    <a:rPr xmlns:a="http://schemas.openxmlformats.org/drawingml/2006/main" sz="1800" i="1">
                                      <a:solidFill>
                                        <a:srgbClr val="000000"/>
                                      </a:solidFill>
                                      <a:latin typeface="Cambria Math" panose="02040503050406030204" pitchFamily="18" charset="0"/>
                                    </a:rPr>
                                    <m:t>𝑦</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𝑦</m:t>
                                  </m:r>
                                </m:e>
                                <m:sub>
                                  <m:r>
                                    <a:rPr xmlns:a="http://schemas.openxmlformats.org/drawingml/2006/main" sz="1800" i="1">
                                      <a:solidFill>
                                        <a:srgbClr val="000000"/>
                                      </a:solidFill>
                                      <a:latin typeface="Cambria Math" panose="02040503050406030204" pitchFamily="18" charset="0"/>
                                    </a:rPr>
                                    <m:t>2</m:t>
                                  </m:r>
                                </m:sub>
                              </m:sSub>
                            </m:e>
                          </m:d>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p>
                        <m:e>
                          <m:d>
                            <m:dPr>
                              <m:ctrlPr>
                                <a:rPr xmlns:a="http://schemas.openxmlformats.org/drawingml/2006/main" sz="1800" i="1">
                                  <a:solidFill>
                                    <a:srgbClr val="000000"/>
                                  </a:solidFill>
                                  <a:latin typeface="Cambria Math" panose="02040503050406030204" pitchFamily="18" charset="0"/>
                                </a:rPr>
                              </m:ctrlPr>
                            </m:dPr>
                            <m:e>
                              <m:sSub>
                                <m:e>
                                  <m:r>
                                    <a:rPr xmlns:a="http://schemas.openxmlformats.org/drawingml/2006/main" sz="1800" i="1">
                                      <a:solidFill>
                                        <a:srgbClr val="000000"/>
                                      </a:solidFill>
                                      <a:latin typeface="Cambria Math" panose="02040503050406030204" pitchFamily="18" charset="0"/>
                                    </a:rPr>
                                    <m:t>𝑧</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𝑧</m:t>
                                  </m:r>
                                </m:e>
                                <m:sub>
                                  <m:r>
                                    <a:rPr xmlns:a="http://schemas.openxmlformats.org/drawingml/2006/main" sz="1800" i="1">
                                      <a:solidFill>
                                        <a:srgbClr val="000000"/>
                                      </a:solidFill>
                                      <a:latin typeface="Cambria Math" panose="02040503050406030204" pitchFamily="18" charset="0"/>
                                    </a:rPr>
                                    <m:t>2</m:t>
                                  </m:r>
                                </m:sub>
                              </m:sSub>
                            </m:e>
                          </m:d>
                        </m:e>
                        <m:sup>
                          <m:r>
                            <a:rPr xmlns:a="http://schemas.openxmlformats.org/drawingml/2006/main" sz="1800" i="1">
                              <a:solidFill>
                                <a:srgbClr val="000000"/>
                              </a:solidFill>
                              <a:latin typeface="Cambria Math" panose="02040503050406030204" pitchFamily="18" charset="0"/>
                            </a:rPr>
                            <m:t>2</m:t>
                          </m:r>
                        </m:sup>
                      </m:sSup>
                    </m:den>
                  </m:f>
                </m:oMath>
              </m:oMathPara>
            </a14:m>
          </a:p>
        </p:txBody>
      </p:sp>
      <p:sp>
        <p:nvSpPr>
          <p:cNvPr id="875" name="Rectangle 5"/>
          <p:cNvSpPr txBox="1"/>
          <p:nvPr/>
        </p:nvSpPr>
        <p:spPr>
          <a:xfrm>
            <a:off x="1175041" y="2146297"/>
            <a:ext cx="1157233" cy="787346"/>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𝑓</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sSup>
                        <m:e>
                          <m:r>
                            <a:rPr xmlns:a="http://schemas.openxmlformats.org/drawingml/2006/main" sz="1800" i="1">
                              <a:solidFill>
                                <a:srgbClr val="000000"/>
                              </a:solidFill>
                              <a:latin typeface="Cambria Math" panose="02040503050406030204" pitchFamily="18" charset="0"/>
                            </a:rPr>
                            <m:t>𝑒</m:t>
                          </m:r>
                        </m:e>
                        <m:sup>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sSup>
                                <m:e>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𝑥</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𝜇</m:t>
                                      </m:r>
                                    </m:e>
                                  </m:d>
                                </m:e>
                                <m:sup>
                                  <m:r>
                                    <a:rPr xmlns:a="http://schemas.openxmlformats.org/drawingml/2006/main" sz="1800" i="1">
                                      <a:solidFill>
                                        <a:srgbClr val="000000"/>
                                      </a:solidFill>
                                      <a:latin typeface="Cambria Math" panose="02040503050406030204" pitchFamily="18" charset="0"/>
                                    </a:rPr>
                                    <m:t>2</m:t>
                                  </m:r>
                                </m:sup>
                              </m:sSup>
                            </m:num>
                            <m:den>
                              <m:r>
                                <a:rPr xmlns:a="http://schemas.openxmlformats.org/drawingml/2006/main" sz="1800" i="1">
                                  <a:solidFill>
                                    <a:srgbClr val="000000"/>
                                  </a:solidFill>
                                  <a:latin typeface="Cambria Math" panose="02040503050406030204" pitchFamily="18" charset="0"/>
                                </a:rPr>
                                <m:t>2</m:t>
                              </m:r>
                              <m:sSup>
                                <m:e>
                                  <m:r>
                                    <a:rPr xmlns:a="http://schemas.openxmlformats.org/drawingml/2006/main" sz="1800" i="1">
                                      <a:solidFill>
                                        <a:srgbClr val="000000"/>
                                      </a:solidFill>
                                      <a:latin typeface="Cambria Math" panose="02040503050406030204" pitchFamily="18" charset="0"/>
                                    </a:rPr>
                                    <m:t>𝜎</m:t>
                                  </m:r>
                                </m:e>
                                <m:sup>
                                  <m:r>
                                    <a:rPr xmlns:a="http://schemas.openxmlformats.org/drawingml/2006/main" sz="1800" i="1">
                                      <a:solidFill>
                                        <a:srgbClr val="000000"/>
                                      </a:solidFill>
                                      <a:latin typeface="Cambria Math" panose="02040503050406030204" pitchFamily="18" charset="0"/>
                                    </a:rPr>
                                    <m:t>2</m:t>
                                  </m:r>
                                </m:sup>
                              </m:sSup>
                            </m:den>
                          </m:f>
                        </m:sup>
                      </m:sSup>
                    </m:num>
                    <m:den>
                      <m:rad>
                        <m:radPr>
                          <m:ctrlPr>
                            <a:rPr xmlns:a="http://schemas.openxmlformats.org/drawingml/2006/main" sz="1800" i="1">
                              <a:solidFill>
                                <a:srgbClr val="000000"/>
                              </a:solidFill>
                              <a:latin typeface="Cambria Math" panose="02040503050406030204" pitchFamily="18" charset="0"/>
                            </a:rPr>
                          </m:ctrlPr>
                          <m:degHide m:val="on"/>
                        </m:radPr>
                        <m:deg/>
                        <m:e>
                          <m:r>
                            <a:rPr xmlns:a="http://schemas.openxmlformats.org/drawingml/2006/main" sz="1800" i="1">
                              <a:solidFill>
                                <a:srgbClr val="000000"/>
                              </a:solidFill>
                              <a:latin typeface="Cambria Math" panose="02040503050406030204" pitchFamily="18" charset="0"/>
                            </a:rPr>
                            <m:t>2</m:t>
                          </m:r>
                          <m:r>
                            <a:rPr xmlns:a="http://schemas.openxmlformats.org/drawingml/2006/main" sz="1800" i="1">
                              <a:solidFill>
                                <a:srgbClr val="000000"/>
                              </a:solidFill>
                              <a:latin typeface="Cambria Math" panose="02040503050406030204" pitchFamily="18" charset="0"/>
                            </a:rPr>
                            <m:t>𝜋</m:t>
                          </m:r>
                          <m:sSup>
                            <m:e>
                              <m:r>
                                <a:rPr xmlns:a="http://schemas.openxmlformats.org/drawingml/2006/main" sz="1800" i="1">
                                  <a:solidFill>
                                    <a:srgbClr val="000000"/>
                                  </a:solidFill>
                                  <a:latin typeface="Cambria Math" panose="02040503050406030204" pitchFamily="18" charset="0"/>
                                </a:rPr>
                                <m:t>𝜎</m:t>
                              </m:r>
                            </m:e>
                            <m:sup>
                              <m:r>
                                <a:rPr xmlns:a="http://schemas.openxmlformats.org/drawingml/2006/main" sz="1800" i="1">
                                  <a:solidFill>
                                    <a:srgbClr val="000000"/>
                                  </a:solidFill>
                                  <a:latin typeface="Cambria Math" panose="02040503050406030204" pitchFamily="18" charset="0"/>
                                </a:rPr>
                                <m:t>2</m:t>
                              </m:r>
                            </m:sup>
                          </m:sSup>
                        </m:e>
                      </m:rad>
                    </m:den>
                  </m:f>
                </m:oMath>
              </m:oMathPara>
            </a14:m>
          </a:p>
        </p:txBody>
      </p:sp>
      <p:sp>
        <p:nvSpPr>
          <p:cNvPr id="876" name="Rectangle 6"/>
          <p:cNvSpPr txBox="1"/>
          <p:nvPr/>
        </p:nvSpPr>
        <p:spPr>
          <a:xfrm>
            <a:off x="6083240" y="2279337"/>
            <a:ext cx="2169542" cy="487376"/>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𝐾</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1</m:t>
                      </m:r>
                    </m:num>
                    <m:den>
                      <m:r>
                        <a:rPr xmlns:a="http://schemas.openxmlformats.org/drawingml/2006/main" sz="1800" i="1">
                          <a:solidFill>
                            <a:srgbClr val="000000"/>
                          </a:solidFill>
                          <a:latin typeface="Cambria Math" panose="02040503050406030204" pitchFamily="18" charset="0"/>
                        </a:rPr>
                        <m:t>2</m:t>
                      </m:r>
                    </m:den>
                  </m:f>
                  <m:r>
                    <a:rPr xmlns:a="http://schemas.openxmlformats.org/drawingml/2006/main" sz="1800" i="1">
                      <a:solidFill>
                        <a:srgbClr val="000000"/>
                      </a:solidFill>
                      <a:latin typeface="Cambria Math" panose="02040503050406030204" pitchFamily="18" charset="0"/>
                    </a:rPr>
                    <m:t>𝑚</m:t>
                  </m:r>
                  <m:d>
                    <m:dPr>
                      <m:ctrlPr>
                        <a:rPr xmlns:a="http://schemas.openxmlformats.org/drawingml/2006/main" sz="1800" i="1">
                          <a:solidFill>
                            <a:srgbClr val="000000"/>
                          </a:solidFill>
                          <a:latin typeface="Cambria Math" panose="02040503050406030204" pitchFamily="18" charset="0"/>
                        </a:rPr>
                      </m:ctrlPr>
                    </m:dPr>
                    <m:e>
                      <m:sSup>
                        <m:e>
                          <m:r>
                            <a:rPr xmlns:a="http://schemas.openxmlformats.org/drawingml/2006/main" sz="1800" i="1">
                              <a:solidFill>
                                <a:srgbClr val="000000"/>
                              </a:solidFill>
                              <a:latin typeface="Cambria Math" panose="02040503050406030204" pitchFamily="18" charset="0"/>
                            </a:rPr>
                            <m:t>𝑣</m:t>
                          </m:r>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p>
                        <m:e>
                          <m:r>
                            <a:rPr xmlns:a="http://schemas.openxmlformats.org/drawingml/2006/main" sz="1800" i="1">
                              <a:solidFill>
                                <a:srgbClr val="000000"/>
                              </a:solidFill>
                              <a:latin typeface="Cambria Math" panose="02040503050406030204" pitchFamily="18" charset="0"/>
                            </a:rPr>
                            <m:t>𝑢</m:t>
                          </m:r>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p>
                        <m:e>
                          <m:r>
                            <a:rPr xmlns:a="http://schemas.openxmlformats.org/drawingml/2006/main" sz="1800" i="1">
                              <a:solidFill>
                                <a:srgbClr val="000000"/>
                              </a:solidFill>
                              <a:latin typeface="Cambria Math" panose="02040503050406030204" pitchFamily="18" charset="0"/>
                            </a:rPr>
                            <m:t>𝑤</m:t>
                          </m:r>
                        </m:e>
                        <m:sup>
                          <m:r>
                            <a:rPr xmlns:a="http://schemas.openxmlformats.org/drawingml/2006/main" sz="1800" i="1">
                              <a:solidFill>
                                <a:srgbClr val="000000"/>
                              </a:solidFill>
                              <a:latin typeface="Cambria Math" panose="02040503050406030204" pitchFamily="18" charset="0"/>
                            </a:rPr>
                            <m:t>2</m:t>
                          </m:r>
                        </m:sup>
                      </m:sSup>
                    </m:e>
                  </m:d>
                </m:oMath>
              </m:oMathPara>
            </a14:m>
          </a:p>
        </p:txBody>
      </p:sp>
      <p:sp>
        <p:nvSpPr>
          <p:cNvPr id="877" name="TextBox 7"/>
          <p:cNvSpPr txBox="1"/>
          <p:nvPr/>
        </p:nvSpPr>
        <p:spPr>
          <a:xfrm>
            <a:off x="6654030" y="3573160"/>
            <a:ext cx="1512492" cy="515590"/>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𝑟</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1</m:t>
                          </m:r>
                        </m:sub>
                      </m:sSub>
                      <m:sSub>
                        <m:e>
                          <m:r>
                            <a:rPr xmlns:a="http://schemas.openxmlformats.org/drawingml/2006/main" sz="1800" i="1">
                              <a:solidFill>
                                <a:srgbClr val="000000"/>
                              </a:solidFill>
                              <a:latin typeface="Cambria Math" panose="02040503050406030204" pitchFamily="18" charset="0"/>
                            </a:rPr>
                            <m:t>𝑟</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2</m:t>
                          </m:r>
                        </m:sub>
                      </m:sSub>
                      <m:sSub>
                        <m:e>
                          <m:r>
                            <a:rPr xmlns:a="http://schemas.openxmlformats.org/drawingml/2006/main" sz="1800" i="1">
                              <a:solidFill>
                                <a:srgbClr val="000000"/>
                              </a:solidFill>
                              <a:latin typeface="Cambria Math" panose="02040503050406030204" pitchFamily="18" charset="0"/>
                            </a:rPr>
                            <m:t>𝑟</m:t>
                          </m:r>
                        </m:e>
                        <m:sub>
                          <m:r>
                            <a:rPr xmlns:a="http://schemas.openxmlformats.org/drawingml/2006/main" sz="1800" i="1">
                              <a:solidFill>
                                <a:srgbClr val="000000"/>
                              </a:solidFill>
                              <a:latin typeface="Cambria Math" panose="02040503050406030204" pitchFamily="18" charset="0"/>
                            </a:rPr>
                            <m:t>2</m:t>
                          </m:r>
                        </m:sub>
                      </m:sSub>
                    </m:num>
                    <m:den>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2</m:t>
                          </m:r>
                        </m:sub>
                      </m:sSub>
                    </m:den>
                  </m:f>
                </m:oMath>
              </m:oMathPara>
            </a14:m>
          </a:p>
        </p:txBody>
      </p:sp>
      <p:sp>
        <p:nvSpPr>
          <p:cNvPr id="878" name="TextBox 8"/>
          <p:cNvSpPr txBox="1"/>
          <p:nvPr/>
        </p:nvSpPr>
        <p:spPr>
          <a:xfrm>
            <a:off x="9773429" y="3648316"/>
            <a:ext cx="1208548" cy="158878"/>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𝐿</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𝑚</m:t>
                  </m:r>
                  <m:r>
                    <a:rPr xmlns:a="http://schemas.openxmlformats.org/drawingml/2006/main" sz="1800" i="1">
                      <a:solidFill>
                        <a:srgbClr val="000000"/>
                      </a:solidFill>
                      <a:latin typeface="Cambria Math" panose="02040503050406030204" pitchFamily="18" charset="0"/>
                    </a:rPr>
                    <m:t>𝑟</m:t>
                  </m:r>
                  <m:r>
                    <a:rPr xmlns:a="http://schemas.openxmlformats.org/drawingml/2006/main" sz="1800" i="1">
                      <a:solidFill>
                        <a:srgbClr val="000000"/>
                      </a:solidFill>
                      <a:latin typeface="Cambria Math" panose="02040503050406030204" pitchFamily="18" charset="0"/>
                    </a:rPr>
                    <m:t>𝑣</m:t>
                  </m:r>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sin</m:t>
                      </m:r>
                    </m:fName>
                    <m:e>
                      <m:r>
                        <a:rPr xmlns:a="http://schemas.openxmlformats.org/drawingml/2006/main" sz="1800" i="1">
                          <a:solidFill>
                            <a:srgbClr val="000000"/>
                          </a:solidFill>
                          <a:latin typeface="Cambria Math" panose="02040503050406030204" pitchFamily="18" charset="0"/>
                        </a:rPr>
                        <m:t>𝜃</m:t>
                      </m:r>
                    </m:e>
                  </m:func>
                  <m:r>
                    <a:rPr xmlns:a="http://schemas.openxmlformats.org/drawingml/2006/main" sz="1800" i="1">
                      <a:solidFill>
                        <a:srgbClr val="000000"/>
                      </a:solidFill>
                      <a:latin typeface="Cambria Math" panose="02040503050406030204" pitchFamily="18" charset="0"/>
                    </a:rPr>
                    <m:t/>
                  </m:r>
                </m:oMath>
              </m:oMathPara>
            </a14:m>
          </a:p>
        </p:txBody>
      </p:sp>
      <p:sp>
        <p:nvSpPr>
          <p:cNvPr id="879" name="TextBox 9"/>
          <p:cNvSpPr txBox="1"/>
          <p:nvPr/>
        </p:nvSpPr>
        <p:spPr>
          <a:xfrm>
            <a:off x="1339465" y="4818454"/>
            <a:ext cx="3258333" cy="422225"/>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𝑥</m:t>
                  </m:r>
                  <m:r>
                    <a:rPr xmlns:a="http://schemas.openxmlformats.org/drawingml/2006/main" sz="1800" i="1">
                      <a:solidFill>
                        <a:srgbClr val="000000"/>
                      </a:solidFill>
                      <a:latin typeface="Cambria Math" panose="02040503050406030204" pitchFamily="18" charset="0"/>
                    </a:rPr>
                    <m:t>=</m:t>
                  </m:r>
                  <m:rad>
                    <m:radPr>
                      <m:ctrlPr>
                        <a:rPr xmlns:a="http://schemas.openxmlformats.org/drawingml/2006/main" sz="1800" i="1">
                          <a:solidFill>
                            <a:srgbClr val="000000"/>
                          </a:solidFill>
                          <a:latin typeface="Cambria Math" panose="02040503050406030204" pitchFamily="18" charset="0"/>
                        </a:rPr>
                      </m:ctrlPr>
                      <m:degHide m:val="on"/>
                    </m:radPr>
                    <m:deg/>
                    <m:e>
                      <m:sSubSup>
                        <m:e>
                          <m:r>
                            <a:rPr xmlns:a="http://schemas.openxmlformats.org/drawingml/2006/main" sz="1800" i="1">
                              <a:solidFill>
                                <a:srgbClr val="000000"/>
                              </a:solidFill>
                              <a:latin typeface="Cambria Math" panose="02040503050406030204" pitchFamily="18" charset="0"/>
                            </a:rPr>
                            <m:t>𝑥</m:t>
                          </m:r>
                        </m:e>
                        <m:sub>
                          <m:r>
                            <a:rPr xmlns:a="http://schemas.openxmlformats.org/drawingml/2006/main" sz="1800" i="1">
                              <a:solidFill>
                                <a:srgbClr val="000000"/>
                              </a:solidFill>
                              <a:latin typeface="Cambria Math" panose="02040503050406030204" pitchFamily="18" charset="0"/>
                            </a:rPr>
                            <m:t>1</m:t>
                          </m:r>
                        </m:sub>
                        <m:sup>
                          <m:r>
                            <a:rPr xmlns:a="http://schemas.openxmlformats.org/drawingml/2006/main" sz="1800" i="1">
                              <a:solidFill>
                                <a:srgbClr val="000000"/>
                              </a:solidFill>
                              <a:latin typeface="Cambria Math" panose="02040503050406030204" pitchFamily="18" charset="0"/>
                            </a:rPr>
                            <m:t>2</m:t>
                          </m:r>
                        </m:sup>
                      </m:sSubSup>
                      <m:r>
                        <a:rPr xmlns:a="http://schemas.openxmlformats.org/drawingml/2006/main" sz="1800" i="1">
                          <a:solidFill>
                            <a:srgbClr val="000000"/>
                          </a:solidFill>
                          <a:latin typeface="Cambria Math" panose="02040503050406030204" pitchFamily="18" charset="0"/>
                        </a:rPr>
                        <m:t>+</m:t>
                      </m:r>
                      <m:sSubSup>
                        <m:e>
                          <m:r>
                            <a:rPr xmlns:a="http://schemas.openxmlformats.org/drawingml/2006/main" sz="1800" i="1">
                              <a:solidFill>
                                <a:srgbClr val="000000"/>
                              </a:solidFill>
                              <a:latin typeface="Cambria Math" panose="02040503050406030204" pitchFamily="18" charset="0"/>
                            </a:rPr>
                            <m:t>𝑥</m:t>
                          </m:r>
                        </m:e>
                        <m:sub>
                          <m:r>
                            <a:rPr xmlns:a="http://schemas.openxmlformats.org/drawingml/2006/main" sz="1800" i="1">
                              <a:solidFill>
                                <a:srgbClr val="000000"/>
                              </a:solidFill>
                              <a:latin typeface="Cambria Math" panose="02040503050406030204" pitchFamily="18" charset="0"/>
                            </a:rPr>
                            <m:t>2</m:t>
                          </m:r>
                        </m:sub>
                        <m:sup>
                          <m:r>
                            <a:rPr xmlns:a="http://schemas.openxmlformats.org/drawingml/2006/main" sz="1800" i="1">
                              <a:solidFill>
                                <a:srgbClr val="000000"/>
                              </a:solidFill>
                              <a:latin typeface="Cambria Math" panose="02040503050406030204" pitchFamily="18" charset="0"/>
                            </a:rPr>
                            <m:t>2</m:t>
                          </m:r>
                        </m:sup>
                      </m:sSubSup>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2</m:t>
                      </m:r>
                      <m:sSub>
                        <m:e>
                          <m:r>
                            <a:rPr xmlns:a="http://schemas.openxmlformats.org/drawingml/2006/main" sz="1800" i="1">
                              <a:solidFill>
                                <a:srgbClr val="000000"/>
                              </a:solidFill>
                              <a:latin typeface="Cambria Math" panose="02040503050406030204" pitchFamily="18" charset="0"/>
                            </a:rPr>
                            <m:t>𝑥</m:t>
                          </m:r>
                        </m:e>
                        <m:sub>
                          <m:r>
                            <a:rPr xmlns:a="http://schemas.openxmlformats.org/drawingml/2006/main" sz="1800" i="1">
                              <a:solidFill>
                                <a:srgbClr val="000000"/>
                              </a:solidFill>
                              <a:latin typeface="Cambria Math" panose="02040503050406030204" pitchFamily="18" charset="0"/>
                            </a:rPr>
                            <m:t>1</m:t>
                          </m:r>
                        </m:sub>
                      </m:sSub>
                      <m:sSub>
                        <m:e>
                          <m:r>
                            <a:rPr xmlns:a="http://schemas.openxmlformats.org/drawingml/2006/main" sz="1800" i="1">
                              <a:solidFill>
                                <a:srgbClr val="000000"/>
                              </a:solidFill>
                              <a:latin typeface="Cambria Math" panose="02040503050406030204" pitchFamily="18" charset="0"/>
                            </a:rPr>
                            <m:t>𝑥</m:t>
                          </m:r>
                        </m:e>
                        <m:sub>
                          <m:r>
                            <a:rPr xmlns:a="http://schemas.openxmlformats.org/drawingml/2006/main" sz="1800" i="1">
                              <a:solidFill>
                                <a:srgbClr val="000000"/>
                              </a:solidFill>
                              <a:latin typeface="Cambria Math" panose="02040503050406030204" pitchFamily="18" charset="0"/>
                            </a:rPr>
                            <m:t>2</m:t>
                          </m:r>
                        </m:sub>
                      </m:sSub>
                      <m:r>
                        <m:rPr>
                          <m:sty m:val="p"/>
                        </m:rPr>
                        <a:rPr xmlns:a="http://schemas.openxmlformats.org/drawingml/2006/main" sz="1800" i="1">
                          <a:solidFill>
                            <a:srgbClr val="000000"/>
                          </a:solidFill>
                          <a:latin typeface="Cambria Math" panose="02040503050406030204" pitchFamily="18" charset="0"/>
                        </a:rPr>
                        <m:t>c</m:t>
                      </m:r>
                      <m:r>
                        <m:rPr>
                          <m:sty m:val="p"/>
                        </m:rPr>
                        <a:rPr xmlns:a="http://schemas.openxmlformats.org/drawingml/2006/main" sz="1800" i="1">
                          <a:solidFill>
                            <a:srgbClr val="000000"/>
                          </a:solidFill>
                          <a:latin typeface="Cambria Math" panose="02040503050406030204" pitchFamily="18" charset="0"/>
                        </a:rPr>
                        <m:t>o</m:t>
                      </m:r>
                      <m:r>
                        <m:rPr>
                          <m:sty m:val="p"/>
                        </m:rPr>
                        <a:rPr xmlns:a="http://schemas.openxmlformats.org/drawingml/2006/main" sz="1800" i="1">
                          <a:solidFill>
                            <a:srgbClr val="000000"/>
                          </a:solidFill>
                          <a:latin typeface="Cambria Math" panose="02040503050406030204" pitchFamily="18" charset="0"/>
                        </a:rPr>
                        <m:t>s</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2</m:t>
                          </m:r>
                        </m:sub>
                      </m:sSub>
                      <m:r>
                        <a:rPr xmlns:a="http://schemas.openxmlformats.org/drawingml/2006/main" sz="1800" i="1">
                          <a:solidFill>
                            <a:srgbClr val="000000"/>
                          </a:solidFill>
                          <a:latin typeface="Cambria Math" panose="02040503050406030204" pitchFamily="18" charset="0"/>
                        </a:rPr>
                        <m:t>)</m:t>
                      </m:r>
                    </m:e>
                  </m:rad>
                  <m:r>
                    <a:rPr xmlns:a="http://schemas.openxmlformats.org/drawingml/2006/main" sz="1800" i="1">
                      <a:solidFill>
                        <a:srgbClr val="000000"/>
                      </a:solidFill>
                      <a:latin typeface="Cambria Math" panose="02040503050406030204" pitchFamily="18" charset="0"/>
                    </a:rPr>
                    <m:t/>
                  </m:r>
                  <m:r>
                    <a:rPr xmlns:a="http://schemas.openxmlformats.org/drawingml/2006/main" sz="1800" i="1">
                      <a:solidFill>
                        <a:srgbClr val="000000"/>
                      </a:solidFill>
                      <a:latin typeface="Cambria Math" panose="02040503050406030204" pitchFamily="18" charset="0"/>
                    </a:rPr>
                    <m:t/>
                  </m:r>
                </m:oMath>
              </m:oMathPara>
            </a14:m>
          </a:p>
        </p:txBody>
      </p:sp>
      <p:sp>
        <p:nvSpPr>
          <p:cNvPr id="880" name="TextBox 10"/>
          <p:cNvSpPr txBox="1"/>
          <p:nvPr/>
        </p:nvSpPr>
        <p:spPr>
          <a:xfrm>
            <a:off x="4918643" y="5983598"/>
            <a:ext cx="946729" cy="498468"/>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𝑃</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𝑛</m:t>
                      </m:r>
                      <m:sSub>
                        <m:e>
                          <m:r>
                            <a:rPr xmlns:a="http://schemas.openxmlformats.org/drawingml/2006/main" sz="1800" i="1">
                              <a:solidFill>
                                <a:srgbClr val="000000"/>
                              </a:solidFill>
                              <a:latin typeface="Cambria Math" panose="02040503050406030204" pitchFamily="18" charset="0"/>
                            </a:rPr>
                            <m:t>𝑘</m:t>
                          </m:r>
                        </m:e>
                        <m:sub>
                          <m:r>
                            <a:rPr xmlns:a="http://schemas.openxmlformats.org/drawingml/2006/main" sz="1800" i="1">
                              <a:solidFill>
                                <a:srgbClr val="000000"/>
                              </a:solidFill>
                              <a:latin typeface="Cambria Math" panose="02040503050406030204" pitchFamily="18" charset="0"/>
                            </a:rPr>
                            <m:t>𝑏</m:t>
                          </m:r>
                        </m:sub>
                      </m:sSub>
                      <m:r>
                        <a:rPr xmlns:a="http://schemas.openxmlformats.org/drawingml/2006/main" sz="1800" i="1">
                          <a:solidFill>
                            <a:srgbClr val="000000"/>
                          </a:solidFill>
                          <a:latin typeface="Cambria Math" panose="02040503050406030204" pitchFamily="18" charset="0"/>
                        </a:rPr>
                        <m:t>𝑇</m:t>
                      </m:r>
                    </m:num>
                    <m:den>
                      <m:r>
                        <a:rPr xmlns:a="http://schemas.openxmlformats.org/drawingml/2006/main" sz="1800" i="1">
                          <a:solidFill>
                            <a:srgbClr val="000000"/>
                          </a:solidFill>
                          <a:latin typeface="Cambria Math" panose="02040503050406030204" pitchFamily="18" charset="0"/>
                        </a:rPr>
                        <m:t>𝑉</m:t>
                      </m:r>
                    </m:den>
                  </m:f>
                </m:oMath>
              </m:oMathPara>
            </a14:m>
          </a:p>
        </p:txBody>
      </p:sp>
      <p:sp>
        <p:nvSpPr>
          <p:cNvPr id="881" name="TextBox 11"/>
          <p:cNvSpPr txBox="1"/>
          <p:nvPr/>
        </p:nvSpPr>
        <p:spPr>
          <a:xfrm>
            <a:off x="7030491" y="5942336"/>
            <a:ext cx="2041800" cy="567605"/>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𝐿</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ℏ</m:t>
                      </m:r>
                      <m:sSup>
                        <m:e>
                          <m:r>
                            <a:rPr xmlns:a="http://schemas.openxmlformats.org/drawingml/2006/main" sz="1800" i="1">
                              <a:solidFill>
                                <a:srgbClr val="000000"/>
                              </a:solidFill>
                              <a:latin typeface="Cambria Math" panose="02040503050406030204" pitchFamily="18" charset="0"/>
                            </a:rPr>
                            <m:t>𝜔</m:t>
                          </m:r>
                        </m:e>
                        <m:sup>
                          <m:r>
                            <a:rPr xmlns:a="http://schemas.openxmlformats.org/drawingml/2006/main" sz="1800" i="1">
                              <a:solidFill>
                                <a:srgbClr val="000000"/>
                              </a:solidFill>
                              <a:latin typeface="Cambria Math" panose="02040503050406030204" pitchFamily="18" charset="0"/>
                            </a:rPr>
                            <m:t>3</m:t>
                          </m:r>
                        </m:sup>
                      </m:sSup>
                    </m:num>
                    <m:den>
                      <m:sSup>
                        <m:e>
                          <m:r>
                            <a:rPr xmlns:a="http://schemas.openxmlformats.org/drawingml/2006/main" sz="1800" i="1">
                              <a:solidFill>
                                <a:srgbClr val="000000"/>
                              </a:solidFill>
                              <a:latin typeface="Cambria Math" panose="02040503050406030204" pitchFamily="18" charset="0"/>
                            </a:rPr>
                            <m:t>𝜋</m:t>
                          </m:r>
                        </m:e>
                        <m:sup>
                          <m:r>
                            <a:rPr xmlns:a="http://schemas.openxmlformats.org/drawingml/2006/main" sz="1800" i="1">
                              <a:solidFill>
                                <a:srgbClr val="000000"/>
                              </a:solidFill>
                              <a:latin typeface="Cambria Math" panose="02040503050406030204" pitchFamily="18" charset="0"/>
                            </a:rPr>
                            <m:t>2</m:t>
                          </m:r>
                        </m:sup>
                      </m:sSup>
                      <m:sSup>
                        <m:e>
                          <m:r>
                            <a:rPr xmlns:a="http://schemas.openxmlformats.org/drawingml/2006/main" sz="1800" i="1">
                              <a:solidFill>
                                <a:srgbClr val="000000"/>
                              </a:solidFill>
                              <a:latin typeface="Cambria Math" panose="02040503050406030204" pitchFamily="18" charset="0"/>
                            </a:rPr>
                            <m:t>𝑐</m:t>
                          </m:r>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p>
                        <m:e>
                          <m:r>
                            <a:rPr xmlns:a="http://schemas.openxmlformats.org/drawingml/2006/main" sz="1800" i="1">
                              <a:solidFill>
                                <a:srgbClr val="000000"/>
                              </a:solidFill>
                              <a:latin typeface="Cambria Math" panose="02040503050406030204" pitchFamily="18" charset="0"/>
                            </a:rPr>
                            <m:t>𝑒</m:t>
                          </m:r>
                        </m:e>
                        <m:sup>
                          <m:r>
                            <a:rPr xmlns:a="http://schemas.openxmlformats.org/drawingml/2006/main" sz="1800" i="1">
                              <a:solidFill>
                                <a:srgbClr val="000000"/>
                              </a:solidFill>
                              <a:latin typeface="Cambria Math" panose="02040503050406030204" pitchFamily="18" charset="0"/>
                            </a:rPr>
                            <m:t>ℏ</m:t>
                          </m:r>
                          <m:r>
                            <a:rPr xmlns:a="http://schemas.openxmlformats.org/drawingml/2006/main" sz="1800" i="1">
                              <a:solidFill>
                                <a:srgbClr val="000000"/>
                              </a:solidFill>
                              <a:latin typeface="Cambria Math" panose="02040503050406030204" pitchFamily="18" charset="0"/>
                            </a:rPr>
                            <m:t>𝜔</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𝑘</m:t>
                              </m:r>
                            </m:e>
                            <m:sub>
                              <m:r>
                                <a:rPr xmlns:a="http://schemas.openxmlformats.org/drawingml/2006/main" sz="1800" i="1">
                                  <a:solidFill>
                                    <a:srgbClr val="000000"/>
                                  </a:solidFill>
                                  <a:latin typeface="Cambria Math" panose="02040503050406030204" pitchFamily="18" charset="0"/>
                                </a:rPr>
                                <m:t>𝑏</m:t>
                              </m:r>
                            </m:sub>
                          </m:sSub>
                          <m:r>
                            <a:rPr xmlns:a="http://schemas.openxmlformats.org/drawingml/2006/main" sz="1800" i="1">
                              <a:solidFill>
                                <a:srgbClr val="000000"/>
                              </a:solidFill>
                              <a:latin typeface="Cambria Math" panose="02040503050406030204" pitchFamily="18" charset="0"/>
                            </a:rPr>
                            <m:t>𝑇</m:t>
                          </m:r>
                        </m:sup>
                      </m:sSup>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den>
                  </m:f>
                </m:oMath>
              </m:oMathPara>
            </a14:m>
          </a:p>
        </p:txBody>
      </p:sp>
      <p:sp>
        <p:nvSpPr>
          <p:cNvPr id="882" name="TextBox 12"/>
          <p:cNvSpPr txBox="1"/>
          <p:nvPr/>
        </p:nvSpPr>
        <p:spPr>
          <a:xfrm>
            <a:off x="1432136" y="6126931"/>
            <a:ext cx="2600819" cy="265558"/>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𝑥</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𝑥</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𝜔</m:t>
                          </m:r>
                          <m:r>
                            <a:rPr xmlns:a="http://schemas.openxmlformats.org/drawingml/2006/main" sz="1800" i="1">
                              <a:solidFill>
                                <a:srgbClr val="000000"/>
                              </a:solidFill>
                              <a:latin typeface="Cambria Math" panose="02040503050406030204" pitchFamily="18" charset="0"/>
                            </a:rPr>
                            <m:t>𝑡</m:t>
                          </m:r>
                        </m:e>
                      </m:d>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𝛼</m:t>
                      </m:r>
                      <m:sSup>
                        <m:e>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𝜔</m:t>
                                  </m:r>
                                  <m:r>
                                    <a:rPr xmlns:a="http://schemas.openxmlformats.org/drawingml/2006/main" sz="1800" i="1">
                                      <a:solidFill>
                                        <a:srgbClr val="000000"/>
                                      </a:solidFill>
                                      <a:latin typeface="Cambria Math" panose="02040503050406030204" pitchFamily="18" charset="0"/>
                                    </a:rPr>
                                    <m:t>𝑡</m:t>
                                  </m:r>
                                </m:e>
                              </m:d>
                            </m:e>
                          </m:func>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e>
                  </m:func>
                </m:oMath>
              </m:oMathPara>
            </a14:m>
          </a:p>
        </p:txBody>
      </p:sp>
      <p:sp>
        <p:nvSpPr>
          <p:cNvPr id="883" name="TextBox 14"/>
          <p:cNvSpPr txBox="1"/>
          <p:nvPr/>
        </p:nvSpPr>
        <p:spPr>
          <a:xfrm>
            <a:off x="9156393" y="2279337"/>
            <a:ext cx="2082907" cy="490348"/>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𝐸</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3</m:t>
                      </m:r>
                    </m:num>
                    <m:den>
                      <m:r>
                        <a:rPr xmlns:a="http://schemas.openxmlformats.org/drawingml/2006/main" sz="1800" i="1">
                          <a:solidFill>
                            <a:srgbClr val="000000"/>
                          </a:solidFill>
                          <a:latin typeface="Cambria Math" panose="02040503050406030204" pitchFamily="18" charset="0"/>
                        </a:rPr>
                        <m:t>4</m:t>
                      </m:r>
                      <m:r>
                        <a:rPr xmlns:a="http://schemas.openxmlformats.org/drawingml/2006/main" sz="1800" i="1">
                          <a:solidFill>
                            <a:srgbClr val="000000"/>
                          </a:solidFill>
                          <a:latin typeface="Cambria Math" panose="02040503050406030204" pitchFamily="18" charset="0"/>
                        </a:rPr>
                        <m:t>𝜋</m:t>
                      </m:r>
                      <m:r>
                        <a:rPr xmlns:a="http://schemas.openxmlformats.org/drawingml/2006/main" sz="1800" i="1">
                          <a:solidFill>
                            <a:srgbClr val="000000"/>
                          </a:solidFill>
                          <a:latin typeface="Cambria Math" panose="02040503050406030204" pitchFamily="18" charset="0"/>
                        </a:rPr>
                        <m:t>𝜖</m:t>
                      </m:r>
                    </m:den>
                  </m:f>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𝑝</m:t>
                      </m:r>
                      <m:r>
                        <a:rPr xmlns:a="http://schemas.openxmlformats.org/drawingml/2006/main" sz="1800" i="1">
                          <a:solidFill>
                            <a:srgbClr val="000000"/>
                          </a:solidFill>
                          <a:latin typeface="Cambria Math" panose="02040503050406030204" pitchFamily="18" charset="0"/>
                        </a:rPr>
                        <m:t>𝑧</m:t>
                      </m:r>
                    </m:num>
                    <m:den>
                      <m:sSup>
                        <m:e>
                          <m:r>
                            <a:rPr xmlns:a="http://schemas.openxmlformats.org/drawingml/2006/main" sz="1800" i="1">
                              <a:solidFill>
                                <a:srgbClr val="000000"/>
                              </a:solidFill>
                              <a:latin typeface="Cambria Math" panose="02040503050406030204" pitchFamily="18" charset="0"/>
                            </a:rPr>
                            <m:t>𝑟</m:t>
                          </m:r>
                        </m:e>
                        <m:sup>
                          <m:r>
                            <a:rPr xmlns:a="http://schemas.openxmlformats.org/drawingml/2006/main" sz="1800" i="1">
                              <a:solidFill>
                                <a:srgbClr val="000000"/>
                              </a:solidFill>
                              <a:latin typeface="Cambria Math" panose="02040503050406030204" pitchFamily="18" charset="0"/>
                            </a:rPr>
                            <m:t>5</m:t>
                          </m:r>
                        </m:sup>
                      </m:sSup>
                    </m:den>
                  </m:f>
                  <m:rad>
                    <m:radPr>
                      <m:ctrlPr>
                        <a:rPr xmlns:a="http://schemas.openxmlformats.org/drawingml/2006/main" sz="1800" i="1">
                          <a:solidFill>
                            <a:srgbClr val="000000"/>
                          </a:solidFill>
                          <a:latin typeface="Cambria Math" panose="02040503050406030204" pitchFamily="18" charset="0"/>
                        </a:rPr>
                      </m:ctrlPr>
                      <m:degHide m:val="on"/>
                    </m:radPr>
                    <m:deg/>
                    <m:e>
                      <m:sSup>
                        <m:e>
                          <m:r>
                            <a:rPr xmlns:a="http://schemas.openxmlformats.org/drawingml/2006/main" sz="1800" i="1">
                              <a:solidFill>
                                <a:srgbClr val="000000"/>
                              </a:solidFill>
                              <a:latin typeface="Cambria Math" panose="02040503050406030204" pitchFamily="18" charset="0"/>
                            </a:rPr>
                            <m:t>𝑥</m:t>
                          </m:r>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p>
                        <m:e>
                          <m:r>
                            <a:rPr xmlns:a="http://schemas.openxmlformats.org/drawingml/2006/main" sz="1800" i="1">
                              <a:solidFill>
                                <a:srgbClr val="000000"/>
                              </a:solidFill>
                              <a:latin typeface="Cambria Math" panose="02040503050406030204" pitchFamily="18" charset="0"/>
                            </a:rPr>
                            <m:t>𝑦</m:t>
                          </m:r>
                        </m:e>
                        <m:sup>
                          <m:r>
                            <a:rPr xmlns:a="http://schemas.openxmlformats.org/drawingml/2006/main" sz="1800" i="1">
                              <a:solidFill>
                                <a:srgbClr val="000000"/>
                              </a:solidFill>
                              <a:latin typeface="Cambria Math" panose="02040503050406030204" pitchFamily="18" charset="0"/>
                            </a:rPr>
                            <m:t>2</m:t>
                          </m:r>
                        </m:sup>
                      </m:sSup>
                    </m:e>
                  </m:rad>
                </m:oMath>
              </m:oMathPara>
            </a14:m>
          </a:p>
        </p:txBody>
      </p:sp>
      <p:sp>
        <p:nvSpPr>
          <p:cNvPr id="884" name="TextBox 15"/>
          <p:cNvSpPr txBox="1"/>
          <p:nvPr/>
        </p:nvSpPr>
        <p:spPr>
          <a:xfrm>
            <a:off x="9805043" y="5939508"/>
            <a:ext cx="1371912" cy="551777"/>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𝑃</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𝑛</m:t>
                      </m:r>
                      <m:r>
                        <a:rPr xmlns:a="http://schemas.openxmlformats.org/drawingml/2006/main" sz="1800" i="1">
                          <a:solidFill>
                            <a:srgbClr val="000000"/>
                          </a:solidFill>
                          <a:latin typeface="Cambria Math" panose="02040503050406030204" pitchFamily="18" charset="0"/>
                        </a:rPr>
                        <m:t>𝛼</m:t>
                      </m:r>
                    </m:num>
                    <m:den>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𝑛</m:t>
                          </m:r>
                          <m:r>
                            <a:rPr xmlns:a="http://schemas.openxmlformats.org/drawingml/2006/main" sz="1800" i="1">
                              <a:solidFill>
                                <a:srgbClr val="000000"/>
                              </a:solidFill>
                              <a:latin typeface="Cambria Math" panose="02040503050406030204" pitchFamily="18" charset="0"/>
                            </a:rPr>
                            <m:t>𝛼</m:t>
                          </m:r>
                        </m:num>
                        <m:den>
                          <m:r>
                            <a:rPr xmlns:a="http://schemas.openxmlformats.org/drawingml/2006/main" sz="1800" i="1">
                              <a:solidFill>
                                <a:srgbClr val="000000"/>
                              </a:solidFill>
                              <a:latin typeface="Cambria Math" panose="02040503050406030204" pitchFamily="18" charset="0"/>
                            </a:rPr>
                            <m:t>3</m:t>
                          </m:r>
                        </m:den>
                      </m:f>
                    </m:den>
                  </m:f>
                  <m:r>
                    <a:rPr xmlns:a="http://schemas.openxmlformats.org/drawingml/2006/main" sz="1800" i="1">
                      <a:solidFill>
                        <a:srgbClr val="000000"/>
                      </a:solidFill>
                      <a:latin typeface="Cambria Math" panose="02040503050406030204" pitchFamily="18" charset="0"/>
                    </a:rPr>
                    <m:t>𝜖</m:t>
                  </m:r>
                  <m:r>
                    <a:rPr xmlns:a="http://schemas.openxmlformats.org/drawingml/2006/main" sz="1800" i="1">
                      <a:solidFill>
                        <a:srgbClr val="000000"/>
                      </a:solidFill>
                      <a:latin typeface="Cambria Math" panose="02040503050406030204" pitchFamily="18" charset="0"/>
                    </a:rPr>
                    <m:t>𝐸</m:t>
                  </m:r>
                </m:oMath>
              </m:oMathPara>
            </a14:m>
          </a:p>
        </p:txBody>
      </p:sp>
      <p:sp>
        <p:nvSpPr>
          <p:cNvPr id="885" name="TextBox 16"/>
          <p:cNvSpPr txBox="1"/>
          <p:nvPr/>
        </p:nvSpPr>
        <p:spPr>
          <a:xfrm>
            <a:off x="5590796" y="4521230"/>
            <a:ext cx="2285528" cy="1338207"/>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𝑃</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𝑝</m:t>
                      </m:r>
                      <m:r>
                        <a:rPr xmlns:a="http://schemas.openxmlformats.org/drawingml/2006/main" sz="1800" i="1">
                          <a:solidFill>
                            <a:srgbClr val="000000"/>
                          </a:solidFill>
                          <a:latin typeface="Cambria Math" panose="02040503050406030204" pitchFamily="18" charset="0"/>
                        </a:rPr>
                        <m:t>𝐸</m:t>
                      </m:r>
                    </m:num>
                    <m:den>
                      <m:r>
                        <a:rPr xmlns:a="http://schemas.openxmlformats.org/drawingml/2006/main" sz="1800" i="1">
                          <a:solidFill>
                            <a:srgbClr val="000000"/>
                          </a:solidFill>
                          <a:latin typeface="Cambria Math" panose="02040503050406030204" pitchFamily="18" charset="0"/>
                        </a:rPr>
                        <m:t>ℏ</m:t>
                      </m:r>
                    </m:den>
                  </m:f>
                  <m:f>
                    <m:fPr>
                      <m:ctrlPr>
                        <a:rPr xmlns:a="http://schemas.openxmlformats.org/drawingml/2006/main" sz="1800" i="1">
                          <a:solidFill>
                            <a:srgbClr val="000000"/>
                          </a:solidFill>
                          <a:latin typeface="Cambria Math" panose="02040503050406030204" pitchFamily="18" charset="0"/>
                        </a:rPr>
                      </m:ctrlPr>
                      <m:type m:val="bar"/>
                    </m:fPr>
                    <m:num>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sin</m:t>
                          </m:r>
                        </m:fName>
                        <m:e>
                          <m:sSup>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𝜔</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𝜔</m:t>
                                              </m:r>
                                            </m:e>
                                            <m:sub>
                                              <m:r>
                                                <a:rPr xmlns:a="http://schemas.openxmlformats.org/drawingml/2006/main" sz="1800" i="1">
                                                  <a:solidFill>
                                                    <a:srgbClr val="000000"/>
                                                  </a:solidFill>
                                                  <a:latin typeface="Cambria Math" panose="02040503050406030204" pitchFamily="18" charset="0"/>
                                                </a:rPr>
                                                <m:t>0</m:t>
                                              </m:r>
                                            </m:sub>
                                          </m:sSub>
                                        </m:e>
                                      </m:d>
                                      <m:r>
                                        <a:rPr xmlns:a="http://schemas.openxmlformats.org/drawingml/2006/main" sz="1800" i="1">
                                          <a:solidFill>
                                            <a:srgbClr val="000000"/>
                                          </a:solidFill>
                                          <a:latin typeface="Cambria Math" panose="02040503050406030204" pitchFamily="18" charset="0"/>
                                        </a:rPr>
                                        <m:t>𝑡</m:t>
                                      </m:r>
                                    </m:num>
                                    <m:den>
                                      <m:r>
                                        <a:rPr xmlns:a="http://schemas.openxmlformats.org/drawingml/2006/main" sz="1800" i="1">
                                          <a:solidFill>
                                            <a:srgbClr val="000000"/>
                                          </a:solidFill>
                                          <a:latin typeface="Cambria Math" panose="02040503050406030204" pitchFamily="18" charset="0"/>
                                        </a:rPr>
                                        <m:t>2</m:t>
                                      </m:r>
                                    </m:den>
                                  </m:f>
                                </m:e>
                              </m:d>
                            </m:e>
                            <m:sup>
                              <m:r>
                                <a:rPr xmlns:a="http://schemas.openxmlformats.org/drawingml/2006/main" sz="1800" i="1">
                                  <a:solidFill>
                                    <a:srgbClr val="000000"/>
                                  </a:solidFill>
                                  <a:latin typeface="Cambria Math" panose="02040503050406030204" pitchFamily="18" charset="0"/>
                                </a:rPr>
                                <m:t>2</m:t>
                              </m:r>
                            </m:sup>
                          </m:sSup>
                        </m:e>
                      </m:func>
                    </m:num>
                    <m:den>
                      <m:sSup>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𝜔</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𝜔</m:t>
                                          </m:r>
                                        </m:e>
                                        <m:sub>
                                          <m:r>
                                            <a:rPr xmlns:a="http://schemas.openxmlformats.org/drawingml/2006/main" sz="1800" i="1">
                                              <a:solidFill>
                                                <a:srgbClr val="000000"/>
                                              </a:solidFill>
                                              <a:latin typeface="Cambria Math" panose="02040503050406030204" pitchFamily="18" charset="0"/>
                                            </a:rPr>
                                            <m:t>0</m:t>
                                          </m:r>
                                        </m:sub>
                                      </m:sSub>
                                      <m:r>
                                        <a:rPr xmlns:a="http://schemas.openxmlformats.org/drawingml/2006/main" sz="1800" i="1">
                                          <a:solidFill>
                                            <a:srgbClr val="000000"/>
                                          </a:solidFill>
                                          <a:latin typeface="Cambria Math" panose="02040503050406030204" pitchFamily="18" charset="0"/>
                                        </a:rPr>
                                        <m:t/>
                                      </m:r>
                                    </m:e>
                                  </m:d>
                                </m:num>
                                <m:den>
                                  <m:r>
                                    <a:rPr xmlns:a="http://schemas.openxmlformats.org/drawingml/2006/main" sz="1800" i="1">
                                      <a:solidFill>
                                        <a:srgbClr val="000000"/>
                                      </a:solidFill>
                                      <a:latin typeface="Cambria Math" panose="02040503050406030204" pitchFamily="18" charset="0"/>
                                    </a:rPr>
                                    <m:t>2</m:t>
                                  </m:r>
                                </m:den>
                              </m:f>
                            </m:e>
                          </m:d>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
                      </m:r>
                    </m:den>
                  </m:f>
                </m:oMath>
              </m:oMathPara>
            </a14:m>
          </a:p>
        </p:txBody>
      </p:sp>
      <p:sp>
        <p:nvSpPr>
          <p:cNvPr id="886" name="TextBox 17"/>
          <p:cNvSpPr txBox="1"/>
          <p:nvPr/>
        </p:nvSpPr>
        <p:spPr>
          <a:xfrm>
            <a:off x="9317321" y="4958498"/>
            <a:ext cx="1807975" cy="195225"/>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𝐸</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2</m:t>
                  </m:r>
                  <m:r>
                    <a:rPr xmlns:a="http://schemas.openxmlformats.org/drawingml/2006/main" sz="1800" i="1">
                      <a:solidFill>
                        <a:srgbClr val="000000"/>
                      </a:solidFill>
                      <a:latin typeface="Cambria Math" panose="02040503050406030204" pitchFamily="18" charset="0"/>
                    </a:rPr>
                    <m:t>𝑈</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r>
                        <a:rPr xmlns:a="http://schemas.openxmlformats.org/drawingml/2006/main" sz="1800" i="1">
                          <a:solidFill>
                            <a:srgbClr val="000000"/>
                          </a:solidFill>
                          <a:latin typeface="Cambria Math" panose="02040503050406030204" pitchFamily="18" charset="0"/>
                        </a:rPr>
                        <m:t>𝑘</m:t>
                      </m:r>
                      <m:r>
                        <a:rPr xmlns:a="http://schemas.openxmlformats.org/drawingml/2006/main" sz="1800" i="1">
                          <a:solidFill>
                            <a:srgbClr val="000000"/>
                          </a:solidFill>
                          <a:latin typeface="Cambria Math" panose="02040503050406030204" pitchFamily="18" charset="0"/>
                        </a:rPr>
                        <m:t>𝑑</m:t>
                      </m:r>
                    </m:e>
                  </m:func>
                  <m:r>
                    <a:rPr xmlns:a="http://schemas.openxmlformats.org/drawingml/2006/main" sz="1800" i="1">
                      <a:solidFill>
                        <a:srgbClr val="000000"/>
                      </a:solidFill>
                      <a:latin typeface="Cambria Math" panose="02040503050406030204" pitchFamily="18" charset="0"/>
                    </a:rPr>
                    <m:t>)</m:t>
                  </m:r>
                </m:oMath>
              </m:oMathPara>
            </a14:m>
          </a:p>
        </p:txBody>
      </p:sp>
      <p:sp>
        <p:nvSpPr>
          <p:cNvPr id="887" name="Examples:"/>
          <p:cNvSpPr txBox="1"/>
          <p:nvPr/>
        </p:nvSpPr>
        <p:spPr>
          <a:xfrm>
            <a:off x="488213" y="1331363"/>
            <a:ext cx="1146906"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Examples: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891" name="Benchmarks for numerical experiments:"/>
          <p:cNvSpPr txBox="1"/>
          <p:nvPr/>
        </p:nvSpPr>
        <p:spPr>
          <a:xfrm>
            <a:off x="193191" y="81707"/>
            <a:ext cx="5890717"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Benchmarks for numerical experiments:</a:t>
            </a:r>
          </a:p>
        </p:txBody>
      </p:sp>
      <p:sp>
        <p:nvSpPr>
          <p:cNvPr id="892" name="100 most famous/complicated equations from Feynman Lectures on Physics…"/>
          <p:cNvSpPr txBox="1"/>
          <p:nvPr/>
        </p:nvSpPr>
        <p:spPr>
          <a:xfrm>
            <a:off x="189828" y="635933"/>
            <a:ext cx="8112843"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180473" indent="-180473">
              <a:buSzPct val="100000"/>
              <a:buChar char="✦"/>
            </a:pPr>
            <a:r>
              <a:t> 100 most famous/complicated equations from Feynman Lectures on Physics</a:t>
            </a:r>
          </a:p>
          <a:p>
            <a:pPr marL="180473" indent="-180473">
              <a:buSzPct val="100000"/>
              <a:buChar char="✦"/>
            </a:pPr>
            <a:r>
              <a:t>  20 harder equations from graduate physics books </a:t>
            </a:r>
          </a:p>
        </p:txBody>
      </p:sp>
      <p:sp>
        <p:nvSpPr>
          <p:cNvPr id="893" name="TextBox 4"/>
          <p:cNvSpPr txBox="1"/>
          <p:nvPr/>
        </p:nvSpPr>
        <p:spPr>
          <a:xfrm>
            <a:off x="1141112" y="1759137"/>
            <a:ext cx="1896883" cy="931400"/>
          </a:xfrm>
          <a:prstGeom prst="rect">
            <a:avLst/>
          </a:prstGeom>
          <a:ln w="12700">
            <a:miter lim="400000"/>
          </a:ln>
        </p:spPr>
        <p:txBody>
          <a:bodyPr wrap="none" lIns="0" tIns="0" rIns="0" bIns="0">
            <a:spAutoFit/>
          </a:bodyPr>
          <a:lstStyle/>
          <a:p>
            <a:pPr latinLnBrk="1"/>
            <a14:m>
              <m:oMathPara>
                <m:oMathParaPr>
                  <m:jc m:val="centerGroup"/>
                </m:oMathParaPr>
                <m:oMath>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𝑑</m:t>
                      </m:r>
                      <m:r>
                        <a:rPr xmlns:a="http://schemas.openxmlformats.org/drawingml/2006/main" sz="1800" i="1">
                          <a:solidFill>
                            <a:srgbClr val="000000"/>
                          </a:solidFill>
                          <a:latin typeface="Cambria Math" panose="02040503050406030204" pitchFamily="18" charset="0"/>
                        </a:rPr>
                        <m:t>𝜎</m:t>
                      </m:r>
                    </m:num>
                    <m:den>
                      <m:r>
                        <a:rPr xmlns:a="http://schemas.openxmlformats.org/drawingml/2006/main" sz="1800" i="1">
                          <a:solidFill>
                            <a:srgbClr val="000000"/>
                          </a:solidFill>
                          <a:latin typeface="Cambria Math" panose="02040503050406030204" pitchFamily="18" charset="0"/>
                        </a:rPr>
                        <m:t>𝑑</m:t>
                      </m:r>
                      <m:r>
                        <m:rPr>
                          <m:sty m:val="p"/>
                        </m:rPr>
                        <a:rPr xmlns:a="http://schemas.openxmlformats.org/drawingml/2006/main" sz="1800" i="1">
                          <a:solidFill>
                            <a:srgbClr val="000000"/>
                          </a:solidFill>
                          <a:latin typeface="Cambria Math" panose="02040503050406030204" pitchFamily="18" charset="0"/>
                        </a:rPr>
                        <m:t>Ω</m:t>
                      </m:r>
                    </m:den>
                  </m:f>
                  <m:r>
                    <a:rPr xmlns:a="http://schemas.openxmlformats.org/drawingml/2006/main" sz="1800" i="1">
                      <a:solidFill>
                        <a:srgbClr val="000000"/>
                      </a:solidFill>
                      <a:latin typeface="Cambria Math" panose="02040503050406030204" pitchFamily="18" charset="0"/>
                    </a:rPr>
                    <m:t>=</m:t>
                  </m:r>
                  <m:sSup>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sSub>
                                <m:e>
                                  <m:r>
                                    <a:rPr xmlns:a="http://schemas.openxmlformats.org/drawingml/2006/main" sz="1800" i="1">
                                      <a:solidFill>
                                        <a:srgbClr val="000000"/>
                                      </a:solidFill>
                                      <a:latin typeface="Cambria Math" panose="02040503050406030204" pitchFamily="18" charset="0"/>
                                    </a:rPr>
                                    <m:t>𝑍</m:t>
                                  </m:r>
                                </m:e>
                                <m:sub>
                                  <m:r>
                                    <a:rPr xmlns:a="http://schemas.openxmlformats.org/drawingml/2006/main" sz="1800" i="1">
                                      <a:solidFill>
                                        <a:srgbClr val="000000"/>
                                      </a:solidFill>
                                      <a:latin typeface="Cambria Math" panose="02040503050406030204" pitchFamily="18" charset="0"/>
                                    </a:rPr>
                                    <m:t>1</m:t>
                                  </m:r>
                                </m:sub>
                              </m:sSub>
                              <m:sSub>
                                <m:e>
                                  <m:r>
                                    <a:rPr xmlns:a="http://schemas.openxmlformats.org/drawingml/2006/main" sz="1800" i="1">
                                      <a:solidFill>
                                        <a:srgbClr val="000000"/>
                                      </a:solidFill>
                                      <a:latin typeface="Cambria Math" panose="02040503050406030204" pitchFamily="18" charset="0"/>
                                    </a:rPr>
                                    <m:t>𝑍</m:t>
                                  </m:r>
                                </m:e>
                                <m:sub>
                                  <m:r>
                                    <a:rPr xmlns:a="http://schemas.openxmlformats.org/drawingml/2006/main" sz="1800" i="1">
                                      <a:solidFill>
                                        <a:srgbClr val="000000"/>
                                      </a:solidFill>
                                      <a:latin typeface="Cambria Math" panose="02040503050406030204" pitchFamily="18" charset="0"/>
                                    </a:rPr>
                                    <m:t>2</m:t>
                                  </m:r>
                                </m:sub>
                              </m:sSub>
                              <m:r>
                                <a:rPr xmlns:a="http://schemas.openxmlformats.org/drawingml/2006/main" sz="1800" i="1">
                                  <a:solidFill>
                                    <a:srgbClr val="000000"/>
                                  </a:solidFill>
                                  <a:latin typeface="Cambria Math" panose="02040503050406030204" pitchFamily="18" charset="0"/>
                                </a:rPr>
                                <m:t>𝛼</m:t>
                              </m:r>
                              <m:r>
                                <a:rPr xmlns:a="http://schemas.openxmlformats.org/drawingml/2006/main" sz="1800" i="1">
                                  <a:solidFill>
                                    <a:srgbClr val="000000"/>
                                  </a:solidFill>
                                  <a:latin typeface="Cambria Math" panose="02040503050406030204" pitchFamily="18" charset="0"/>
                                </a:rPr>
                                <m:t>ℏ</m:t>
                              </m:r>
                              <m:r>
                                <a:rPr xmlns:a="http://schemas.openxmlformats.org/drawingml/2006/main" sz="1800" i="1">
                                  <a:solidFill>
                                    <a:srgbClr val="000000"/>
                                  </a:solidFill>
                                  <a:latin typeface="Cambria Math" panose="02040503050406030204" pitchFamily="18" charset="0"/>
                                </a:rPr>
                                <m:t>𝑐</m:t>
                              </m:r>
                            </m:num>
                            <m:den>
                              <m:r>
                                <a:rPr xmlns:a="http://schemas.openxmlformats.org/drawingml/2006/main" sz="1800" i="1">
                                  <a:solidFill>
                                    <a:srgbClr val="000000"/>
                                  </a:solidFill>
                                  <a:latin typeface="Cambria Math" panose="02040503050406030204" pitchFamily="18" charset="0"/>
                                </a:rPr>
                                <m:t>4</m:t>
                              </m:r>
                              <m:r>
                                <a:rPr xmlns:a="http://schemas.openxmlformats.org/drawingml/2006/main" sz="1800" i="1">
                                  <a:solidFill>
                                    <a:srgbClr val="000000"/>
                                  </a:solidFill>
                                  <a:latin typeface="Cambria Math" panose="02040503050406030204" pitchFamily="18" charset="0"/>
                                </a:rPr>
                                <m:t>𝐸</m:t>
                              </m:r>
                              <m:func>
                                <m:funcPr>
                                  <m:ctrlPr>
                                    <a:rPr xmlns:a="http://schemas.openxmlformats.org/drawingml/2006/main" sz="1800" i="1">
                                      <a:solidFill>
                                        <a:srgbClr val="000000"/>
                                      </a:solidFill>
                                      <a:latin typeface="Cambria Math" panose="02040503050406030204" pitchFamily="18" charset="0"/>
                                    </a:rPr>
                                  </m:ctrlPr>
                                </m:funcPr>
                                <m:fName>
                                  <m:sSup>
                                    <m:e>
                                      <m:r>
                                        <m:rPr>
                                          <m:sty m:val="p"/>
                                        </m:rPr>
                                        <a:rPr xmlns:a="http://schemas.openxmlformats.org/drawingml/2006/main" sz="1800" i="1">
                                          <a:solidFill>
                                            <a:srgbClr val="000000"/>
                                          </a:solidFill>
                                          <a:latin typeface="Cambria Math" panose="02040503050406030204" pitchFamily="18" charset="0"/>
                                        </a:rPr>
                                        <m:t>sin</m:t>
                                      </m:r>
                                    </m:e>
                                    <m:sup>
                                      <m:r>
                                        <a:rPr xmlns:a="http://schemas.openxmlformats.org/drawingml/2006/main" sz="1800" i="1">
                                          <a:solidFill>
                                            <a:srgbClr val="000000"/>
                                          </a:solidFill>
                                          <a:latin typeface="Cambria Math" panose="02040503050406030204" pitchFamily="18" charset="0"/>
                                        </a:rPr>
                                        <m:t>2</m:t>
                                      </m:r>
                                    </m:sup>
                                  </m:sSup>
                                </m:fName>
                                <m:e>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𝜃</m:t>
                                      </m:r>
                                    </m:num>
                                    <m:den>
                                      <m:r>
                                        <a:rPr xmlns:a="http://schemas.openxmlformats.org/drawingml/2006/main" sz="1800" i="1">
                                          <a:solidFill>
                                            <a:srgbClr val="000000"/>
                                          </a:solidFill>
                                          <a:latin typeface="Cambria Math" panose="02040503050406030204" pitchFamily="18" charset="0"/>
                                        </a:rPr>
                                        <m:t>2</m:t>
                                      </m:r>
                                    </m:den>
                                  </m:f>
                                  <m:r>
                                    <a:rPr xmlns:a="http://schemas.openxmlformats.org/drawingml/2006/main" sz="1800" i="1">
                                      <a:solidFill>
                                        <a:srgbClr val="000000"/>
                                      </a:solidFill>
                                      <a:latin typeface="Cambria Math" panose="02040503050406030204" pitchFamily="18" charset="0"/>
                                    </a:rPr>
                                    <m:t/>
                                  </m:r>
                                </m:e>
                              </m:func>
                            </m:den>
                          </m:f>
                        </m:e>
                      </m:d>
                    </m:e>
                    <m:sup>
                      <m:r>
                        <a:rPr xmlns:a="http://schemas.openxmlformats.org/drawingml/2006/main" sz="1800" i="1">
                          <a:solidFill>
                            <a:srgbClr val="000000"/>
                          </a:solidFill>
                          <a:latin typeface="Cambria Math" panose="02040503050406030204" pitchFamily="18" charset="0"/>
                        </a:rPr>
                        <m:t>2</m:t>
                      </m:r>
                    </m:sup>
                  </m:sSup>
                </m:oMath>
              </m:oMathPara>
            </a14:m>
          </a:p>
        </p:txBody>
      </p:sp>
      <p:sp>
        <p:nvSpPr>
          <p:cNvPr id="894" name="TextBox 6"/>
          <p:cNvSpPr txBox="1"/>
          <p:nvPr/>
        </p:nvSpPr>
        <p:spPr>
          <a:xfrm>
            <a:off x="1111967" y="2885663"/>
            <a:ext cx="3751730" cy="917535"/>
          </a:xfrm>
          <a:prstGeom prst="rect">
            <a:avLst/>
          </a:prstGeom>
          <a:ln w="12700">
            <a:miter lim="400000"/>
          </a:ln>
        </p:spPr>
        <p:txBody>
          <a:bodyPr wrap="none" lIns="0" tIns="0" rIns="0" bIns="0">
            <a:spAutoFit/>
          </a:bodyPr>
          <a:lstStyle/>
          <a:p>
            <a:pPr latinLnBrk="1"/>
            <a14:m>
              <m:oMathPara>
                <m:oMathParaPr>
                  <m:jc m:val="centerGroup"/>
                </m:oMathParaPr>
                <m:oMath>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1</m:t>
                      </m:r>
                    </m:num>
                    <m:den>
                      <m:r>
                        <a:rPr xmlns:a="http://schemas.openxmlformats.org/drawingml/2006/main" sz="1800" i="1">
                          <a:solidFill>
                            <a:srgbClr val="000000"/>
                          </a:solidFill>
                          <a:latin typeface="Cambria Math" panose="02040503050406030204" pitchFamily="18" charset="0"/>
                        </a:rPr>
                        <m:t>𝑟</m:t>
                      </m:r>
                    </m:den>
                  </m:f>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𝑚</m:t>
                      </m:r>
                      <m:r>
                        <a:rPr xmlns:a="http://schemas.openxmlformats.org/drawingml/2006/main" sz="1800" i="1">
                          <a:solidFill>
                            <a:srgbClr val="000000"/>
                          </a:solidFill>
                          <a:latin typeface="Cambria Math" panose="02040503050406030204" pitchFamily="18" charset="0"/>
                        </a:rPr>
                        <m:t>𝑘</m:t>
                      </m:r>
                    </m:num>
                    <m:den>
                      <m:sSup>
                        <m:e>
                          <m:r>
                            <a:rPr xmlns:a="http://schemas.openxmlformats.org/drawingml/2006/main" sz="1800" i="1">
                              <a:solidFill>
                                <a:srgbClr val="000000"/>
                              </a:solidFill>
                              <a:latin typeface="Cambria Math" panose="02040503050406030204" pitchFamily="18" charset="0"/>
                            </a:rPr>
                            <m:t>𝐿</m:t>
                          </m:r>
                        </m:e>
                        <m:sup>
                          <m:r>
                            <a:rPr xmlns:a="http://schemas.openxmlformats.org/drawingml/2006/main" sz="1800" i="1">
                              <a:solidFill>
                                <a:srgbClr val="000000"/>
                              </a:solidFill>
                              <a:latin typeface="Cambria Math" panose="02040503050406030204" pitchFamily="18" charset="0"/>
                            </a:rPr>
                            <m:t>2</m:t>
                          </m:r>
                        </m:sup>
                      </m:sSup>
                    </m:den>
                  </m:f>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rad>
                        <m:radPr>
                          <m:ctrlPr>
                            <a:rPr xmlns:a="http://schemas.openxmlformats.org/drawingml/2006/main" sz="1800" i="1">
                              <a:solidFill>
                                <a:srgbClr val="000000"/>
                              </a:solidFill>
                              <a:latin typeface="Cambria Math" panose="02040503050406030204" pitchFamily="18" charset="0"/>
                            </a:rPr>
                          </m:ctrlPr>
                          <m:degHide m:val="on"/>
                        </m:radPr>
                        <m:deg/>
                        <m:e>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2</m:t>
                              </m:r>
                              <m:r>
                                <a:rPr xmlns:a="http://schemas.openxmlformats.org/drawingml/2006/main" sz="1800" i="1">
                                  <a:solidFill>
                                    <a:srgbClr val="000000"/>
                                  </a:solidFill>
                                  <a:latin typeface="Cambria Math" panose="02040503050406030204" pitchFamily="18" charset="0"/>
                                </a:rPr>
                                <m:t>𝐸</m:t>
                              </m:r>
                              <m:sSup>
                                <m:e>
                                  <m:r>
                                    <a:rPr xmlns:a="http://schemas.openxmlformats.org/drawingml/2006/main" sz="1800" i="1">
                                      <a:solidFill>
                                        <a:srgbClr val="000000"/>
                                      </a:solidFill>
                                      <a:latin typeface="Cambria Math" panose="02040503050406030204" pitchFamily="18" charset="0"/>
                                    </a:rPr>
                                    <m:t>𝐿</m:t>
                                  </m:r>
                                </m:e>
                                <m:sup>
                                  <m:r>
                                    <a:rPr xmlns:a="http://schemas.openxmlformats.org/drawingml/2006/main" sz="1800" i="1">
                                      <a:solidFill>
                                        <a:srgbClr val="000000"/>
                                      </a:solidFill>
                                      <a:latin typeface="Cambria Math" panose="02040503050406030204" pitchFamily="18" charset="0"/>
                                    </a:rPr>
                                    <m:t>2</m:t>
                                  </m:r>
                                </m:sup>
                              </m:sSup>
                            </m:num>
                            <m:den>
                              <m:r>
                                <a:rPr xmlns:a="http://schemas.openxmlformats.org/drawingml/2006/main" sz="1800" i="1">
                                  <a:solidFill>
                                    <a:srgbClr val="000000"/>
                                  </a:solidFill>
                                  <a:latin typeface="Cambria Math" panose="02040503050406030204" pitchFamily="18" charset="0"/>
                                </a:rPr>
                                <m:t>𝑚</m:t>
                              </m:r>
                              <m:sSup>
                                <m:e>
                                  <m:r>
                                    <a:rPr xmlns:a="http://schemas.openxmlformats.org/drawingml/2006/main" sz="1800" i="1">
                                      <a:solidFill>
                                        <a:srgbClr val="000000"/>
                                      </a:solidFill>
                                      <a:latin typeface="Cambria Math" panose="02040503050406030204" pitchFamily="18" charset="0"/>
                                    </a:rPr>
                                    <m:t>𝑘</m:t>
                                  </m:r>
                                </m:e>
                                <m:sup>
                                  <m:r>
                                    <a:rPr xmlns:a="http://schemas.openxmlformats.org/drawingml/2006/main" sz="1800" i="1">
                                      <a:solidFill>
                                        <a:srgbClr val="000000"/>
                                      </a:solidFill>
                                      <a:latin typeface="Cambria Math" panose="02040503050406030204" pitchFamily="18" charset="0"/>
                                    </a:rPr>
                                    <m:t>2</m:t>
                                  </m:r>
                                </m:sup>
                              </m:sSup>
                            </m:den>
                          </m:f>
                        </m:e>
                      </m:rad>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d>
                            <m:dPr>
                              <m:ctrlPr>
                                <a:rPr xmlns:a="http://schemas.openxmlformats.org/drawingml/2006/main" sz="1800" i="1">
                                  <a:solidFill>
                                    <a:srgbClr val="000000"/>
                                  </a:solidFill>
                                  <a:latin typeface="Cambria Math" panose="02040503050406030204" pitchFamily="18" charset="0"/>
                                </a:rPr>
                              </m:ctrlPr>
                            </m:dPr>
                            <m:e>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2</m:t>
                                  </m:r>
                                </m:sub>
                              </m:sSub>
                            </m:e>
                          </m:d>
                        </m:e>
                      </m:func>
                    </m:e>
                  </m:d>
                </m:oMath>
              </m:oMathPara>
            </a14:m>
          </a:p>
        </p:txBody>
      </p:sp>
      <p:sp>
        <p:nvSpPr>
          <p:cNvPr id="895" name="TextBox 7"/>
          <p:cNvSpPr txBox="1"/>
          <p:nvPr/>
        </p:nvSpPr>
        <p:spPr>
          <a:xfrm>
            <a:off x="6312649" y="5694068"/>
            <a:ext cx="2057876" cy="577369"/>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𝑟</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𝑎</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sSup>
                        <m:e>
                          <m:r>
                            <a:rPr xmlns:a="http://schemas.openxmlformats.org/drawingml/2006/main" sz="1800" i="1">
                              <a:solidFill>
                                <a:srgbClr val="000000"/>
                              </a:solidFill>
                              <a:latin typeface="Cambria Math" panose="02040503050406030204" pitchFamily="18" charset="0"/>
                            </a:rPr>
                            <m:t>𝑒</m:t>
                          </m:r>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num>
                    <m:den>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𝑒</m:t>
                      </m:r>
                      <m:r>
                        <a:rPr xmlns:a="http://schemas.openxmlformats.org/drawingml/2006/main" sz="1800" i="1">
                          <a:solidFill>
                            <a:srgbClr val="000000"/>
                          </a:solidFill>
                          <a:latin typeface="Cambria Math" panose="02040503050406030204" pitchFamily="18" charset="0"/>
                        </a:rPr>
                        <m:t/>
                      </m:r>
                      <m:r>
                        <m:rPr>
                          <m:sty m:val="p"/>
                        </m:rPr>
                        <a:rPr xmlns:a="http://schemas.openxmlformats.org/drawingml/2006/main" sz="1800" i="1">
                          <a:solidFill>
                            <a:srgbClr val="000000"/>
                          </a:solidFill>
                          <a:latin typeface="Cambria Math" panose="02040503050406030204" pitchFamily="18" charset="0"/>
                        </a:rPr>
                        <m:t>c</m:t>
                      </m:r>
                      <m:r>
                        <m:rPr>
                          <m:sty m:val="p"/>
                        </m:rPr>
                        <a:rPr xmlns:a="http://schemas.openxmlformats.org/drawingml/2006/main" sz="1800" i="1">
                          <a:solidFill>
                            <a:srgbClr val="000000"/>
                          </a:solidFill>
                          <a:latin typeface="Cambria Math" panose="02040503050406030204" pitchFamily="18" charset="0"/>
                        </a:rPr>
                        <m:t>o</m:t>
                      </m:r>
                      <m:r>
                        <m:rPr>
                          <m:sty m:val="p"/>
                        </m:rPr>
                        <a:rPr xmlns:a="http://schemas.openxmlformats.org/drawingml/2006/main" sz="1800" i="1">
                          <a:solidFill>
                            <a:srgbClr val="000000"/>
                          </a:solidFill>
                          <a:latin typeface="Cambria Math" panose="02040503050406030204" pitchFamily="18" charset="0"/>
                        </a:rPr>
                        <m:t>s</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2</m:t>
                          </m:r>
                        </m:sub>
                      </m:sSub>
                      <m:r>
                        <a:rPr xmlns:a="http://schemas.openxmlformats.org/drawingml/2006/main" sz="1800" i="1">
                          <a:solidFill>
                            <a:srgbClr val="000000"/>
                          </a:solidFill>
                          <a:latin typeface="Cambria Math" panose="02040503050406030204" pitchFamily="18" charset="0"/>
                        </a:rPr>
                        <m:t>)</m:t>
                      </m:r>
                    </m:den>
                  </m:f>
                </m:oMath>
              </m:oMathPara>
            </a14:m>
          </a:p>
        </p:txBody>
      </p:sp>
      <p:sp>
        <p:nvSpPr>
          <p:cNvPr id="896" name="TextBox 8"/>
          <p:cNvSpPr txBox="1"/>
          <p:nvPr/>
        </p:nvSpPr>
        <p:spPr>
          <a:xfrm>
            <a:off x="3179203" y="5587373"/>
            <a:ext cx="2565823" cy="882569"/>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𝑣</m:t>
                  </m:r>
                  <m:r>
                    <a:rPr xmlns:a="http://schemas.openxmlformats.org/drawingml/2006/main" sz="1800" i="1">
                      <a:solidFill>
                        <a:srgbClr val="000000"/>
                      </a:solidFill>
                      <a:latin typeface="Cambria Math" panose="02040503050406030204" pitchFamily="18" charset="0"/>
                    </a:rPr>
                    <m:t>=</m:t>
                  </m:r>
                  <m:rad>
                    <m:radPr>
                      <m:ctrlPr>
                        <a:rPr xmlns:a="http://schemas.openxmlformats.org/drawingml/2006/main" sz="1800" i="1">
                          <a:solidFill>
                            <a:srgbClr val="000000"/>
                          </a:solidFill>
                          <a:latin typeface="Cambria Math" panose="02040503050406030204" pitchFamily="18" charset="0"/>
                        </a:rPr>
                      </m:ctrlPr>
                      <m:degHide m:val="on"/>
                    </m:radPr>
                    <m:deg/>
                    <m:e>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2</m:t>
                          </m:r>
                        </m:num>
                        <m:den>
                          <m:r>
                            <a:rPr xmlns:a="http://schemas.openxmlformats.org/drawingml/2006/main" sz="1800" i="1">
                              <a:solidFill>
                                <a:srgbClr val="000000"/>
                              </a:solidFill>
                              <a:latin typeface="Cambria Math" panose="02040503050406030204" pitchFamily="18" charset="0"/>
                            </a:rPr>
                            <m:t>𝑚</m:t>
                          </m:r>
                        </m:den>
                      </m:f>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𝐸</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𝑉</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sSup>
                                <m:e>
                                  <m:r>
                                    <a:rPr xmlns:a="http://schemas.openxmlformats.org/drawingml/2006/main" sz="1800" i="1">
                                      <a:solidFill>
                                        <a:srgbClr val="000000"/>
                                      </a:solidFill>
                                      <a:latin typeface="Cambria Math" panose="02040503050406030204" pitchFamily="18" charset="0"/>
                                    </a:rPr>
                                    <m:t>𝐿</m:t>
                                  </m:r>
                                </m:e>
                                <m:sup>
                                  <m:r>
                                    <a:rPr xmlns:a="http://schemas.openxmlformats.org/drawingml/2006/main" sz="1800" i="1">
                                      <a:solidFill>
                                        <a:srgbClr val="000000"/>
                                      </a:solidFill>
                                      <a:latin typeface="Cambria Math" panose="02040503050406030204" pitchFamily="18" charset="0"/>
                                    </a:rPr>
                                    <m:t>2</m:t>
                                  </m:r>
                                </m:sup>
                              </m:sSup>
                            </m:num>
                            <m:den>
                              <m:r>
                                <a:rPr xmlns:a="http://schemas.openxmlformats.org/drawingml/2006/main" sz="1800" i="1">
                                  <a:solidFill>
                                    <a:srgbClr val="000000"/>
                                  </a:solidFill>
                                  <a:latin typeface="Cambria Math" panose="02040503050406030204" pitchFamily="18" charset="0"/>
                                </a:rPr>
                                <m:t>2</m:t>
                              </m:r>
                              <m:r>
                                <a:rPr xmlns:a="http://schemas.openxmlformats.org/drawingml/2006/main" sz="1800" i="1">
                                  <a:solidFill>
                                    <a:srgbClr val="000000"/>
                                  </a:solidFill>
                                  <a:latin typeface="Cambria Math" panose="02040503050406030204" pitchFamily="18" charset="0"/>
                                </a:rPr>
                                <m:t>𝑚</m:t>
                              </m:r>
                              <m:sSup>
                                <m:e>
                                  <m:r>
                                    <a:rPr xmlns:a="http://schemas.openxmlformats.org/drawingml/2006/main" sz="1800" i="1">
                                      <a:solidFill>
                                        <a:srgbClr val="000000"/>
                                      </a:solidFill>
                                      <a:latin typeface="Cambria Math" panose="02040503050406030204" pitchFamily="18" charset="0"/>
                                    </a:rPr>
                                    <m:t>𝑟</m:t>
                                  </m:r>
                                </m:e>
                                <m:sup>
                                  <m:r>
                                    <a:rPr xmlns:a="http://schemas.openxmlformats.org/drawingml/2006/main" sz="1800" i="1">
                                      <a:solidFill>
                                        <a:srgbClr val="000000"/>
                                      </a:solidFill>
                                      <a:latin typeface="Cambria Math" panose="02040503050406030204" pitchFamily="18" charset="0"/>
                                    </a:rPr>
                                    <m:t>2</m:t>
                                  </m:r>
                                </m:sup>
                              </m:sSup>
                            </m:den>
                          </m:f>
                        </m:e>
                      </m:d>
                    </m:e>
                  </m:rad>
                </m:oMath>
              </m:oMathPara>
            </a14:m>
          </a:p>
        </p:txBody>
      </p:sp>
      <p:sp>
        <p:nvSpPr>
          <p:cNvPr id="897" name="TextBox 10"/>
          <p:cNvSpPr txBox="1"/>
          <p:nvPr/>
        </p:nvSpPr>
        <p:spPr>
          <a:xfrm>
            <a:off x="5665175" y="2923248"/>
            <a:ext cx="1691782" cy="681406"/>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𝑡</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2</m:t>
                      </m:r>
                      <m:r>
                        <a:rPr xmlns:a="http://schemas.openxmlformats.org/drawingml/2006/main" sz="1800" i="1">
                          <a:solidFill>
                            <a:srgbClr val="000000"/>
                          </a:solidFill>
                          <a:latin typeface="Cambria Math" panose="02040503050406030204" pitchFamily="18" charset="0"/>
                        </a:rPr>
                        <m:t>𝜋</m:t>
                      </m:r>
                      <m:sSup>
                        <m:e>
                          <m:r>
                            <a:rPr xmlns:a="http://schemas.openxmlformats.org/drawingml/2006/main" sz="1800" i="1">
                              <a:solidFill>
                                <a:srgbClr val="000000"/>
                              </a:solidFill>
                              <a:latin typeface="Cambria Math" panose="02040503050406030204" pitchFamily="18" charset="0"/>
                            </a:rPr>
                            <m:t>𝑎</m:t>
                          </m:r>
                        </m:e>
                        <m:sup>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3</m:t>
                              </m:r>
                            </m:num>
                            <m:den>
                              <m:r>
                                <a:rPr xmlns:a="http://schemas.openxmlformats.org/drawingml/2006/main" sz="1800" i="1">
                                  <a:solidFill>
                                    <a:srgbClr val="000000"/>
                                  </a:solidFill>
                                  <a:latin typeface="Cambria Math" panose="02040503050406030204" pitchFamily="18" charset="0"/>
                                </a:rPr>
                                <m:t>2</m:t>
                              </m:r>
                            </m:den>
                          </m:f>
                        </m:sup>
                      </m:sSup>
                    </m:num>
                    <m:den>
                      <m:rad>
                        <m:radPr>
                          <m:ctrlPr>
                            <a:rPr xmlns:a="http://schemas.openxmlformats.org/drawingml/2006/main" sz="1800" i="1">
                              <a:solidFill>
                                <a:srgbClr val="000000"/>
                              </a:solidFill>
                              <a:latin typeface="Cambria Math" panose="02040503050406030204" pitchFamily="18" charset="0"/>
                            </a:rPr>
                          </m:ctrlPr>
                          <m:degHide m:val="on"/>
                        </m:radPr>
                        <m:deg/>
                        <m:e>
                          <m:r>
                            <a:rPr xmlns:a="http://schemas.openxmlformats.org/drawingml/2006/main" sz="1800" i="1">
                              <a:solidFill>
                                <a:srgbClr val="000000"/>
                              </a:solidFill>
                              <a:latin typeface="Cambria Math" panose="02040503050406030204" pitchFamily="18" charset="0"/>
                            </a:rPr>
                            <m:t>𝐺</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2</m:t>
                              </m:r>
                            </m:sub>
                          </m:sSub>
                          <m:r>
                            <a:rPr xmlns:a="http://schemas.openxmlformats.org/drawingml/2006/main" sz="1800" i="1">
                              <a:solidFill>
                                <a:srgbClr val="000000"/>
                              </a:solidFill>
                              <a:latin typeface="Cambria Math" panose="02040503050406030204" pitchFamily="18" charset="0"/>
                            </a:rPr>
                            <m:t>)</m:t>
                          </m:r>
                        </m:e>
                      </m:rad>
                    </m:den>
                  </m:f>
                </m:oMath>
              </m:oMathPara>
            </a14:m>
          </a:p>
        </p:txBody>
      </p:sp>
      <p:sp>
        <p:nvSpPr>
          <p:cNvPr id="898" name="TextBox 14"/>
          <p:cNvSpPr txBox="1"/>
          <p:nvPr/>
        </p:nvSpPr>
        <p:spPr>
          <a:xfrm>
            <a:off x="4526019" y="4164320"/>
            <a:ext cx="2953143" cy="619841"/>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𝑃</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32</m:t>
                          </m:r>
                        </m:num>
                        <m:den>
                          <m:r>
                            <a:rPr xmlns:a="http://schemas.openxmlformats.org/drawingml/2006/main" sz="1800" i="1">
                              <a:solidFill>
                                <a:srgbClr val="000000"/>
                              </a:solidFill>
                              <a:latin typeface="Cambria Math" panose="02040503050406030204" pitchFamily="18" charset="0"/>
                            </a:rPr>
                            <m:t>5</m:t>
                          </m:r>
                        </m:den>
                      </m:f>
                      <m:sSup>
                        <m:e>
                          <m:r>
                            <a:rPr xmlns:a="http://schemas.openxmlformats.org/drawingml/2006/main" sz="1800" i="1">
                              <a:solidFill>
                                <a:srgbClr val="000000"/>
                              </a:solidFill>
                              <a:latin typeface="Cambria Math" panose="02040503050406030204" pitchFamily="18" charset="0"/>
                            </a:rPr>
                            <m:t>𝐺</m:t>
                          </m:r>
                        </m:e>
                        <m:sup>
                          <m:r>
                            <a:rPr xmlns:a="http://schemas.openxmlformats.org/drawingml/2006/main" sz="1800" i="1">
                              <a:solidFill>
                                <a:srgbClr val="000000"/>
                              </a:solidFill>
                              <a:latin typeface="Cambria Math" panose="02040503050406030204" pitchFamily="18" charset="0"/>
                            </a:rPr>
                            <m:t>4</m:t>
                          </m:r>
                        </m:sup>
                      </m:sSup>
                    </m:num>
                    <m:den>
                      <m:sSup>
                        <m:e>
                          <m:r>
                            <a:rPr xmlns:a="http://schemas.openxmlformats.org/drawingml/2006/main" sz="1800" i="1">
                              <a:solidFill>
                                <a:srgbClr val="000000"/>
                              </a:solidFill>
                              <a:latin typeface="Cambria Math" panose="02040503050406030204" pitchFamily="18" charset="0"/>
                            </a:rPr>
                            <m:t>𝑐</m:t>
                          </m:r>
                        </m:e>
                        <m:sup>
                          <m:r>
                            <a:rPr xmlns:a="http://schemas.openxmlformats.org/drawingml/2006/main" sz="1800" i="1">
                              <a:solidFill>
                                <a:srgbClr val="000000"/>
                              </a:solidFill>
                              <a:latin typeface="Cambria Math" panose="02040503050406030204" pitchFamily="18" charset="0"/>
                            </a:rPr>
                            <m:t>5</m:t>
                          </m:r>
                        </m:sup>
                      </m:sSup>
                    </m:den>
                  </m:f>
                  <m:f>
                    <m:fPr>
                      <m:ctrlPr>
                        <a:rPr xmlns:a="http://schemas.openxmlformats.org/drawingml/2006/main" sz="1800" i="1">
                          <a:solidFill>
                            <a:srgbClr val="000000"/>
                          </a:solidFill>
                          <a:latin typeface="Cambria Math" panose="02040503050406030204" pitchFamily="18" charset="0"/>
                        </a:rPr>
                      </m:ctrlPr>
                      <m:type m:val="bar"/>
                    </m:fPr>
                    <m:num>
                      <m:sSup>
                        <m:e>
                          <m:d>
                            <m:dPr>
                              <m:ctrlPr>
                                <a:rPr xmlns:a="http://schemas.openxmlformats.org/drawingml/2006/main" sz="1800" i="1">
                                  <a:solidFill>
                                    <a:srgbClr val="000000"/>
                                  </a:solidFill>
                                  <a:latin typeface="Cambria Math" panose="02040503050406030204" pitchFamily="18" charset="0"/>
                                </a:rPr>
                              </m:ctrlPr>
                            </m:dPr>
                            <m:e>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1</m:t>
                                  </m:r>
                                </m:sub>
                              </m:sSub>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2</m:t>
                                  </m:r>
                                </m:sub>
                              </m:sSub>
                            </m:e>
                          </m:d>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1</m:t>
                          </m:r>
                        </m:sub>
                      </m:sSub>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𝑚</m:t>
                          </m:r>
                        </m:e>
                        <m:sub>
                          <m:r>
                            <a:rPr xmlns:a="http://schemas.openxmlformats.org/drawingml/2006/main" sz="1800" i="1">
                              <a:solidFill>
                                <a:srgbClr val="000000"/>
                              </a:solidFill>
                              <a:latin typeface="Cambria Math" panose="02040503050406030204" pitchFamily="18" charset="0"/>
                            </a:rPr>
                            <m:t>2</m:t>
                          </m:r>
                        </m:sub>
                      </m:sSub>
                      <m:r>
                        <a:rPr xmlns:a="http://schemas.openxmlformats.org/drawingml/2006/main" sz="1800" i="1">
                          <a:solidFill>
                            <a:srgbClr val="000000"/>
                          </a:solidFill>
                          <a:latin typeface="Cambria Math" panose="02040503050406030204" pitchFamily="18" charset="0"/>
                        </a:rPr>
                        <m:t>)</m:t>
                      </m:r>
                    </m:num>
                    <m:den>
                      <m:sSup>
                        <m:e>
                          <m:r>
                            <a:rPr xmlns:a="http://schemas.openxmlformats.org/drawingml/2006/main" sz="1800" i="1">
                              <a:solidFill>
                                <a:srgbClr val="000000"/>
                              </a:solidFill>
                              <a:latin typeface="Cambria Math" panose="02040503050406030204" pitchFamily="18" charset="0"/>
                            </a:rPr>
                            <m:t>𝑟</m:t>
                          </m:r>
                        </m:e>
                        <m:sup>
                          <m:r>
                            <a:rPr xmlns:a="http://schemas.openxmlformats.org/drawingml/2006/main" sz="1800" i="1">
                              <a:solidFill>
                                <a:srgbClr val="000000"/>
                              </a:solidFill>
                              <a:latin typeface="Cambria Math" panose="02040503050406030204" pitchFamily="18" charset="0"/>
                            </a:rPr>
                            <m:t>5</m:t>
                          </m:r>
                        </m:sup>
                      </m:sSup>
                    </m:den>
                  </m:f>
                </m:oMath>
              </m:oMathPara>
            </a14:m>
          </a:p>
        </p:txBody>
      </p:sp>
      <p:sp>
        <p:nvSpPr>
          <p:cNvPr id="899" name="TextBox 15"/>
          <p:cNvSpPr txBox="1"/>
          <p:nvPr/>
        </p:nvSpPr>
        <p:spPr>
          <a:xfrm>
            <a:off x="8799433" y="1715600"/>
            <a:ext cx="2449944" cy="703175"/>
          </a:xfrm>
          <a:prstGeom prst="rect">
            <a:avLst/>
          </a:prstGeom>
          <a:ln w="12700">
            <a:miter lim="400000"/>
          </a:ln>
        </p:spPr>
        <p:txBody>
          <a:bodyPr wrap="none" lIns="0" tIns="0" rIns="0" bIns="0">
            <a:spAutoFit/>
          </a:bodyPr>
          <a:lstStyle/>
          <a:p>
            <a:pPr latinLnBrk="1"/>
            <a14:m>
              <m:oMathPara>
                <m:oMathParaPr>
                  <m:jc m:val="centerGroup"/>
                </m:oMathParaPr>
                <m:oMath>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0</m:t>
                      </m:r>
                    </m:sub>
                  </m:sSub>
                  <m:r>
                    <a:rPr xmlns:a="http://schemas.openxmlformats.org/drawingml/2006/main" sz="1800" i="1">
                      <a:solidFill>
                        <a:srgbClr val="000000"/>
                      </a:solidFill>
                      <a:latin typeface="Cambria Math" panose="02040503050406030204" pitchFamily="18" charset="0"/>
                    </a:rPr>
                    <m:t>=</m:t>
                  </m:r>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arccos</m:t>
                      </m:r>
                    </m:fName>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𝑠</m:t>
                                      </m:r>
                                    </m:sub>
                                  </m:sSub>
                                </m:e>
                              </m:func>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𝑣</m:t>
                                  </m:r>
                                </m:num>
                                <m:den>
                                  <m:r>
                                    <a:rPr xmlns:a="http://schemas.openxmlformats.org/drawingml/2006/main" sz="1800" i="1">
                                      <a:solidFill>
                                        <a:srgbClr val="000000"/>
                                      </a:solidFill>
                                      <a:latin typeface="Cambria Math" panose="02040503050406030204" pitchFamily="18" charset="0"/>
                                    </a:rPr>
                                    <m:t>𝑐</m:t>
                                  </m:r>
                                </m:den>
                              </m:f>
                            </m:num>
                            <m:den>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𝑣</m:t>
                                  </m:r>
                                </m:num>
                                <m:den>
                                  <m:r>
                                    <a:rPr xmlns:a="http://schemas.openxmlformats.org/drawingml/2006/main" sz="1800" i="1">
                                      <a:solidFill>
                                        <a:srgbClr val="000000"/>
                                      </a:solidFill>
                                      <a:latin typeface="Cambria Math" panose="02040503050406030204" pitchFamily="18" charset="0"/>
                                    </a:rPr>
                                    <m:t>𝑐</m:t>
                                  </m:r>
                                </m:den>
                              </m:f>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sSub>
                                    <m:e>
                                      <m:r>
                                        <a:rPr xmlns:a="http://schemas.openxmlformats.org/drawingml/2006/main" sz="1800" i="1">
                                          <a:solidFill>
                                            <a:srgbClr val="000000"/>
                                          </a:solidFill>
                                          <a:latin typeface="Cambria Math" panose="02040503050406030204" pitchFamily="18" charset="0"/>
                                        </a:rPr>
                                        <m:t>𝜃</m:t>
                                      </m:r>
                                    </m:e>
                                    <m:sub>
                                      <m:r>
                                        <a:rPr xmlns:a="http://schemas.openxmlformats.org/drawingml/2006/main" sz="1800" i="1">
                                          <a:solidFill>
                                            <a:srgbClr val="000000"/>
                                          </a:solidFill>
                                          <a:latin typeface="Cambria Math" panose="02040503050406030204" pitchFamily="18" charset="0"/>
                                        </a:rPr>
                                        <m:t>𝑠</m:t>
                                      </m:r>
                                    </m:sub>
                                  </m:sSub>
                                </m:e>
                              </m:func>
                            </m:den>
                          </m:f>
                        </m:e>
                      </m:d>
                    </m:e>
                  </m:func>
                </m:oMath>
              </m:oMathPara>
            </a14:m>
          </a:p>
        </p:txBody>
      </p:sp>
      <p:sp>
        <p:nvSpPr>
          <p:cNvPr id="900" name="Rectangle 16"/>
          <p:cNvSpPr txBox="1"/>
          <p:nvPr/>
        </p:nvSpPr>
        <p:spPr>
          <a:xfrm>
            <a:off x="1167341" y="3949851"/>
            <a:ext cx="2585437" cy="1118417"/>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𝐼</m:t>
                  </m:r>
                  <m:r>
                    <a:rPr xmlns:a="http://schemas.openxmlformats.org/drawingml/2006/main" sz="1800" i="1">
                      <a:solidFill>
                        <a:srgbClr val="000000"/>
                      </a:solidFill>
                      <a:latin typeface="Cambria Math" panose="02040503050406030204" pitchFamily="18" charset="0"/>
                    </a:rPr>
                    <m:t>=</m:t>
                  </m:r>
                  <m:sSub>
                    <m:e>
                      <m:r>
                        <a:rPr xmlns:a="http://schemas.openxmlformats.org/drawingml/2006/main" sz="1800" i="1">
                          <a:solidFill>
                            <a:srgbClr val="000000"/>
                          </a:solidFill>
                          <a:latin typeface="Cambria Math" panose="02040503050406030204" pitchFamily="18" charset="0"/>
                        </a:rPr>
                        <m:t>𝐼</m:t>
                      </m:r>
                    </m:e>
                    <m:sub>
                      <m:r>
                        <a:rPr xmlns:a="http://schemas.openxmlformats.org/drawingml/2006/main" sz="1800" i="1">
                          <a:solidFill>
                            <a:srgbClr val="000000"/>
                          </a:solidFill>
                          <a:latin typeface="Cambria Math" panose="02040503050406030204" pitchFamily="18" charset="0"/>
                        </a:rPr>
                        <m:t>0</m:t>
                      </m:r>
                    </m:sub>
                  </m:sSub>
                  <m:sSup>
                    <m:e>
                      <m:sSup>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sin</m:t>
                                      </m:r>
                                    </m:fName>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𝜙</m:t>
                                              </m:r>
                                            </m:num>
                                            <m:den>
                                              <m:r>
                                                <a:rPr xmlns:a="http://schemas.openxmlformats.org/drawingml/2006/main" sz="1800" i="1">
                                                  <a:solidFill>
                                                    <a:srgbClr val="000000"/>
                                                  </a:solidFill>
                                                  <a:latin typeface="Cambria Math" panose="02040503050406030204" pitchFamily="18" charset="0"/>
                                                </a:rPr>
                                                <m:t>2</m:t>
                                              </m:r>
                                            </m:den>
                                          </m:f>
                                        </m:e>
                                      </m:d>
                                    </m:e>
                                  </m:func>
                                </m:num>
                                <m:den>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𝜙</m:t>
                                      </m:r>
                                    </m:num>
                                    <m:den>
                                      <m:r>
                                        <a:rPr xmlns:a="http://schemas.openxmlformats.org/drawingml/2006/main" sz="1800" i="1">
                                          <a:solidFill>
                                            <a:srgbClr val="000000"/>
                                          </a:solidFill>
                                          <a:latin typeface="Cambria Math" panose="02040503050406030204" pitchFamily="18" charset="0"/>
                                        </a:rPr>
                                        <m:t>2</m:t>
                                      </m:r>
                                    </m:den>
                                  </m:f>
                                </m:den>
                              </m:f>
                              <m:f>
                                <m:fPr>
                                  <m:ctrlPr>
                                    <a:rPr xmlns:a="http://schemas.openxmlformats.org/drawingml/2006/main" sz="1800" i="1">
                                      <a:solidFill>
                                        <a:srgbClr val="000000"/>
                                      </a:solidFill>
                                      <a:latin typeface="Cambria Math" panose="02040503050406030204" pitchFamily="18" charset="0"/>
                                    </a:rPr>
                                  </m:ctrlPr>
                                  <m:type m:val="bar"/>
                                </m:fPr>
                                <m:num>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sin</m:t>
                                      </m:r>
                                    </m:fName>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𝑁</m:t>
                                              </m:r>
                                              <m:r>
                                                <a:rPr xmlns:a="http://schemas.openxmlformats.org/drawingml/2006/main" sz="1800" i="1">
                                                  <a:solidFill>
                                                    <a:srgbClr val="000000"/>
                                                  </a:solidFill>
                                                  <a:latin typeface="Cambria Math" panose="02040503050406030204" pitchFamily="18" charset="0"/>
                                                </a:rPr>
                                                <m:t>𝛿</m:t>
                                              </m:r>
                                            </m:num>
                                            <m:den>
                                              <m:r>
                                                <a:rPr xmlns:a="http://schemas.openxmlformats.org/drawingml/2006/main" sz="1800" i="1">
                                                  <a:solidFill>
                                                    <a:srgbClr val="000000"/>
                                                  </a:solidFill>
                                                  <a:latin typeface="Cambria Math" panose="02040503050406030204" pitchFamily="18" charset="0"/>
                                                </a:rPr>
                                                <m:t>2</m:t>
                                              </m:r>
                                            </m:den>
                                          </m:f>
                                        </m:e>
                                      </m:d>
                                    </m:e>
                                  </m:func>
                                </m:num>
                                <m:den>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sin</m:t>
                                      </m:r>
                                    </m:fName>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𝛿</m:t>
                                              </m:r>
                                            </m:num>
                                            <m:den>
                                              <m:r>
                                                <a:rPr xmlns:a="http://schemas.openxmlformats.org/drawingml/2006/main" sz="1800" i="1">
                                                  <a:solidFill>
                                                    <a:srgbClr val="000000"/>
                                                  </a:solidFill>
                                                  <a:latin typeface="Cambria Math" panose="02040503050406030204" pitchFamily="18" charset="0"/>
                                                </a:rPr>
                                                <m:t>2</m:t>
                                              </m:r>
                                            </m:den>
                                          </m:f>
                                        </m:e>
                                      </m:d>
                                    </m:e>
                                  </m:func>
                                </m:den>
                              </m:f>
                            </m:e>
                          </m:d>
                        </m:e>
                        <m:sup>
                          <m:r>
                            <a:rPr xmlns:a="http://schemas.openxmlformats.org/drawingml/2006/main" sz="1800" i="1">
                              <a:solidFill>
                                <a:srgbClr val="000000"/>
                              </a:solidFill>
                              <a:latin typeface="Cambria Math" panose="02040503050406030204" pitchFamily="18" charset="0"/>
                            </a:rPr>
                            <m:t>2</m:t>
                          </m:r>
                        </m:sup>
                      </m:sSup>
                    </m:e>
                    <m:sup/>
                  </m:sSup>
                </m:oMath>
              </m:oMathPara>
            </a14:m>
          </a:p>
        </p:txBody>
      </p:sp>
      <p:sp>
        <p:nvSpPr>
          <p:cNvPr id="901" name="TextBox 19"/>
          <p:cNvSpPr txBox="1"/>
          <p:nvPr/>
        </p:nvSpPr>
        <p:spPr>
          <a:xfrm>
            <a:off x="8919006" y="5726771"/>
            <a:ext cx="2689356" cy="703175"/>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𝑉</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𝐸</m:t>
                  </m:r>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r>
                        <a:rPr xmlns:a="http://schemas.openxmlformats.org/drawingml/2006/main" sz="1800" i="1">
                          <a:solidFill>
                            <a:srgbClr val="000000"/>
                          </a:solidFill>
                          <a:latin typeface="Cambria Math" panose="02040503050406030204" pitchFamily="18" charset="0"/>
                        </a:rPr>
                        <m:t>𝜃</m:t>
                      </m:r>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𝑟</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𝜖</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1</m:t>
                              </m:r>
                            </m:num>
                            <m:den>
                              <m:r>
                                <a:rPr xmlns:a="http://schemas.openxmlformats.org/drawingml/2006/main" sz="1800" i="1">
                                  <a:solidFill>
                                    <a:srgbClr val="000000"/>
                                  </a:solidFill>
                                  <a:latin typeface="Cambria Math" panose="02040503050406030204" pitchFamily="18" charset="0"/>
                                </a:rPr>
                                <m:t>𝜖</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2</m:t>
                              </m:r>
                            </m:den>
                          </m:f>
                          <m:f>
                            <m:fPr>
                              <m:ctrlPr>
                                <a:rPr xmlns:a="http://schemas.openxmlformats.org/drawingml/2006/main" sz="1800" i="1">
                                  <a:solidFill>
                                    <a:srgbClr val="000000"/>
                                  </a:solidFill>
                                  <a:latin typeface="Cambria Math" panose="02040503050406030204" pitchFamily="18" charset="0"/>
                                </a:rPr>
                              </m:ctrlPr>
                              <m:type m:val="bar"/>
                            </m:fPr>
                            <m:num>
                              <m:sSup>
                                <m:e>
                                  <m:r>
                                    <a:rPr xmlns:a="http://schemas.openxmlformats.org/drawingml/2006/main" sz="1800" i="1">
                                      <a:solidFill>
                                        <a:srgbClr val="000000"/>
                                      </a:solidFill>
                                      <a:latin typeface="Cambria Math" panose="02040503050406030204" pitchFamily="18" charset="0"/>
                                    </a:rPr>
                                    <m:t>𝑎</m:t>
                                  </m:r>
                                </m:e>
                                <m:sup>
                                  <m:r>
                                    <a:rPr xmlns:a="http://schemas.openxmlformats.org/drawingml/2006/main" sz="1800" i="1">
                                      <a:solidFill>
                                        <a:srgbClr val="000000"/>
                                      </a:solidFill>
                                      <a:latin typeface="Cambria Math" panose="02040503050406030204" pitchFamily="18" charset="0"/>
                                    </a:rPr>
                                    <m:t>3</m:t>
                                  </m:r>
                                </m:sup>
                              </m:sSup>
                            </m:num>
                            <m:den>
                              <m:sSup>
                                <m:e>
                                  <m:r>
                                    <a:rPr xmlns:a="http://schemas.openxmlformats.org/drawingml/2006/main" sz="1800" i="1">
                                      <a:solidFill>
                                        <a:srgbClr val="000000"/>
                                      </a:solidFill>
                                      <a:latin typeface="Cambria Math" panose="02040503050406030204" pitchFamily="18" charset="0"/>
                                    </a:rPr>
                                    <m:t>𝑟</m:t>
                                  </m:r>
                                </m:e>
                                <m:sup>
                                  <m:r>
                                    <a:rPr xmlns:a="http://schemas.openxmlformats.org/drawingml/2006/main" sz="1800" i="1">
                                      <a:solidFill>
                                        <a:srgbClr val="000000"/>
                                      </a:solidFill>
                                      <a:latin typeface="Cambria Math" panose="02040503050406030204" pitchFamily="18" charset="0"/>
                                    </a:rPr>
                                    <m:t>2</m:t>
                                  </m:r>
                                </m:sup>
                              </m:sSup>
                            </m:den>
                          </m:f>
                        </m:e>
                      </m:d>
                    </m:e>
                  </m:func>
                </m:oMath>
              </m:oMathPara>
            </a14:m>
          </a:p>
        </p:txBody>
      </p:sp>
      <p:sp>
        <p:nvSpPr>
          <p:cNvPr id="902" name="TextBox 21"/>
          <p:cNvSpPr txBox="1"/>
          <p:nvPr/>
        </p:nvSpPr>
        <p:spPr>
          <a:xfrm>
            <a:off x="1093002" y="5473859"/>
            <a:ext cx="1528785" cy="963024"/>
          </a:xfrm>
          <a:prstGeom prst="rect">
            <a:avLst/>
          </a:prstGeom>
          <a:ln w="12700">
            <a:miter lim="400000"/>
          </a:ln>
        </p:spPr>
        <p:txBody>
          <a:bodyPr wrap="none" lIns="0" tIns="0" rIns="0" bIns="0">
            <a:spAutoFit/>
          </a:bodyPr>
          <a:lstStyle/>
          <a:p>
            <a:pPr latinLnBrk="1"/>
            <a14:m>
              <m:oMathPara>
                <m:oMathParaPr>
                  <m:jc m:val="centerGroup"/>
                </m:oMathParaPr>
                <m:oMath>
                  <m:sSup>
                    <m:e>
                      <m:r>
                        <a:rPr xmlns:a="http://schemas.openxmlformats.org/drawingml/2006/main" sz="1800" i="1">
                          <a:solidFill>
                            <a:srgbClr val="000000"/>
                          </a:solidFill>
                          <a:latin typeface="Cambria Math" panose="02040503050406030204" pitchFamily="18" charset="0"/>
                        </a:rPr>
                        <m:t>𝜔</m:t>
                      </m:r>
                    </m:e>
                    <m:sup>
                      <m:r>
                        <a:rPr xmlns:a="http://schemas.openxmlformats.org/drawingml/2006/main" sz="1800" i="1">
                          <a:solidFill>
                            <a:srgbClr val="000000"/>
                          </a:solidFill>
                          <a:latin typeface="Cambria Math" panose="02040503050406030204" pitchFamily="18" charset="0"/>
                        </a:rPr>
                        <m:t>′</m:t>
                      </m:r>
                    </m:sup>
                  </m:sSup>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ad>
                        <m:radPr>
                          <m:ctrlPr>
                            <a:rPr xmlns:a="http://schemas.openxmlformats.org/drawingml/2006/main" sz="1800" i="1">
                              <a:solidFill>
                                <a:srgbClr val="000000"/>
                              </a:solidFill>
                              <a:latin typeface="Cambria Math" panose="02040503050406030204" pitchFamily="18" charset="0"/>
                            </a:rPr>
                          </m:ctrlPr>
                          <m:degHide m:val="on"/>
                        </m:radPr>
                        <m:deg/>
                        <m:e>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sSup>
                                <m:e>
                                  <m:r>
                                    <a:rPr xmlns:a="http://schemas.openxmlformats.org/drawingml/2006/main" sz="1800" i="1">
                                      <a:solidFill>
                                        <a:srgbClr val="000000"/>
                                      </a:solidFill>
                                      <a:latin typeface="Cambria Math" panose="02040503050406030204" pitchFamily="18" charset="0"/>
                                    </a:rPr>
                                    <m:t>𝑣</m:t>
                                  </m:r>
                                </m:e>
                                <m:sup>
                                  <m:r>
                                    <a:rPr xmlns:a="http://schemas.openxmlformats.org/drawingml/2006/main" sz="1800" i="1">
                                      <a:solidFill>
                                        <a:srgbClr val="000000"/>
                                      </a:solidFill>
                                      <a:latin typeface="Cambria Math" panose="02040503050406030204" pitchFamily="18" charset="0"/>
                                    </a:rPr>
                                    <m:t>2</m:t>
                                  </m:r>
                                </m:sup>
                              </m:sSup>
                            </m:num>
                            <m:den>
                              <m:sSup>
                                <m:e>
                                  <m:r>
                                    <a:rPr xmlns:a="http://schemas.openxmlformats.org/drawingml/2006/main" sz="1800" i="1">
                                      <a:solidFill>
                                        <a:srgbClr val="000000"/>
                                      </a:solidFill>
                                      <a:latin typeface="Cambria Math" panose="02040503050406030204" pitchFamily="18" charset="0"/>
                                    </a:rPr>
                                    <m:t>𝑐</m:t>
                                  </m:r>
                                </m:e>
                                <m:sup>
                                  <m:r>
                                    <a:rPr xmlns:a="http://schemas.openxmlformats.org/drawingml/2006/main" sz="1800" i="1">
                                      <a:solidFill>
                                        <a:srgbClr val="000000"/>
                                      </a:solidFill>
                                      <a:latin typeface="Cambria Math" panose="02040503050406030204" pitchFamily="18" charset="0"/>
                                    </a:rPr>
                                    <m:t>2</m:t>
                                  </m:r>
                                </m:sup>
                              </m:sSup>
                            </m:den>
                          </m:f>
                        </m:e>
                      </m:rad>
                      <m:r>
                        <a:rPr xmlns:a="http://schemas.openxmlformats.org/drawingml/2006/main" sz="1800" i="1">
                          <a:solidFill>
                            <a:srgbClr val="000000"/>
                          </a:solidFill>
                          <a:latin typeface="Cambria Math" panose="02040503050406030204" pitchFamily="18" charset="0"/>
                        </a:rPr>
                        <m:t>𝜔</m:t>
                      </m:r>
                    </m:num>
                    <m:den>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𝑣</m:t>
                          </m:r>
                        </m:num>
                        <m:den>
                          <m:r>
                            <a:rPr xmlns:a="http://schemas.openxmlformats.org/drawingml/2006/main" sz="1800" i="1">
                              <a:solidFill>
                                <a:srgbClr val="000000"/>
                              </a:solidFill>
                              <a:latin typeface="Cambria Math" panose="02040503050406030204" pitchFamily="18" charset="0"/>
                            </a:rPr>
                            <m:t>𝑐</m:t>
                          </m:r>
                        </m:den>
                      </m:f>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r>
                            <a:rPr xmlns:a="http://schemas.openxmlformats.org/drawingml/2006/main" sz="1800" i="1">
                              <a:solidFill>
                                <a:srgbClr val="000000"/>
                              </a:solidFill>
                              <a:latin typeface="Cambria Math" panose="02040503050406030204" pitchFamily="18" charset="0"/>
                            </a:rPr>
                            <m:t>𝜃</m:t>
                          </m:r>
                        </m:e>
                      </m:func>
                    </m:den>
                  </m:f>
                </m:oMath>
              </m:oMathPara>
            </a14:m>
          </a:p>
        </p:txBody>
      </p:sp>
      <p:sp>
        <p:nvSpPr>
          <p:cNvPr id="903" name="TextBox 22"/>
          <p:cNvSpPr txBox="1"/>
          <p:nvPr/>
        </p:nvSpPr>
        <p:spPr>
          <a:xfrm>
            <a:off x="8382603" y="4348312"/>
            <a:ext cx="3076557" cy="422225"/>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1800" i="1">
                      <a:solidFill>
                        <a:srgbClr val="000000"/>
                      </a:solidFill>
                      <a:latin typeface="Cambria Math" panose="02040503050406030204" pitchFamily="18" charset="0"/>
                    </a:rPr>
                    <m:t>𝐻</m:t>
                  </m:r>
                  <m:r>
                    <a:rPr xmlns:a="http://schemas.openxmlformats.org/drawingml/2006/main" sz="1800" i="1">
                      <a:solidFill>
                        <a:srgbClr val="000000"/>
                      </a:solidFill>
                      <a:latin typeface="Cambria Math" panose="02040503050406030204" pitchFamily="18" charset="0"/>
                    </a:rPr>
                    <m:t>=</m:t>
                  </m:r>
                  <m:rad>
                    <m:radPr>
                      <m:ctrlPr>
                        <a:rPr xmlns:a="http://schemas.openxmlformats.org/drawingml/2006/main" sz="1800" i="1">
                          <a:solidFill>
                            <a:srgbClr val="000000"/>
                          </a:solidFill>
                          <a:latin typeface="Cambria Math" panose="02040503050406030204" pitchFamily="18" charset="0"/>
                        </a:rPr>
                      </m:ctrlPr>
                      <m:degHide m:val="on"/>
                    </m:radPr>
                    <m:deg/>
                    <m:e>
                      <m:sSup>
                        <m:e>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𝑝</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𝑞</m:t>
                              </m:r>
                              <m:r>
                                <a:rPr xmlns:a="http://schemas.openxmlformats.org/drawingml/2006/main" sz="1800" i="1">
                                  <a:solidFill>
                                    <a:srgbClr val="000000"/>
                                  </a:solidFill>
                                  <a:latin typeface="Cambria Math" panose="02040503050406030204" pitchFamily="18" charset="0"/>
                                </a:rPr>
                                <m:t>𝐴</m:t>
                              </m:r>
                            </m:e>
                          </m:d>
                        </m:e>
                        <m:sup>
                          <m:r>
                            <a:rPr xmlns:a="http://schemas.openxmlformats.org/drawingml/2006/main" sz="1800" i="1">
                              <a:solidFill>
                                <a:srgbClr val="000000"/>
                              </a:solidFill>
                              <a:latin typeface="Cambria Math" panose="02040503050406030204" pitchFamily="18" charset="0"/>
                            </a:rPr>
                            <m:t>2</m:t>
                          </m:r>
                        </m:sup>
                      </m:sSup>
                      <m:sSup>
                        <m:e>
                          <m:r>
                            <a:rPr xmlns:a="http://schemas.openxmlformats.org/drawingml/2006/main" sz="1800" i="1">
                              <a:solidFill>
                                <a:srgbClr val="000000"/>
                              </a:solidFill>
                              <a:latin typeface="Cambria Math" panose="02040503050406030204" pitchFamily="18" charset="0"/>
                            </a:rPr>
                            <m:t>𝑐</m:t>
                          </m:r>
                        </m:e>
                        <m:sup>
                          <m:r>
                            <a:rPr xmlns:a="http://schemas.openxmlformats.org/drawingml/2006/main" sz="1800" i="1">
                              <a:solidFill>
                                <a:srgbClr val="000000"/>
                              </a:solidFill>
                              <a:latin typeface="Cambria Math" panose="02040503050406030204" pitchFamily="18" charset="0"/>
                            </a:rPr>
                            <m:t>2</m:t>
                          </m:r>
                        </m:sup>
                      </m:sSup>
                      <m:r>
                        <a:rPr xmlns:a="http://schemas.openxmlformats.org/drawingml/2006/main" sz="1800" i="1">
                          <a:solidFill>
                            <a:srgbClr val="000000"/>
                          </a:solidFill>
                          <a:latin typeface="Cambria Math" panose="02040503050406030204" pitchFamily="18" charset="0"/>
                        </a:rPr>
                        <m:t>+</m:t>
                      </m:r>
                      <m:sSup>
                        <m:e>
                          <m:r>
                            <a:rPr xmlns:a="http://schemas.openxmlformats.org/drawingml/2006/main" sz="1800" i="1">
                              <a:solidFill>
                                <a:srgbClr val="000000"/>
                              </a:solidFill>
                              <a:latin typeface="Cambria Math" panose="02040503050406030204" pitchFamily="18" charset="0"/>
                            </a:rPr>
                            <m:t>𝑚</m:t>
                          </m:r>
                        </m:e>
                        <m:sup>
                          <m:r>
                            <a:rPr xmlns:a="http://schemas.openxmlformats.org/drawingml/2006/main" sz="1800" i="1">
                              <a:solidFill>
                                <a:srgbClr val="000000"/>
                              </a:solidFill>
                              <a:latin typeface="Cambria Math" panose="02040503050406030204" pitchFamily="18" charset="0"/>
                            </a:rPr>
                            <m:t>2</m:t>
                          </m:r>
                        </m:sup>
                      </m:sSup>
                      <m:sSup>
                        <m:e>
                          <m:r>
                            <a:rPr xmlns:a="http://schemas.openxmlformats.org/drawingml/2006/main" sz="1800" i="1">
                              <a:solidFill>
                                <a:srgbClr val="000000"/>
                              </a:solidFill>
                              <a:latin typeface="Cambria Math" panose="02040503050406030204" pitchFamily="18" charset="0"/>
                            </a:rPr>
                            <m:t>𝑐</m:t>
                          </m:r>
                        </m:e>
                        <m:sup>
                          <m:r>
                            <a:rPr xmlns:a="http://schemas.openxmlformats.org/drawingml/2006/main" sz="1800" i="1">
                              <a:solidFill>
                                <a:srgbClr val="000000"/>
                              </a:solidFill>
                              <a:latin typeface="Cambria Math" panose="02040503050406030204" pitchFamily="18" charset="0"/>
                            </a:rPr>
                            <m:t>4</m:t>
                          </m:r>
                        </m:sup>
                      </m:sSup>
                    </m:e>
                  </m:rad>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𝑞</m:t>
                  </m:r>
                  <m:r>
                    <a:rPr xmlns:a="http://schemas.openxmlformats.org/drawingml/2006/main" sz="1800" i="1">
                      <a:solidFill>
                        <a:srgbClr val="000000"/>
                      </a:solidFill>
                      <a:latin typeface="Cambria Math" panose="02040503050406030204" pitchFamily="18" charset="0"/>
                    </a:rPr>
                    <m:t>𝑉</m:t>
                  </m:r>
                </m:oMath>
              </m:oMathPara>
            </a14:m>
          </a:p>
        </p:txBody>
      </p:sp>
      <p:sp>
        <p:nvSpPr>
          <p:cNvPr id="904" name="Rectangle 25"/>
          <p:cNvSpPr txBox="1"/>
          <p:nvPr/>
        </p:nvSpPr>
        <p:spPr>
          <a:xfrm>
            <a:off x="8091147" y="3006644"/>
            <a:ext cx="3162327" cy="703175"/>
          </a:xfrm>
          <a:prstGeom prst="rect">
            <a:avLst/>
          </a:prstGeom>
          <a:ln w="12700">
            <a:miter lim="400000"/>
          </a:ln>
        </p:spPr>
        <p:txBody>
          <a:bodyPr wrap="none" lIns="0" tIns="0" rIns="0" bIns="0">
            <a:spAutoFit/>
          </a:bodyPr>
          <a:lstStyle/>
          <a:p>
            <a:pPr latinLnBrk="1"/>
            <a14:m>
              <m:oMathPara>
                <m:oMathParaPr>
                  <m:jc m:val="centerGroup"/>
                </m:oMathParaPr>
                <m:oMath>
                  <m:sSub>
                    <m:e>
                      <m:r>
                        <a:rPr xmlns:a="http://schemas.openxmlformats.org/drawingml/2006/main" sz="1800" i="1">
                          <a:solidFill>
                            <a:srgbClr val="000000"/>
                          </a:solidFill>
                          <a:latin typeface="Cambria Math" panose="02040503050406030204" pitchFamily="18" charset="0"/>
                        </a:rPr>
                        <m:t>𝜌</m:t>
                      </m:r>
                    </m:e>
                    <m:sub>
                      <m:r>
                        <a:rPr xmlns:a="http://schemas.openxmlformats.org/drawingml/2006/main" sz="1800" i="1">
                          <a:solidFill>
                            <a:srgbClr val="000000"/>
                          </a:solidFill>
                          <a:latin typeface="Cambria Math" panose="02040503050406030204" pitchFamily="18" charset="0"/>
                        </a:rPr>
                        <m:t>0</m:t>
                      </m:r>
                    </m:sub>
                  </m:sSub>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1</m:t>
                      </m:r>
                    </m:num>
                    <m:den>
                      <m:r>
                        <a:rPr xmlns:a="http://schemas.openxmlformats.org/drawingml/2006/main" sz="1800" i="1">
                          <a:solidFill>
                            <a:srgbClr val="000000"/>
                          </a:solidFill>
                          <a:latin typeface="Cambria Math" panose="02040503050406030204" pitchFamily="18" charset="0"/>
                        </a:rPr>
                        <m:t>8</m:t>
                      </m:r>
                      <m:r>
                        <a:rPr xmlns:a="http://schemas.openxmlformats.org/drawingml/2006/main" sz="1800" i="1">
                          <a:solidFill>
                            <a:srgbClr val="000000"/>
                          </a:solidFill>
                          <a:latin typeface="Cambria Math" panose="02040503050406030204" pitchFamily="18" charset="0"/>
                        </a:rPr>
                        <m:t>𝜋</m:t>
                      </m:r>
                      <m:r>
                        <a:rPr xmlns:a="http://schemas.openxmlformats.org/drawingml/2006/main" sz="1800" i="1">
                          <a:solidFill>
                            <a:srgbClr val="000000"/>
                          </a:solidFill>
                          <a:latin typeface="Cambria Math" panose="02040503050406030204" pitchFamily="18" charset="0"/>
                        </a:rPr>
                        <m:t>𝐺</m:t>
                      </m:r>
                    </m:den>
                  </m:f>
                  <m:d>
                    <m:dPr>
                      <m:ctrlPr>
                        <a:rPr xmlns:a="http://schemas.openxmlformats.org/drawingml/2006/main" sz="1800" i="1">
                          <a:solidFill>
                            <a:srgbClr val="000000"/>
                          </a:solidFill>
                          <a:latin typeface="Cambria Math" panose="02040503050406030204" pitchFamily="18" charset="0"/>
                        </a:rPr>
                      </m:ctrlPr>
                      <m:begChr m:val="["/>
                      <m:endChr m:val="]"/>
                    </m:dPr>
                    <m:e>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𝑘</m:t>
                          </m:r>
                        </m:num>
                        <m:den>
                          <m:sSubSup>
                            <m:e>
                              <m:r>
                                <a:rPr xmlns:a="http://schemas.openxmlformats.org/drawingml/2006/main" sz="1800" i="1">
                                  <a:solidFill>
                                    <a:srgbClr val="000000"/>
                                  </a:solidFill>
                                  <a:latin typeface="Cambria Math" panose="02040503050406030204" pitchFamily="18" charset="0"/>
                                </a:rPr>
                                <m:t>𝑅</m:t>
                              </m:r>
                            </m:e>
                            <m:sub>
                              <m:r>
                                <a:rPr xmlns:a="http://schemas.openxmlformats.org/drawingml/2006/main" sz="1800" i="1">
                                  <a:solidFill>
                                    <a:srgbClr val="000000"/>
                                  </a:solidFill>
                                  <a:latin typeface="Cambria Math" panose="02040503050406030204" pitchFamily="18" charset="0"/>
                                </a:rPr>
                                <m:t>0</m:t>
                              </m:r>
                            </m:sub>
                            <m:sup>
                              <m:r>
                                <a:rPr xmlns:a="http://schemas.openxmlformats.org/drawingml/2006/main" sz="1800" i="1">
                                  <a:solidFill>
                                    <a:srgbClr val="000000"/>
                                  </a:solidFill>
                                  <a:latin typeface="Cambria Math" panose="02040503050406030204" pitchFamily="18" charset="0"/>
                                </a:rPr>
                                <m:t>2</m:t>
                              </m:r>
                            </m:sup>
                          </m:sSubSup>
                        </m:den>
                      </m:f>
                      <m:r>
                        <a:rPr xmlns:a="http://schemas.openxmlformats.org/drawingml/2006/main" sz="1800" i="1">
                          <a:solidFill>
                            <a:srgbClr val="000000"/>
                          </a:solidFill>
                          <a:latin typeface="Cambria Math" panose="02040503050406030204" pitchFamily="18" charset="0"/>
                        </a:rPr>
                        <m:t>+</m:t>
                      </m:r>
                      <m:sSubSup>
                        <m:e>
                          <m:r>
                            <a:rPr xmlns:a="http://schemas.openxmlformats.org/drawingml/2006/main" sz="1800" i="1">
                              <a:solidFill>
                                <a:srgbClr val="000000"/>
                              </a:solidFill>
                              <a:latin typeface="Cambria Math" panose="02040503050406030204" pitchFamily="18" charset="0"/>
                            </a:rPr>
                            <m:t>𝐻</m:t>
                          </m:r>
                        </m:e>
                        <m:sub>
                          <m:r>
                            <a:rPr xmlns:a="http://schemas.openxmlformats.org/drawingml/2006/main" sz="1800" i="1">
                              <a:solidFill>
                                <a:srgbClr val="000000"/>
                              </a:solidFill>
                              <a:latin typeface="Cambria Math" panose="02040503050406030204" pitchFamily="18" charset="0"/>
                            </a:rPr>
                            <m:t>0</m:t>
                          </m:r>
                        </m:sub>
                        <m:sup>
                          <m:r>
                            <a:rPr xmlns:a="http://schemas.openxmlformats.org/drawingml/2006/main" sz="1800" i="1">
                              <a:solidFill>
                                <a:srgbClr val="000000"/>
                              </a:solidFill>
                              <a:latin typeface="Cambria Math" panose="02040503050406030204" pitchFamily="18" charset="0"/>
                            </a:rPr>
                            <m:t>2</m:t>
                          </m:r>
                        </m:sup>
                      </m:sSubSup>
                      <m:d>
                        <m:dPr>
                          <m:ctrlPr>
                            <a:rPr xmlns:a="http://schemas.openxmlformats.org/drawingml/2006/main" sz="1800" i="1">
                              <a:solidFill>
                                <a:srgbClr val="000000"/>
                              </a:solidFill>
                              <a:latin typeface="Cambria Math" panose="02040503050406030204" pitchFamily="18" charset="0"/>
                            </a:rPr>
                          </m:ctrlPr>
                        </m:dPr>
                        <m:e>
                          <m:r>
                            <a:rPr xmlns:a="http://schemas.openxmlformats.org/drawingml/2006/main" sz="1800" i="1">
                              <a:solidFill>
                                <a:srgbClr val="000000"/>
                              </a:solidFill>
                              <a:latin typeface="Cambria Math" panose="02040503050406030204" pitchFamily="18" charset="0"/>
                            </a:rPr>
                            <m:t>1</m:t>
                          </m:r>
                          <m:r>
                            <a:rPr xmlns:a="http://schemas.openxmlformats.org/drawingml/2006/main" sz="1800" i="1">
                              <a:solidFill>
                                <a:srgbClr val="000000"/>
                              </a:solidFill>
                              <a:latin typeface="Cambria Math" panose="02040503050406030204" pitchFamily="18" charset="0"/>
                            </a:rPr>
                            <m:t>−</m:t>
                          </m:r>
                          <m:r>
                            <a:rPr xmlns:a="http://schemas.openxmlformats.org/drawingml/2006/main" sz="1800" i="1">
                              <a:solidFill>
                                <a:srgbClr val="000000"/>
                              </a:solidFill>
                              <a:latin typeface="Cambria Math" panose="02040503050406030204" pitchFamily="18" charset="0"/>
                            </a:rPr>
                            <m:t>2</m:t>
                          </m:r>
                          <m:sSub>
                            <m:e>
                              <m:r>
                                <a:rPr xmlns:a="http://schemas.openxmlformats.org/drawingml/2006/main" sz="1800" i="1">
                                  <a:solidFill>
                                    <a:srgbClr val="000000"/>
                                  </a:solidFill>
                                  <a:latin typeface="Cambria Math" panose="02040503050406030204" pitchFamily="18" charset="0"/>
                                </a:rPr>
                                <m:t>𝑞</m:t>
                              </m:r>
                            </m:e>
                            <m:sub>
                              <m:r>
                                <a:rPr xmlns:a="http://schemas.openxmlformats.org/drawingml/2006/main" sz="1800" i="1">
                                  <a:solidFill>
                                    <a:srgbClr val="000000"/>
                                  </a:solidFill>
                                  <a:latin typeface="Cambria Math" panose="02040503050406030204" pitchFamily="18" charset="0"/>
                                </a:rPr>
                                <m:t>0</m:t>
                              </m:r>
                            </m:sub>
                          </m:sSub>
                        </m:e>
                      </m:d>
                    </m:e>
                  </m:d>
                </m:oMath>
              </m:oMathPara>
            </a14:m>
          </a:p>
        </p:txBody>
      </p:sp>
      <p:sp>
        <p:nvSpPr>
          <p:cNvPr id="905" name="TextBox 26"/>
          <p:cNvSpPr txBox="1"/>
          <p:nvPr/>
        </p:nvSpPr>
        <p:spPr>
          <a:xfrm>
            <a:off x="3920192" y="1817704"/>
            <a:ext cx="3997043" cy="615497"/>
          </a:xfrm>
          <a:prstGeom prst="rect">
            <a:avLst/>
          </a:prstGeom>
          <a:ln w="12700">
            <a:miter lim="400000"/>
          </a:ln>
        </p:spPr>
        <p:txBody>
          <a:bodyPr wrap="none" lIns="0" tIns="0" rIns="0" bIns="0">
            <a:spAutoFit/>
          </a:bodyPr>
          <a:lstStyle/>
          <a:p>
            <a:pPr latinLnBrk="1"/>
            <a14:m>
              <m:oMathPara>
                <m:oMathParaPr>
                  <m:jc m:val="centerGroup"/>
                </m:oMathParaPr>
                <m:oMath>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𝑑</m:t>
                      </m:r>
                      <m:r>
                        <a:rPr xmlns:a="http://schemas.openxmlformats.org/drawingml/2006/main" sz="1800" i="1">
                          <a:solidFill>
                            <a:srgbClr val="000000"/>
                          </a:solidFill>
                          <a:latin typeface="Cambria Math" panose="02040503050406030204" pitchFamily="18" charset="0"/>
                        </a:rPr>
                        <m:t>𝜎</m:t>
                      </m:r>
                    </m:num>
                    <m:den>
                      <m:r>
                        <a:rPr xmlns:a="http://schemas.openxmlformats.org/drawingml/2006/main" sz="1800" i="1">
                          <a:solidFill>
                            <a:srgbClr val="000000"/>
                          </a:solidFill>
                          <a:latin typeface="Cambria Math" panose="02040503050406030204" pitchFamily="18" charset="0"/>
                        </a:rPr>
                        <m:t>𝑑</m:t>
                      </m:r>
                      <m:func>
                        <m:funcPr>
                          <m:ctrlPr>
                            <a:rPr xmlns:a="http://schemas.openxmlformats.org/drawingml/2006/main" sz="1800" i="1">
                              <a:solidFill>
                                <a:srgbClr val="000000"/>
                              </a:solidFill>
                              <a:latin typeface="Cambria Math" panose="02040503050406030204" pitchFamily="18" charset="0"/>
                            </a:rPr>
                          </m:ctrlPr>
                        </m:funcPr>
                        <m:fName>
                          <m:r>
                            <m:rPr>
                              <m:sty m:val="p"/>
                            </m:rPr>
                            <a:rPr xmlns:a="http://schemas.openxmlformats.org/drawingml/2006/main" sz="1800" i="1">
                              <a:solidFill>
                                <a:srgbClr val="000000"/>
                              </a:solidFill>
                              <a:latin typeface="Cambria Math" panose="02040503050406030204" pitchFamily="18" charset="0"/>
                            </a:rPr>
                            <m:t>cos</m:t>
                          </m:r>
                        </m:fName>
                        <m:e>
                          <m:r>
                            <a:rPr xmlns:a="http://schemas.openxmlformats.org/drawingml/2006/main" sz="1800" i="1">
                              <a:solidFill>
                                <a:srgbClr val="000000"/>
                              </a:solidFill>
                              <a:latin typeface="Cambria Math" panose="02040503050406030204" pitchFamily="18" charset="0"/>
                            </a:rPr>
                            <m:t>𝜃</m:t>
                          </m:r>
                        </m:e>
                      </m:func>
                    </m:den>
                  </m:f>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𝜋</m:t>
                      </m:r>
                      <m:sSup>
                        <m:e>
                          <m:r>
                            <a:rPr xmlns:a="http://schemas.openxmlformats.org/drawingml/2006/main" sz="1800" i="1">
                              <a:solidFill>
                                <a:srgbClr val="000000"/>
                              </a:solidFill>
                              <a:latin typeface="Cambria Math" panose="02040503050406030204" pitchFamily="18" charset="0"/>
                            </a:rPr>
                            <m:t>𝛼</m:t>
                          </m:r>
                        </m:e>
                        <m:sup>
                          <m:r>
                            <a:rPr xmlns:a="http://schemas.openxmlformats.org/drawingml/2006/main" sz="1800" i="1">
                              <a:solidFill>
                                <a:srgbClr val="000000"/>
                              </a:solidFill>
                              <a:latin typeface="Cambria Math" panose="02040503050406030204" pitchFamily="18" charset="0"/>
                            </a:rPr>
                            <m:t>2</m:t>
                          </m:r>
                        </m:sup>
                      </m:sSup>
                      <m:sSup>
                        <m:e>
                          <m:r>
                            <a:rPr xmlns:a="http://schemas.openxmlformats.org/drawingml/2006/main" sz="1800" i="1">
                              <a:solidFill>
                                <a:srgbClr val="000000"/>
                              </a:solidFill>
                              <a:latin typeface="Cambria Math" panose="02040503050406030204" pitchFamily="18" charset="0"/>
                            </a:rPr>
                            <m:t>ℏ</m:t>
                          </m:r>
                        </m:e>
                        <m:sup>
                          <m:r>
                            <a:rPr xmlns:a="http://schemas.openxmlformats.org/drawingml/2006/main" sz="1800" i="1">
                              <a:solidFill>
                                <a:srgbClr val="000000"/>
                              </a:solidFill>
                              <a:latin typeface="Cambria Math" panose="02040503050406030204" pitchFamily="18" charset="0"/>
                            </a:rPr>
                            <m:t>2</m:t>
                          </m:r>
                        </m:sup>
                      </m:sSup>
                    </m:num>
                    <m:den>
                      <m:sSup>
                        <m:e>
                          <m:r>
                            <a:rPr xmlns:a="http://schemas.openxmlformats.org/drawingml/2006/main" sz="1800" i="1">
                              <a:solidFill>
                                <a:srgbClr val="000000"/>
                              </a:solidFill>
                              <a:latin typeface="Cambria Math" panose="02040503050406030204" pitchFamily="18" charset="0"/>
                            </a:rPr>
                            <m:t>𝑚</m:t>
                          </m:r>
                        </m:e>
                        <m:sup>
                          <m:r>
                            <a:rPr xmlns:a="http://schemas.openxmlformats.org/drawingml/2006/main" sz="1800" i="1">
                              <a:solidFill>
                                <a:srgbClr val="000000"/>
                              </a:solidFill>
                              <a:latin typeface="Cambria Math" panose="02040503050406030204" pitchFamily="18" charset="0"/>
                            </a:rPr>
                            <m:t>2</m:t>
                          </m:r>
                        </m:sup>
                      </m:sSup>
                      <m:sSup>
                        <m:e>
                          <m:r>
                            <a:rPr xmlns:a="http://schemas.openxmlformats.org/drawingml/2006/main" sz="1800" i="1">
                              <a:solidFill>
                                <a:srgbClr val="000000"/>
                              </a:solidFill>
                              <a:latin typeface="Cambria Math" panose="02040503050406030204" pitchFamily="18" charset="0"/>
                            </a:rPr>
                            <m:t>𝑐</m:t>
                          </m:r>
                        </m:e>
                        <m:sup>
                          <m:r>
                            <a:rPr xmlns:a="http://schemas.openxmlformats.org/drawingml/2006/main" sz="1800" i="1">
                              <a:solidFill>
                                <a:srgbClr val="000000"/>
                              </a:solidFill>
                              <a:latin typeface="Cambria Math" panose="02040503050406030204" pitchFamily="18" charset="0"/>
                            </a:rPr>
                            <m:t>2</m:t>
                          </m:r>
                        </m:sup>
                      </m:sSup>
                    </m:den>
                  </m:f>
                  <m:sSup>
                    <m:e>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sSup>
                                <m:e>
                                  <m:r>
                                    <a:rPr xmlns:a="http://schemas.openxmlformats.org/drawingml/2006/main" sz="1800" i="1">
                                      <a:solidFill>
                                        <a:srgbClr val="000000"/>
                                      </a:solidFill>
                                      <a:latin typeface="Cambria Math" panose="02040503050406030204" pitchFamily="18" charset="0"/>
                                    </a:rPr>
                                    <m:t>𝜔</m:t>
                                  </m:r>
                                </m:e>
                                <m:sup>
                                  <m:r>
                                    <a:rPr xmlns:a="http://schemas.openxmlformats.org/drawingml/2006/main" sz="1800" i="1">
                                      <a:solidFill>
                                        <a:srgbClr val="000000"/>
                                      </a:solidFill>
                                      <a:latin typeface="Cambria Math" panose="02040503050406030204" pitchFamily="18" charset="0"/>
                                    </a:rPr>
                                    <m:t>′</m:t>
                                  </m:r>
                                </m:sup>
                              </m:sSup>
                            </m:num>
                            <m:den>
                              <m:r>
                                <a:rPr xmlns:a="http://schemas.openxmlformats.org/drawingml/2006/main" sz="1800" i="1">
                                  <a:solidFill>
                                    <a:srgbClr val="000000"/>
                                  </a:solidFill>
                                  <a:latin typeface="Cambria Math" panose="02040503050406030204" pitchFamily="18" charset="0"/>
                                </a:rPr>
                                <m:t>𝜔</m:t>
                              </m:r>
                            </m:den>
                          </m:f>
                        </m:e>
                      </m:d>
                    </m:e>
                    <m:sup>
                      <m:r>
                        <a:rPr xmlns:a="http://schemas.openxmlformats.org/drawingml/2006/main" sz="1800" i="1">
                          <a:solidFill>
                            <a:srgbClr val="000000"/>
                          </a:solidFill>
                          <a:latin typeface="Cambria Math" panose="02040503050406030204" pitchFamily="18" charset="0"/>
                        </a:rPr>
                        <m:t>2</m:t>
                      </m:r>
                    </m:sup>
                  </m:sSup>
                  <m:d>
                    <m:dPr>
                      <m:ctrlPr>
                        <a:rPr xmlns:a="http://schemas.openxmlformats.org/drawingml/2006/main" sz="1800" i="1">
                          <a:solidFill>
                            <a:srgbClr val="000000"/>
                          </a:solidFill>
                          <a:latin typeface="Cambria Math" panose="02040503050406030204" pitchFamily="18" charset="0"/>
                        </a:rPr>
                      </m:ctrlPr>
                    </m:dPr>
                    <m:e>
                      <m:f>
                        <m:fPr>
                          <m:ctrlPr>
                            <a:rPr xmlns:a="http://schemas.openxmlformats.org/drawingml/2006/main" sz="1800" i="1">
                              <a:solidFill>
                                <a:srgbClr val="000000"/>
                              </a:solidFill>
                              <a:latin typeface="Cambria Math" panose="02040503050406030204" pitchFamily="18" charset="0"/>
                            </a:rPr>
                          </m:ctrlPr>
                          <m:type m:val="bar"/>
                        </m:fPr>
                        <m:num>
                          <m:sSup>
                            <m:e>
                              <m:r>
                                <a:rPr xmlns:a="http://schemas.openxmlformats.org/drawingml/2006/main" sz="1800" i="1">
                                  <a:solidFill>
                                    <a:srgbClr val="000000"/>
                                  </a:solidFill>
                                  <a:latin typeface="Cambria Math" panose="02040503050406030204" pitchFamily="18" charset="0"/>
                                </a:rPr>
                                <m:t>𝜔</m:t>
                              </m:r>
                            </m:e>
                            <m:sup>
                              <m:r>
                                <a:rPr xmlns:a="http://schemas.openxmlformats.org/drawingml/2006/main" sz="1800" i="1">
                                  <a:solidFill>
                                    <a:srgbClr val="000000"/>
                                  </a:solidFill>
                                  <a:latin typeface="Cambria Math" panose="02040503050406030204" pitchFamily="18" charset="0"/>
                                </a:rPr>
                                <m:t>′</m:t>
                              </m:r>
                            </m:sup>
                          </m:sSup>
                        </m:num>
                        <m:den>
                          <m:r>
                            <a:rPr xmlns:a="http://schemas.openxmlformats.org/drawingml/2006/main" sz="1800" i="1">
                              <a:solidFill>
                                <a:srgbClr val="000000"/>
                              </a:solidFill>
                              <a:latin typeface="Cambria Math" panose="02040503050406030204" pitchFamily="18" charset="0"/>
                            </a:rPr>
                            <m:t>𝜔</m:t>
                          </m:r>
                        </m:den>
                      </m:f>
                      <m:r>
                        <a:rPr xmlns:a="http://schemas.openxmlformats.org/drawingml/2006/main" sz="1800" i="1">
                          <a:solidFill>
                            <a:srgbClr val="000000"/>
                          </a:solidFill>
                          <a:latin typeface="Cambria Math" panose="02040503050406030204" pitchFamily="18" charset="0"/>
                        </a:rPr>
                        <m:t>+</m:t>
                      </m:r>
                      <m:f>
                        <m:fPr>
                          <m:ctrlPr>
                            <a:rPr xmlns:a="http://schemas.openxmlformats.org/drawingml/2006/main" sz="1800" i="1">
                              <a:solidFill>
                                <a:srgbClr val="000000"/>
                              </a:solidFill>
                              <a:latin typeface="Cambria Math" panose="02040503050406030204" pitchFamily="18" charset="0"/>
                            </a:rPr>
                          </m:ctrlPr>
                          <m:type m:val="bar"/>
                        </m:fPr>
                        <m:num>
                          <m:r>
                            <a:rPr xmlns:a="http://schemas.openxmlformats.org/drawingml/2006/main" sz="1800" i="1">
                              <a:solidFill>
                                <a:srgbClr val="000000"/>
                              </a:solidFill>
                              <a:latin typeface="Cambria Math" panose="02040503050406030204" pitchFamily="18" charset="0"/>
                            </a:rPr>
                            <m:t>𝜔</m:t>
                          </m:r>
                        </m:num>
                        <m:den>
                          <m:sSup>
                            <m:e>
                              <m:r>
                                <a:rPr xmlns:a="http://schemas.openxmlformats.org/drawingml/2006/main" sz="1800" i="1">
                                  <a:solidFill>
                                    <a:srgbClr val="000000"/>
                                  </a:solidFill>
                                  <a:latin typeface="Cambria Math" panose="02040503050406030204" pitchFamily="18" charset="0"/>
                                </a:rPr>
                                <m:t>𝜔</m:t>
                              </m:r>
                            </m:e>
                            <m:sup>
                              <m:r>
                                <a:rPr xmlns:a="http://schemas.openxmlformats.org/drawingml/2006/main" sz="1800" i="1">
                                  <a:solidFill>
                                    <a:srgbClr val="000000"/>
                                  </a:solidFill>
                                  <a:latin typeface="Cambria Math" panose="02040503050406030204" pitchFamily="18" charset="0"/>
                                </a:rPr>
                                <m:t>′</m:t>
                              </m:r>
                            </m:sup>
                          </m:sSup>
                        </m:den>
                      </m:f>
                      <m:r>
                        <a:rPr xmlns:a="http://schemas.openxmlformats.org/drawingml/2006/main" sz="1800" i="1">
                          <a:solidFill>
                            <a:srgbClr val="000000"/>
                          </a:solidFill>
                          <a:latin typeface="Cambria Math" panose="02040503050406030204" pitchFamily="18" charset="0"/>
                        </a:rPr>
                        <m:t>−</m:t>
                      </m:r>
                      <m:func>
                        <m:funcPr>
                          <m:ctrlPr>
                            <a:rPr xmlns:a="http://schemas.openxmlformats.org/drawingml/2006/main" sz="1800" i="1">
                              <a:solidFill>
                                <a:srgbClr val="000000"/>
                              </a:solidFill>
                              <a:latin typeface="Cambria Math" panose="02040503050406030204" pitchFamily="18" charset="0"/>
                            </a:rPr>
                          </m:ctrlPr>
                        </m:funcPr>
                        <m:fName>
                          <m:sSup>
                            <m:e>
                              <m:r>
                                <m:rPr>
                                  <m:sty m:val="p"/>
                                </m:rPr>
                                <a:rPr xmlns:a="http://schemas.openxmlformats.org/drawingml/2006/main" sz="1800" i="1">
                                  <a:solidFill>
                                    <a:srgbClr val="000000"/>
                                  </a:solidFill>
                                  <a:latin typeface="Cambria Math" panose="02040503050406030204" pitchFamily="18" charset="0"/>
                                </a:rPr>
                                <m:t>sin</m:t>
                              </m:r>
                            </m:e>
                            <m:sup>
                              <m:r>
                                <a:rPr xmlns:a="http://schemas.openxmlformats.org/drawingml/2006/main" sz="1800" i="1">
                                  <a:solidFill>
                                    <a:srgbClr val="000000"/>
                                  </a:solidFill>
                                  <a:latin typeface="Cambria Math" panose="02040503050406030204" pitchFamily="18" charset="0"/>
                                </a:rPr>
                                <m:t>2</m:t>
                              </m:r>
                            </m:sup>
                          </m:sSup>
                        </m:fName>
                        <m:e>
                          <m:r>
                            <a:rPr xmlns:a="http://schemas.openxmlformats.org/drawingml/2006/main" sz="1800" i="1">
                              <a:solidFill>
                                <a:srgbClr val="000000"/>
                              </a:solidFill>
                              <a:latin typeface="Cambria Math" panose="02040503050406030204" pitchFamily="18" charset="0"/>
                            </a:rPr>
                            <m:t>𝜃</m:t>
                          </m:r>
                        </m:e>
                      </m:func>
                    </m:e>
                  </m:d>
                </m:oMath>
              </m:oMathPara>
            </a14:m>
          </a:p>
        </p:txBody>
      </p:sp>
      <p:pic>
        <p:nvPicPr>
          <p:cNvPr id="906" name="51SaLTdPbFL._SX327_BO1,204,203,200_.jpg" descr="51SaLTdPbFL._SX327_BO1,204,203,200_.jpg"/>
          <p:cNvPicPr>
            <a:picLocks noChangeAspect="1"/>
          </p:cNvPicPr>
          <p:nvPr/>
        </p:nvPicPr>
        <p:blipFill>
          <a:blip r:embed="rId3">
            <a:extLst/>
          </a:blip>
          <a:stretch>
            <a:fillRect/>
          </a:stretch>
        </p:blipFill>
        <p:spPr>
          <a:xfrm>
            <a:off x="9783874" y="111830"/>
            <a:ext cx="910237" cy="1380573"/>
          </a:xfrm>
          <a:prstGeom prst="rect">
            <a:avLst/>
          </a:prstGeom>
          <a:ln w="12700">
            <a:miter lim="400000"/>
          </a:ln>
          <a:effectLst>
            <a:outerShdw sx="100000" sy="100000" kx="0" ky="0" algn="b" rotWithShape="0" blurRad="101600" dist="25400" dir="5400000">
              <a:srgbClr val="000000">
                <a:alpha val="75000"/>
              </a:srgbClr>
            </a:outerShdw>
          </a:effectLst>
        </p:spPr>
      </p:pic>
      <p:pic>
        <p:nvPicPr>
          <p:cNvPr id="907" name="413F5R9Q5PL._SX314_BO1,204,203,200_.jpg" descr="413F5R9Q5PL._SX314_BO1,204,203,200_.jpg"/>
          <p:cNvPicPr>
            <a:picLocks noChangeAspect="1"/>
          </p:cNvPicPr>
          <p:nvPr/>
        </p:nvPicPr>
        <p:blipFill>
          <a:blip r:embed="rId4">
            <a:extLst/>
          </a:blip>
          <a:stretch>
            <a:fillRect/>
          </a:stretch>
        </p:blipFill>
        <p:spPr>
          <a:xfrm>
            <a:off x="8766250" y="119439"/>
            <a:ext cx="910237" cy="1365355"/>
          </a:xfrm>
          <a:prstGeom prst="rect">
            <a:avLst/>
          </a:prstGeom>
          <a:ln w="12700">
            <a:miter lim="400000"/>
          </a:ln>
          <a:effectLst>
            <a:outerShdw sx="100000" sy="100000" kx="0" ky="0" algn="b" rotWithShape="0" blurRad="101600" dist="25400" dir="5400000">
              <a:srgbClr val="000000">
                <a:alpha val="75000"/>
              </a:srgbClr>
            </a:outerShdw>
          </a:effectLst>
        </p:spPr>
      </p:pic>
      <p:pic>
        <p:nvPicPr>
          <p:cNvPr id="908" name="41rL98PI1IL._SX346_BO1,204,203,200_.jpg" descr="41rL98PI1IL._SX346_BO1,204,203,200_.jpg"/>
          <p:cNvPicPr>
            <a:picLocks noChangeAspect="1"/>
          </p:cNvPicPr>
          <p:nvPr/>
        </p:nvPicPr>
        <p:blipFill>
          <a:blip r:embed="rId5">
            <a:extLst/>
          </a:blip>
          <a:stretch>
            <a:fillRect/>
          </a:stretch>
        </p:blipFill>
        <p:spPr>
          <a:xfrm>
            <a:off x="10788798" y="114113"/>
            <a:ext cx="959620" cy="1376007"/>
          </a:xfrm>
          <a:prstGeom prst="rect">
            <a:avLst/>
          </a:prstGeom>
          <a:ln w="12700">
            <a:miter lim="400000"/>
          </a:ln>
          <a:effectLst>
            <a:outerShdw sx="100000" sy="100000" kx="0" ky="0" algn="b" rotWithShape="0" blurRad="101600" dist="25400" dir="5400000">
              <a:srgbClr val="000000">
                <a:alpha val="75000"/>
              </a:srgbClr>
            </a:outerShdw>
          </a:effectLst>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912" name="Benchmarks for numerical experiments:"/>
          <p:cNvSpPr txBox="1"/>
          <p:nvPr/>
        </p:nvSpPr>
        <p:spPr>
          <a:xfrm>
            <a:off x="193191" y="81707"/>
            <a:ext cx="5890717"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Benchmarks for numerical experiments:</a:t>
            </a:r>
          </a:p>
        </p:txBody>
      </p:sp>
      <p:sp>
        <p:nvSpPr>
          <p:cNvPr id="913" name="100 most famous/complicated equations from Feynman Lectures on Physics…"/>
          <p:cNvSpPr txBox="1"/>
          <p:nvPr/>
        </p:nvSpPr>
        <p:spPr>
          <a:xfrm>
            <a:off x="189828" y="635933"/>
            <a:ext cx="8112843" cy="1158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180473" indent="-180473">
              <a:buSzPct val="100000"/>
              <a:buChar char="✦"/>
            </a:pPr>
            <a:r>
              <a:t> 100 most famous/complicated equations from Feynman Lectures on Physics</a:t>
            </a:r>
          </a:p>
          <a:p>
            <a:pPr marL="180473" indent="-180473">
              <a:buSzPct val="100000"/>
              <a:buChar char="✦"/>
            </a:pPr>
            <a:r>
              <a:t>  20 harder equations from graduate physics books</a:t>
            </a:r>
          </a:p>
          <a:p>
            <a:pPr marL="180473" indent="-180473">
              <a:buSzPct val="100000"/>
              <a:buChar char="✦"/>
            </a:pPr>
            <a:r>
              <a:t>  12 harder equations with generalized modularity </a:t>
            </a:r>
          </a:p>
        </p:txBody>
      </p:sp>
      <p:pic>
        <p:nvPicPr>
          <p:cNvPr id="914" name="Screen Shot 2020-05-28 at 09.36.07.png" descr="Screen Shot 2020-05-28 at 09.36.07.png"/>
          <p:cNvPicPr>
            <a:picLocks noChangeAspect="1"/>
          </p:cNvPicPr>
          <p:nvPr/>
        </p:nvPicPr>
        <p:blipFill>
          <a:blip r:embed="rId3">
            <a:extLst/>
          </a:blip>
          <a:srcRect l="0" t="0" r="0" b="2427"/>
          <a:stretch>
            <a:fillRect/>
          </a:stretch>
        </p:blipFill>
        <p:spPr>
          <a:xfrm>
            <a:off x="92268" y="2481743"/>
            <a:ext cx="11455401" cy="3717509"/>
          </a:xfrm>
          <a:prstGeom prst="rect">
            <a:avLst/>
          </a:prstGeom>
          <a:ln w="12700">
            <a:miter lim="400000"/>
          </a:ln>
        </p:spPr>
      </p:pic>
      <p:sp>
        <p:nvSpPr>
          <p:cNvPr id="915" name="Generalized symmetry,…"/>
          <p:cNvSpPr txBox="1"/>
          <p:nvPr/>
        </p:nvSpPr>
        <p:spPr>
          <a:xfrm>
            <a:off x="10194561" y="2368992"/>
            <a:ext cx="2136742" cy="5948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Generalized symmetry, </a:t>
            </a:r>
          </a:p>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separability</a:t>
            </a:r>
          </a:p>
        </p:txBody>
      </p:sp>
      <p:sp>
        <p:nvSpPr>
          <p:cNvPr id="916" name="Generalized symmetry"/>
          <p:cNvSpPr txBox="1"/>
          <p:nvPr/>
        </p:nvSpPr>
        <p:spPr>
          <a:xfrm>
            <a:off x="8505461" y="4798311"/>
            <a:ext cx="2382452" cy="37275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914352">
              <a:lnSpc>
                <a:spcPct val="90000"/>
              </a:lnSpc>
              <a:spcBef>
                <a:spcPts val="1000"/>
              </a:spcBef>
              <a:defRPr i="1" sz="2000">
                <a:solidFill>
                  <a:srgbClr val="FF2600"/>
                </a:solidFill>
                <a:latin typeface="Times New Roman"/>
                <a:ea typeface="Times New Roman"/>
                <a:cs typeface="Times New Roman"/>
                <a:sym typeface="Times New Roman"/>
              </a:defRPr>
            </a:lvl1pPr>
          </a:lstStyle>
          <a:p>
            <a:pPr/>
            <a:r>
              <a:t>Generalized symmetry</a:t>
            </a:r>
          </a:p>
        </p:txBody>
      </p:sp>
      <p:sp>
        <p:nvSpPr>
          <p:cNvPr id="917" name="Generalized symmetry"/>
          <p:cNvSpPr txBox="1"/>
          <p:nvPr/>
        </p:nvSpPr>
        <p:spPr>
          <a:xfrm>
            <a:off x="9661161" y="5769861"/>
            <a:ext cx="2382452" cy="37275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914352">
              <a:lnSpc>
                <a:spcPct val="90000"/>
              </a:lnSpc>
              <a:spcBef>
                <a:spcPts val="1000"/>
              </a:spcBef>
              <a:defRPr i="1" sz="2000">
                <a:solidFill>
                  <a:srgbClr val="FF2600"/>
                </a:solidFill>
                <a:latin typeface="Times New Roman"/>
                <a:ea typeface="Times New Roman"/>
                <a:cs typeface="Times New Roman"/>
                <a:sym typeface="Times New Roman"/>
              </a:defRPr>
            </a:lvl1pPr>
          </a:lstStyle>
          <a:p>
            <a:pPr/>
            <a:r>
              <a:t>Generalized symmetry</a:t>
            </a:r>
          </a:p>
        </p:txBody>
      </p:sp>
      <p:sp>
        <p:nvSpPr>
          <p:cNvPr id="918" name="Generalized symmetry,…"/>
          <p:cNvSpPr txBox="1"/>
          <p:nvPr/>
        </p:nvSpPr>
        <p:spPr>
          <a:xfrm>
            <a:off x="6747128" y="3452257"/>
            <a:ext cx="2136742" cy="5948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Generalized symmetry, </a:t>
            </a:r>
          </a:p>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separability</a:t>
            </a:r>
          </a:p>
        </p:txBody>
      </p:sp>
      <p:sp>
        <p:nvSpPr>
          <p:cNvPr id="919" name="Generalized symmetry,…"/>
          <p:cNvSpPr txBox="1"/>
          <p:nvPr/>
        </p:nvSpPr>
        <p:spPr>
          <a:xfrm>
            <a:off x="6924928" y="2883859"/>
            <a:ext cx="2136742" cy="5948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Generalized symmetry, </a:t>
            </a:r>
          </a:p>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separability</a:t>
            </a:r>
          </a:p>
        </p:txBody>
      </p:sp>
      <p:sp>
        <p:nvSpPr>
          <p:cNvPr id="920" name="Generalized symmetry, scaling symmetry,…"/>
          <p:cNvSpPr txBox="1"/>
          <p:nvPr/>
        </p:nvSpPr>
        <p:spPr>
          <a:xfrm>
            <a:off x="7661528" y="4125284"/>
            <a:ext cx="3683780" cy="5948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Generalized symmetry, scaling symmetry,</a:t>
            </a:r>
          </a:p>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separability</a:t>
            </a:r>
          </a:p>
        </p:txBody>
      </p:sp>
      <p:sp>
        <p:nvSpPr>
          <p:cNvPr id="921" name="Compositionality,…"/>
          <p:cNvSpPr txBox="1"/>
          <p:nvPr/>
        </p:nvSpPr>
        <p:spPr>
          <a:xfrm>
            <a:off x="6175628" y="5837126"/>
            <a:ext cx="1980826" cy="5948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Compositionality,</a:t>
            </a:r>
          </a:p>
          <a:p>
            <a:pPr defTabSz="914352">
              <a:lnSpc>
                <a:spcPct val="50000"/>
              </a:lnSpc>
              <a:spcBef>
                <a:spcPts val="1000"/>
              </a:spcBef>
              <a:defRPr i="1" sz="1700">
                <a:solidFill>
                  <a:srgbClr val="FF2600"/>
                </a:solidFill>
                <a:latin typeface="Times New Roman"/>
                <a:ea typeface="Times New Roman"/>
                <a:cs typeface="Times New Roman"/>
                <a:sym typeface="Times New Roman"/>
              </a:defRPr>
            </a:pPr>
            <a:r>
              <a:t>generalized additivity</a:t>
            </a:r>
          </a:p>
        </p:txBody>
      </p:sp>
      <p:sp>
        <p:nvSpPr>
          <p:cNvPr id="922" name="Examples:"/>
          <p:cNvSpPr txBox="1"/>
          <p:nvPr/>
        </p:nvSpPr>
        <p:spPr>
          <a:xfrm>
            <a:off x="139015" y="1958888"/>
            <a:ext cx="1146906"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Examples: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926" name="Benchmarks for numerical experiments:"/>
          <p:cNvSpPr txBox="1"/>
          <p:nvPr/>
        </p:nvSpPr>
        <p:spPr>
          <a:xfrm>
            <a:off x="193191" y="81707"/>
            <a:ext cx="5890717" cy="4191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2400">
                <a:latin typeface="+mn-lt"/>
                <a:ea typeface="+mn-ea"/>
                <a:cs typeface="+mn-cs"/>
                <a:sym typeface="Helvetica"/>
              </a:defRPr>
            </a:lvl1pPr>
          </a:lstStyle>
          <a:p>
            <a:pPr/>
            <a:r>
              <a:t>Benchmarks for numerical experiments:</a:t>
            </a:r>
          </a:p>
        </p:txBody>
      </p:sp>
      <p:sp>
        <p:nvSpPr>
          <p:cNvPr id="927" name="100 most famous/complicated equations from Feynman Lectures on Physics…"/>
          <p:cNvSpPr txBox="1"/>
          <p:nvPr/>
        </p:nvSpPr>
        <p:spPr>
          <a:xfrm>
            <a:off x="189828" y="635933"/>
            <a:ext cx="11062542" cy="1424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180473" indent="-180473">
              <a:buSzPct val="100000"/>
              <a:buChar char="✦"/>
            </a:pPr>
            <a:r>
              <a:t> 100 most famous/complicated equations from Feynman Lectures on Physics</a:t>
            </a:r>
          </a:p>
          <a:p>
            <a:pPr marL="180473" indent="-180473">
              <a:buSzPct val="100000"/>
              <a:buChar char="✦"/>
            </a:pPr>
            <a:r>
              <a:t>  20 harder equations from graduate physics books</a:t>
            </a:r>
          </a:p>
          <a:p>
            <a:pPr marL="180473" indent="-180473">
              <a:buSzPct val="100000"/>
              <a:buChar char="✦"/>
            </a:pPr>
            <a:r>
              <a:t>  12 harder equations with generalized modularity</a:t>
            </a:r>
          </a:p>
          <a:p>
            <a:pPr marL="180473" indent="-180473">
              <a:buSzPct val="100000"/>
              <a:buChar char="✦"/>
            </a:pPr>
            <a:r>
              <a:t>  10 probability distributions whose samples were converted to density estimates using normalizing flows</a:t>
            </a:r>
          </a:p>
        </p:txBody>
      </p:sp>
      <p:pic>
        <p:nvPicPr>
          <p:cNvPr id="928" name="nfdemo.jpg" descr="nfdemo.jpg"/>
          <p:cNvPicPr>
            <a:picLocks noChangeAspect="1"/>
          </p:cNvPicPr>
          <p:nvPr/>
        </p:nvPicPr>
        <p:blipFill>
          <a:blip r:embed="rId3">
            <a:extLst/>
          </a:blip>
          <a:stretch>
            <a:fillRect/>
          </a:stretch>
        </p:blipFill>
        <p:spPr>
          <a:xfrm>
            <a:off x="298994" y="2195998"/>
            <a:ext cx="11594012" cy="3922329"/>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932" name="Table"/>
          <p:cNvGraphicFramePr/>
          <p:nvPr/>
        </p:nvGraphicFramePr>
        <p:xfrm>
          <a:off x="1141986" y="2001999"/>
          <a:ext cx="10316501" cy="2866703"/>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2805638"/>
                <a:gridCol w="1844893"/>
                <a:gridCol w="1972071"/>
                <a:gridCol w="1780495"/>
                <a:gridCol w="1900702"/>
              </a:tblGrid>
              <a:tr h="1358900">
                <a:tc>
                  <a:txBody>
                    <a:bodyPr/>
                    <a:lstStyle/>
                    <a:p>
                      <a:pPr algn="l" defTabSz="914352">
                        <a:defRPr sz="1800"/>
                      </a:pPr>
                    </a:p>
                  </a:txBody>
                  <a:tcPr marL="0" marR="0" marT="0" marB="0" anchor="t" anchorCtr="0" horzOverflow="overflow"/>
                </a:tc>
                <a:tc>
                  <a:txBody>
                    <a:bodyPr/>
                    <a:lstStyle/>
                    <a:p>
                      <a:pPr algn="l" defTabSz="914352">
                        <a:defRPr b="0" sz="1800">
                          <a:solidFill>
                            <a:srgbClr val="000000"/>
                          </a:solidFill>
                        </a:defRPr>
                      </a:pPr>
                      <a:r>
                        <a:rPr b="1">
                          <a:solidFill>
                            <a:srgbClr val="FFFFFF"/>
                          </a:solidFill>
                        </a:rPr>
                        <a:t>Feynman Database for Symbolic Regression, basic 100</a:t>
                      </a:r>
                    </a:p>
                  </a:txBody>
                  <a:tcPr marL="0" marR="0" marT="0" marB="0" anchor="t" anchorCtr="0" horzOverflow="overflow"/>
                </a:tc>
                <a:tc>
                  <a:txBody>
                    <a:bodyPr/>
                    <a:lstStyle/>
                    <a:p>
                      <a:pPr algn="l" defTabSz="914352">
                        <a:defRPr b="0" sz="1800">
                          <a:solidFill>
                            <a:srgbClr val="000000"/>
                          </a:solidFill>
                        </a:defRPr>
                      </a:pPr>
                      <a:r>
                        <a:rPr b="1">
                          <a:solidFill>
                            <a:srgbClr val="FFFFFF"/>
                          </a:solidFill>
                        </a:rPr>
                        <a:t>Feynman Database for Symbolic Regression, harder 20</a:t>
                      </a:r>
                    </a:p>
                  </a:txBody>
                  <a:tcPr marL="0" marR="0" marT="0" marB="0" anchor="t" anchorCtr="0" horzOverflow="overflow"/>
                </a:tc>
                <a:tc>
                  <a:txBody>
                    <a:bodyPr/>
                    <a:lstStyle/>
                    <a:p>
                      <a:pPr algn="l" defTabSz="914352">
                        <a:defRPr b="0" sz="1800">
                          <a:solidFill>
                            <a:srgbClr val="000000"/>
                          </a:solidFill>
                        </a:defRPr>
                      </a:pPr>
                      <a:r>
                        <a:rPr b="1">
                          <a:solidFill>
                            <a:srgbClr val="FFFFFF"/>
                          </a:solidFill>
                        </a:rPr>
                        <a:t>12 modular equations</a:t>
                      </a:r>
                    </a:p>
                  </a:txBody>
                  <a:tcPr marL="0" marR="0" marT="0" marB="0" anchor="t" anchorCtr="0" horzOverflow="overflow"/>
                </a:tc>
                <a:tc>
                  <a:txBody>
                    <a:bodyPr/>
                    <a:lstStyle/>
                    <a:p>
                      <a:pPr algn="l" defTabSz="914352">
                        <a:defRPr b="0" sz="1800">
                          <a:solidFill>
                            <a:srgbClr val="000000"/>
                          </a:solidFill>
                        </a:defRPr>
                      </a:pPr>
                      <a:r>
                        <a:rPr b="1">
                          <a:solidFill>
                            <a:srgbClr val="FFFFFF"/>
                          </a:solidFill>
                        </a:rPr>
                        <a:t>10 probability distributions</a:t>
                      </a:r>
                    </a:p>
                  </a:txBody>
                  <a:tcPr marL="0" marR="0" marT="0" marB="0" anchor="t" anchorCtr="0" horzOverflow="overflow"/>
                </a:tc>
              </a:tr>
              <a:tr h="558800">
                <a:tc>
                  <a:txBody>
                    <a:bodyPr/>
                    <a:lstStyle/>
                    <a:p>
                      <a:pPr algn="l" defTabSz="914352">
                        <a:defRPr b="0" sz="1800">
                          <a:solidFill>
                            <a:srgbClr val="000000"/>
                          </a:solidFill>
                        </a:defRPr>
                      </a:pPr>
                      <a:r>
                        <a:rPr b="1">
                          <a:solidFill>
                            <a:srgbClr val="FFFFFF"/>
                          </a:solidFill>
                        </a:rPr>
                        <a:t>Schmidt &amp; Lipson 2009</a:t>
                      </a:r>
                    </a:p>
                  </a:txBody>
                  <a:tcPr marL="0" marR="0" marT="0" marB="0" anchor="t" anchorCtr="0" horzOverflow="overflow"/>
                </a:tc>
                <a:tc>
                  <a:txBody>
                    <a:bodyPr/>
                    <a:lstStyle/>
                    <a:p>
                      <a:pPr algn="l" defTabSz="914352">
                        <a:defRPr sz="1800"/>
                      </a:pPr>
                      <a:r>
                        <a:t>71%</a:t>
                      </a:r>
                    </a:p>
                  </a:txBody>
                  <a:tcPr marL="0" marR="0" marT="0" marB="0" anchor="t" anchorCtr="0" horzOverflow="overflow"/>
                </a:tc>
                <a:tc>
                  <a:txBody>
                    <a:bodyPr/>
                    <a:lstStyle/>
                    <a:p>
                      <a:pPr algn="l" defTabSz="914352">
                        <a:defRPr sz="1800"/>
                      </a:pPr>
                      <a:r>
                        <a:t>15%</a:t>
                      </a:r>
                    </a:p>
                  </a:txBody>
                  <a:tcPr marL="0" marR="0" marT="0" marB="0" anchor="t" anchorCtr="0" horzOverflow="overflow"/>
                </a:tc>
                <a:tc>
                  <a:txBody>
                    <a:bodyPr/>
                    <a:lstStyle/>
                    <a:p>
                      <a:pPr algn="l" defTabSz="914352">
                        <a:defRPr sz="1800"/>
                      </a:pPr>
                      <a:r>
                        <a:t>42%</a:t>
                      </a:r>
                    </a:p>
                  </a:txBody>
                  <a:tcPr marL="0" marR="0" marT="0" marB="0" anchor="t" anchorCtr="0" horzOverflow="overflow"/>
                </a:tc>
                <a:tc>
                  <a:txBody>
                    <a:bodyPr/>
                    <a:lstStyle/>
                    <a:p>
                      <a:pPr algn="l" defTabSz="914352">
                        <a:defRPr sz="1800"/>
                      </a:pPr>
                      <a:r>
                        <a:t>60%</a:t>
                      </a:r>
                    </a:p>
                  </a:txBody>
                  <a:tcPr marL="0" marR="0" marT="0" marB="0" anchor="t" anchorCtr="0" horzOverflow="overflow"/>
                </a:tc>
              </a:tr>
              <a:tr h="546100">
                <a:tc>
                  <a:txBody>
                    <a:bodyPr/>
                    <a:lstStyle/>
                    <a:p>
                      <a:pPr algn="l" defTabSz="914352">
                        <a:defRPr b="0" sz="1800">
                          <a:solidFill>
                            <a:srgbClr val="000000"/>
                          </a:solidFill>
                        </a:defRPr>
                      </a:pPr>
                      <a:r>
                        <a:rPr b="1">
                          <a:solidFill>
                            <a:srgbClr val="FFFFFF"/>
                          </a:solidFill>
                        </a:rPr>
                        <a:t>Udrescu &amp; Tegmark 2020</a:t>
                      </a:r>
                    </a:p>
                  </a:txBody>
                  <a:tcPr marL="0" marR="0" marT="0" marB="0" anchor="t" anchorCtr="0" horzOverflow="overflow"/>
                </a:tc>
                <a:tc>
                  <a:txBody>
                    <a:bodyPr/>
                    <a:lstStyle/>
                    <a:p>
                      <a:pPr algn="l" defTabSz="914352">
                        <a:defRPr sz="1800"/>
                      </a:pPr>
                      <a:r>
                        <a:rPr b="1"/>
                        <a:t>100%</a:t>
                      </a:r>
                    </a:p>
                  </a:txBody>
                  <a:tcPr marL="0" marR="0" marT="0" marB="0" anchor="t" anchorCtr="0" horzOverflow="overflow"/>
                </a:tc>
                <a:tc>
                  <a:txBody>
                    <a:bodyPr/>
                    <a:lstStyle/>
                    <a:p>
                      <a:pPr algn="l" defTabSz="914352">
                        <a:defRPr sz="1800"/>
                      </a:pPr>
                      <a:r>
                        <a:t>85%</a:t>
                      </a:r>
                    </a:p>
                  </a:txBody>
                  <a:tcPr marL="0" marR="0" marT="0" marB="0" anchor="t" anchorCtr="0" horzOverflow="overflow"/>
                </a:tc>
                <a:tc>
                  <a:txBody>
                    <a:bodyPr/>
                    <a:lstStyle/>
                    <a:p>
                      <a:pPr algn="l" defTabSz="914352">
                        <a:defRPr sz="1800"/>
                      </a:pPr>
                      <a:r>
                        <a:t>42%</a:t>
                      </a:r>
                    </a:p>
                  </a:txBody>
                  <a:tcPr marL="0" marR="0" marT="0" marB="0" anchor="t" anchorCtr="0" horzOverflow="overflow"/>
                </a:tc>
                <a:tc>
                  <a:txBody>
                    <a:bodyPr/>
                    <a:lstStyle/>
                    <a:p>
                      <a:pPr algn="l" defTabSz="914352">
                        <a:defRPr sz="1800"/>
                      </a:pPr>
                      <a:r>
                        <a:t>70%</a:t>
                      </a:r>
                    </a:p>
                  </a:txBody>
                  <a:tcPr marL="0" marR="0" marT="0" marB="0" anchor="t" anchorCtr="0" horzOverflow="overflow"/>
                </a:tc>
              </a:tr>
              <a:tr h="390201">
                <a:tc>
                  <a:txBody>
                    <a:bodyPr/>
                    <a:lstStyle/>
                    <a:p>
                      <a:pPr algn="l" defTabSz="914352">
                        <a:defRPr b="0" sz="1800">
                          <a:solidFill>
                            <a:srgbClr val="000000"/>
                          </a:solidFill>
                        </a:defRPr>
                      </a:pPr>
                      <a:r>
                        <a:rPr b="1">
                          <a:solidFill>
                            <a:srgbClr val="FFFFFF"/>
                          </a:solidFill>
                        </a:rPr>
                        <a:t>This paper</a:t>
                      </a:r>
                    </a:p>
                  </a:txBody>
                  <a:tcPr marL="0" marR="0" marT="0" marB="0" anchor="t" anchorCtr="0" horzOverflow="overflow"/>
                </a:tc>
                <a:tc>
                  <a:txBody>
                    <a:bodyPr/>
                    <a:lstStyle/>
                    <a:p>
                      <a:pPr algn="l" defTabSz="914352">
                        <a:defRPr sz="1800"/>
                      </a:pPr>
                      <a:r>
                        <a:rPr b="1"/>
                        <a:t>100%</a:t>
                      </a:r>
                    </a:p>
                  </a:txBody>
                  <a:tcPr marL="0" marR="0" marT="0" marB="0" anchor="t" anchorCtr="0" horzOverflow="overflow"/>
                </a:tc>
                <a:tc>
                  <a:txBody>
                    <a:bodyPr/>
                    <a:lstStyle/>
                    <a:p>
                      <a:pPr algn="l" defTabSz="914352">
                        <a:defRPr sz="1800"/>
                      </a:pPr>
                      <a:r>
                        <a:rPr b="1"/>
                        <a:t>90%</a:t>
                      </a:r>
                    </a:p>
                  </a:txBody>
                  <a:tcPr marL="0" marR="0" marT="0" marB="0" anchor="t" anchorCtr="0" horzOverflow="overflow"/>
                </a:tc>
                <a:tc>
                  <a:txBody>
                    <a:bodyPr/>
                    <a:lstStyle/>
                    <a:p>
                      <a:pPr algn="l" defTabSz="914352">
                        <a:defRPr sz="1800"/>
                      </a:pPr>
                      <a:r>
                        <a:rPr b="1"/>
                        <a:t>100%</a:t>
                      </a:r>
                    </a:p>
                  </a:txBody>
                  <a:tcPr marL="0" marR="0" marT="0" marB="0" anchor="t" anchorCtr="0" horzOverflow="overflow"/>
                </a:tc>
                <a:tc>
                  <a:txBody>
                    <a:bodyPr/>
                    <a:lstStyle/>
                    <a:p>
                      <a:pPr algn="l" defTabSz="914352">
                        <a:defRPr sz="1800"/>
                      </a:pPr>
                      <a:r>
                        <a:rPr b="1"/>
                        <a:t>80%</a:t>
                      </a:r>
                    </a:p>
                  </a:txBody>
                  <a:tcPr marL="0" marR="0" marT="0" marB="0" anchor="t" anchorCtr="0" horzOverflow="overflow"/>
                </a:tc>
              </a:tr>
            </a:tbl>
          </a:graphicData>
        </a:graphic>
      </p:graphicFrame>
      <p:pic>
        <p:nvPicPr>
          <p:cNvPr id="933" name="aifeynman.jpg" descr="aifeynman.jpg"/>
          <p:cNvPicPr>
            <a:picLocks noChangeAspect="1"/>
          </p:cNvPicPr>
          <p:nvPr/>
        </p:nvPicPr>
        <p:blipFill>
          <a:blip r:embed="rId3">
            <a:extLst/>
          </a:blip>
          <a:srcRect l="80575" t="0" r="0" b="0"/>
          <a:stretch>
            <a:fillRect/>
          </a:stretch>
        </p:blipFill>
        <p:spPr>
          <a:xfrm>
            <a:off x="4200814" y="401095"/>
            <a:ext cx="1151660" cy="1471499"/>
          </a:xfrm>
          <a:prstGeom prst="rect">
            <a:avLst/>
          </a:prstGeom>
          <a:ln w="12700">
            <a:miter lim="400000"/>
          </a:ln>
        </p:spPr>
      </p:pic>
      <p:pic>
        <p:nvPicPr>
          <p:cNvPr id="934" name="413F5R9Q5PL._SX314_BO1,204,203,200_.jpg" descr="413F5R9Q5PL._SX314_BO1,204,203,200_.jpg"/>
          <p:cNvPicPr>
            <a:picLocks noChangeAspect="1"/>
          </p:cNvPicPr>
          <p:nvPr/>
        </p:nvPicPr>
        <p:blipFill>
          <a:blip r:embed="rId4">
            <a:extLst/>
          </a:blip>
          <a:stretch>
            <a:fillRect/>
          </a:stretch>
        </p:blipFill>
        <p:spPr>
          <a:xfrm>
            <a:off x="6547663" y="306486"/>
            <a:ext cx="910238" cy="1365356"/>
          </a:xfrm>
          <a:prstGeom prst="rect">
            <a:avLst/>
          </a:prstGeom>
          <a:ln w="12700">
            <a:miter lim="400000"/>
          </a:ln>
          <a:effectLst>
            <a:outerShdw sx="100000" sy="100000" kx="0" ky="0" algn="b" rotWithShape="0" blurRad="101600" dist="25400" dir="5400000">
              <a:srgbClr val="000000">
                <a:alpha val="75000"/>
              </a:srgbClr>
            </a:outerShdw>
          </a:effectLst>
        </p:spPr>
      </p:pic>
      <p:pic>
        <p:nvPicPr>
          <p:cNvPr id="935" name="41rL98PI1IL._SX346_BO1,204,203,200_.jpg" descr="41rL98PI1IL._SX346_BO1,204,203,200_.jpg"/>
          <p:cNvPicPr>
            <a:picLocks noChangeAspect="1"/>
          </p:cNvPicPr>
          <p:nvPr/>
        </p:nvPicPr>
        <p:blipFill>
          <a:blip r:embed="rId5">
            <a:extLst/>
          </a:blip>
          <a:stretch>
            <a:fillRect/>
          </a:stretch>
        </p:blipFill>
        <p:spPr>
          <a:xfrm>
            <a:off x="6349520" y="436627"/>
            <a:ext cx="959621" cy="1376008"/>
          </a:xfrm>
          <a:prstGeom prst="rect">
            <a:avLst/>
          </a:prstGeom>
          <a:ln w="12700">
            <a:miter lim="400000"/>
          </a:ln>
          <a:effectLst>
            <a:outerShdw sx="100000" sy="100000" kx="0" ky="0" algn="b" rotWithShape="0" blurRad="101600" dist="25400" dir="5400000">
              <a:srgbClr val="000000">
                <a:alpha val="75000"/>
              </a:srgbClr>
            </a:outerShdw>
          </a:effectLst>
        </p:spPr>
      </p:pic>
      <p:pic>
        <p:nvPicPr>
          <p:cNvPr id="936" name="51SaLTdPbFL._SX327_BO1,204,203,200_.jpg" descr="51SaLTdPbFL._SX327_BO1,204,203,200_.jpg"/>
          <p:cNvPicPr>
            <a:picLocks noChangeAspect="1"/>
          </p:cNvPicPr>
          <p:nvPr/>
        </p:nvPicPr>
        <p:blipFill>
          <a:blip r:embed="rId6">
            <a:extLst/>
          </a:blip>
          <a:stretch>
            <a:fillRect/>
          </a:stretch>
        </p:blipFill>
        <p:spPr>
          <a:xfrm>
            <a:off x="6209803" y="586745"/>
            <a:ext cx="910238" cy="1380572"/>
          </a:xfrm>
          <a:prstGeom prst="rect">
            <a:avLst/>
          </a:prstGeom>
          <a:ln w="12700">
            <a:miter lim="400000"/>
          </a:ln>
          <a:effectLst>
            <a:outerShdw sx="100000" sy="100000" kx="0" ky="0" algn="b" rotWithShape="0" blurRad="101600" dist="25400" dir="5400000">
              <a:srgbClr val="000000">
                <a:alpha val="75000"/>
              </a:srgbClr>
            </a:outerShdw>
          </a:effectLst>
        </p:spPr>
      </p:pic>
      <p:pic>
        <p:nvPicPr>
          <p:cNvPr id="937" name="nfdemo.jpg" descr="nfdemo.jpg"/>
          <p:cNvPicPr>
            <a:picLocks noChangeAspect="1"/>
          </p:cNvPicPr>
          <p:nvPr/>
        </p:nvPicPr>
        <p:blipFill>
          <a:blip r:embed="rId7">
            <a:extLst/>
          </a:blip>
          <a:srcRect l="70494" t="11970" r="0" b="0"/>
          <a:stretch>
            <a:fillRect/>
          </a:stretch>
        </p:blipFill>
        <p:spPr>
          <a:xfrm>
            <a:off x="9629059" y="147789"/>
            <a:ext cx="1667234" cy="1682788"/>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941" name="Table"/>
          <p:cNvGraphicFramePr/>
          <p:nvPr/>
        </p:nvGraphicFramePr>
        <p:xfrm>
          <a:off x="1141986" y="2001999"/>
          <a:ext cx="10316501" cy="2866703"/>
        </p:xfrm>
        <a:graphic xmlns:a="http://schemas.openxmlformats.org/drawingml/2006/main">
          <a:graphicData uri="http://schemas.openxmlformats.org/drawingml/2006/table">
            <a:tbl>
              <a:tblPr firstCol="1" firstRow="1" lastCol="0" lastRow="0" bandCol="0" bandRow="1" rtl="0">
                <a:tableStyleId>{4C3C2611-4C71-4FC5-86AE-919BDF0F9419}</a:tableStyleId>
              </a:tblPr>
              <a:tblGrid>
                <a:gridCol w="2805638"/>
                <a:gridCol w="1844893"/>
                <a:gridCol w="1972071"/>
                <a:gridCol w="1780495"/>
                <a:gridCol w="1900702"/>
              </a:tblGrid>
              <a:tr h="1358900">
                <a:tc>
                  <a:txBody>
                    <a:bodyPr/>
                    <a:lstStyle/>
                    <a:p>
                      <a:pPr algn="l" defTabSz="914352">
                        <a:defRPr sz="1800"/>
                      </a:pPr>
                    </a:p>
                  </a:txBody>
                  <a:tcPr marL="0" marR="0" marT="0" marB="0" anchor="t" anchorCtr="0" horzOverflow="overflow"/>
                </a:tc>
                <a:tc>
                  <a:txBody>
                    <a:bodyPr/>
                    <a:lstStyle/>
                    <a:p>
                      <a:pPr algn="l" defTabSz="914352">
                        <a:defRPr b="0" sz="1800">
                          <a:solidFill>
                            <a:srgbClr val="000000"/>
                          </a:solidFill>
                        </a:defRPr>
                      </a:pPr>
                      <a:r>
                        <a:rPr b="1">
                          <a:solidFill>
                            <a:srgbClr val="FFFFFF"/>
                          </a:solidFill>
                        </a:rPr>
                        <a:t>Feynman Database for Symbolic Regression, basic 100</a:t>
                      </a:r>
                    </a:p>
                  </a:txBody>
                  <a:tcPr marL="0" marR="0" marT="0" marB="0" anchor="t" anchorCtr="0" horzOverflow="overflow"/>
                </a:tc>
                <a:tc>
                  <a:txBody>
                    <a:bodyPr/>
                    <a:lstStyle/>
                    <a:p>
                      <a:pPr algn="l" defTabSz="914352">
                        <a:defRPr b="0" sz="1800">
                          <a:solidFill>
                            <a:srgbClr val="000000"/>
                          </a:solidFill>
                        </a:defRPr>
                      </a:pPr>
                      <a:r>
                        <a:rPr b="1">
                          <a:solidFill>
                            <a:srgbClr val="FFFFFF"/>
                          </a:solidFill>
                        </a:rPr>
                        <a:t>Feynman Database for Symbolic Regression, harder 20</a:t>
                      </a:r>
                    </a:p>
                  </a:txBody>
                  <a:tcPr marL="0" marR="0" marT="0" marB="0" anchor="t" anchorCtr="0" horzOverflow="overflow"/>
                </a:tc>
                <a:tc>
                  <a:txBody>
                    <a:bodyPr/>
                    <a:lstStyle/>
                    <a:p>
                      <a:pPr algn="l" defTabSz="914352">
                        <a:defRPr b="0" sz="1800">
                          <a:solidFill>
                            <a:srgbClr val="000000"/>
                          </a:solidFill>
                        </a:defRPr>
                      </a:pPr>
                      <a:r>
                        <a:rPr b="1">
                          <a:solidFill>
                            <a:srgbClr val="FFFFFF"/>
                          </a:solidFill>
                        </a:rPr>
                        <a:t>12 modular equations</a:t>
                      </a:r>
                    </a:p>
                  </a:txBody>
                  <a:tcPr marL="0" marR="0" marT="0" marB="0" anchor="t" anchorCtr="0" horzOverflow="overflow"/>
                </a:tc>
                <a:tc>
                  <a:txBody>
                    <a:bodyPr/>
                    <a:lstStyle/>
                    <a:p>
                      <a:pPr algn="l" defTabSz="914352">
                        <a:defRPr b="0" sz="1800">
                          <a:solidFill>
                            <a:srgbClr val="000000"/>
                          </a:solidFill>
                        </a:defRPr>
                      </a:pPr>
                      <a:r>
                        <a:rPr b="1">
                          <a:solidFill>
                            <a:srgbClr val="FFFFFF"/>
                          </a:solidFill>
                        </a:rPr>
                        <a:t>10 probability distributions</a:t>
                      </a:r>
                    </a:p>
                  </a:txBody>
                  <a:tcPr marL="0" marR="0" marT="0" marB="0" anchor="t" anchorCtr="0" horzOverflow="overflow"/>
                </a:tc>
              </a:tr>
              <a:tr h="558800">
                <a:tc>
                  <a:txBody>
                    <a:bodyPr/>
                    <a:lstStyle/>
                    <a:p>
                      <a:pPr algn="l" defTabSz="914352">
                        <a:defRPr b="0" sz="1800">
                          <a:solidFill>
                            <a:srgbClr val="000000"/>
                          </a:solidFill>
                        </a:defRPr>
                      </a:pPr>
                      <a:r>
                        <a:rPr b="1">
                          <a:solidFill>
                            <a:srgbClr val="FFFFFF"/>
                          </a:solidFill>
                        </a:rPr>
                        <a:t>Schmidt &amp; Lipson 2009</a:t>
                      </a:r>
                    </a:p>
                  </a:txBody>
                  <a:tcPr marL="0" marR="0" marT="0" marB="0" anchor="t" anchorCtr="0" horzOverflow="overflow"/>
                </a:tc>
                <a:tc>
                  <a:txBody>
                    <a:bodyPr/>
                    <a:lstStyle/>
                    <a:p>
                      <a:pPr algn="l" defTabSz="914352">
                        <a:defRPr sz="1800"/>
                      </a:pPr>
                      <a:r>
                        <a:t>71%</a:t>
                      </a:r>
                    </a:p>
                  </a:txBody>
                  <a:tcPr marL="0" marR="0" marT="0" marB="0" anchor="t" anchorCtr="0" horzOverflow="overflow"/>
                </a:tc>
                <a:tc>
                  <a:txBody>
                    <a:bodyPr/>
                    <a:lstStyle/>
                    <a:p>
                      <a:pPr algn="l" defTabSz="914352">
                        <a:defRPr sz="1800"/>
                      </a:pPr>
                      <a:r>
                        <a:t>15%</a:t>
                      </a:r>
                    </a:p>
                  </a:txBody>
                  <a:tcPr marL="0" marR="0" marT="0" marB="0" anchor="t" anchorCtr="0" horzOverflow="overflow"/>
                </a:tc>
                <a:tc>
                  <a:txBody>
                    <a:bodyPr/>
                    <a:lstStyle/>
                    <a:p>
                      <a:pPr algn="l" defTabSz="914352">
                        <a:defRPr sz="1800"/>
                      </a:pPr>
                      <a:r>
                        <a:t>42%</a:t>
                      </a:r>
                    </a:p>
                  </a:txBody>
                  <a:tcPr marL="0" marR="0" marT="0" marB="0" anchor="t" anchorCtr="0" horzOverflow="overflow"/>
                </a:tc>
                <a:tc>
                  <a:txBody>
                    <a:bodyPr/>
                    <a:lstStyle/>
                    <a:p>
                      <a:pPr algn="l" defTabSz="914352">
                        <a:defRPr sz="1800"/>
                      </a:pPr>
                      <a:r>
                        <a:t>60%</a:t>
                      </a:r>
                    </a:p>
                  </a:txBody>
                  <a:tcPr marL="0" marR="0" marT="0" marB="0" anchor="t" anchorCtr="0" horzOverflow="overflow"/>
                </a:tc>
              </a:tr>
              <a:tr h="546100">
                <a:tc>
                  <a:txBody>
                    <a:bodyPr/>
                    <a:lstStyle/>
                    <a:p>
                      <a:pPr algn="l" defTabSz="914352">
                        <a:defRPr b="0" sz="1800">
                          <a:solidFill>
                            <a:srgbClr val="000000"/>
                          </a:solidFill>
                        </a:defRPr>
                      </a:pPr>
                      <a:r>
                        <a:rPr b="1">
                          <a:solidFill>
                            <a:srgbClr val="FFFFFF"/>
                          </a:solidFill>
                        </a:rPr>
                        <a:t>Udrescu &amp; Tegmark 2020</a:t>
                      </a:r>
                    </a:p>
                  </a:txBody>
                  <a:tcPr marL="0" marR="0" marT="0" marB="0" anchor="t" anchorCtr="0" horzOverflow="overflow"/>
                </a:tc>
                <a:tc>
                  <a:txBody>
                    <a:bodyPr/>
                    <a:lstStyle/>
                    <a:p>
                      <a:pPr algn="l" defTabSz="914352">
                        <a:defRPr sz="1800"/>
                      </a:pPr>
                      <a:r>
                        <a:rPr b="1"/>
                        <a:t>100%</a:t>
                      </a:r>
                    </a:p>
                  </a:txBody>
                  <a:tcPr marL="0" marR="0" marT="0" marB="0" anchor="t" anchorCtr="0" horzOverflow="overflow"/>
                </a:tc>
                <a:tc>
                  <a:txBody>
                    <a:bodyPr/>
                    <a:lstStyle/>
                    <a:p>
                      <a:pPr algn="l" defTabSz="914352">
                        <a:defRPr sz="1800"/>
                      </a:pPr>
                      <a:r>
                        <a:t>85%</a:t>
                      </a:r>
                    </a:p>
                  </a:txBody>
                  <a:tcPr marL="0" marR="0" marT="0" marB="0" anchor="t" anchorCtr="0" horzOverflow="overflow"/>
                </a:tc>
                <a:tc>
                  <a:txBody>
                    <a:bodyPr/>
                    <a:lstStyle/>
                    <a:p>
                      <a:pPr algn="l" defTabSz="914352">
                        <a:defRPr sz="1800"/>
                      </a:pPr>
                      <a:r>
                        <a:t>42%</a:t>
                      </a:r>
                    </a:p>
                  </a:txBody>
                  <a:tcPr marL="0" marR="0" marT="0" marB="0" anchor="t" anchorCtr="0" horzOverflow="overflow"/>
                </a:tc>
                <a:tc>
                  <a:txBody>
                    <a:bodyPr/>
                    <a:lstStyle/>
                    <a:p>
                      <a:pPr algn="l" defTabSz="914352">
                        <a:defRPr sz="1800"/>
                      </a:pPr>
                      <a:r>
                        <a:t>70%</a:t>
                      </a:r>
                    </a:p>
                  </a:txBody>
                  <a:tcPr marL="0" marR="0" marT="0" marB="0" anchor="t" anchorCtr="0" horzOverflow="overflow"/>
                </a:tc>
              </a:tr>
              <a:tr h="390201">
                <a:tc>
                  <a:txBody>
                    <a:bodyPr/>
                    <a:lstStyle/>
                    <a:p>
                      <a:pPr algn="l" defTabSz="914352">
                        <a:defRPr b="0" sz="1800">
                          <a:solidFill>
                            <a:srgbClr val="000000"/>
                          </a:solidFill>
                        </a:defRPr>
                      </a:pPr>
                      <a:r>
                        <a:rPr b="1">
                          <a:solidFill>
                            <a:srgbClr val="FFFFFF"/>
                          </a:solidFill>
                        </a:rPr>
                        <a:t>This paper</a:t>
                      </a:r>
                    </a:p>
                  </a:txBody>
                  <a:tcPr marL="0" marR="0" marT="0" marB="0" anchor="t" anchorCtr="0" horzOverflow="overflow"/>
                </a:tc>
                <a:tc>
                  <a:txBody>
                    <a:bodyPr/>
                    <a:lstStyle/>
                    <a:p>
                      <a:pPr algn="l" defTabSz="914352">
                        <a:defRPr sz="1800"/>
                      </a:pPr>
                      <a:r>
                        <a:rPr b="1"/>
                        <a:t>100%</a:t>
                      </a:r>
                    </a:p>
                  </a:txBody>
                  <a:tcPr marL="0" marR="0" marT="0" marB="0" anchor="t" anchorCtr="0" horzOverflow="overflow"/>
                </a:tc>
                <a:tc>
                  <a:txBody>
                    <a:bodyPr/>
                    <a:lstStyle/>
                    <a:p>
                      <a:pPr algn="l" defTabSz="914352">
                        <a:defRPr sz="1800"/>
                      </a:pPr>
                      <a:r>
                        <a:rPr b="1"/>
                        <a:t>90%</a:t>
                      </a:r>
                    </a:p>
                  </a:txBody>
                  <a:tcPr marL="0" marR="0" marT="0" marB="0" anchor="t" anchorCtr="0" horzOverflow="overflow"/>
                </a:tc>
                <a:tc>
                  <a:txBody>
                    <a:bodyPr/>
                    <a:lstStyle/>
                    <a:p>
                      <a:pPr algn="l" defTabSz="914352">
                        <a:defRPr sz="1800"/>
                      </a:pPr>
                      <a:r>
                        <a:rPr b="1"/>
                        <a:t>100%</a:t>
                      </a:r>
                    </a:p>
                  </a:txBody>
                  <a:tcPr marL="0" marR="0" marT="0" marB="0" anchor="t" anchorCtr="0" horzOverflow="overflow"/>
                </a:tc>
                <a:tc>
                  <a:txBody>
                    <a:bodyPr/>
                    <a:lstStyle/>
                    <a:p>
                      <a:pPr algn="l" defTabSz="914352">
                        <a:defRPr sz="1800"/>
                      </a:pPr>
                      <a:r>
                        <a:rPr b="1"/>
                        <a:t>80%</a:t>
                      </a:r>
                    </a:p>
                  </a:txBody>
                  <a:tcPr marL="0" marR="0" marT="0" marB="0" anchor="t" anchorCtr="0" horzOverflow="overflow"/>
                </a:tc>
              </a:tr>
            </a:tbl>
          </a:graphicData>
        </a:graphic>
      </p:graphicFrame>
      <p:pic>
        <p:nvPicPr>
          <p:cNvPr id="942" name="aifeynman.jpg" descr="aifeynman.jpg"/>
          <p:cNvPicPr>
            <a:picLocks noChangeAspect="1"/>
          </p:cNvPicPr>
          <p:nvPr/>
        </p:nvPicPr>
        <p:blipFill>
          <a:blip r:embed="rId3">
            <a:extLst/>
          </a:blip>
          <a:srcRect l="80575" t="0" r="0" b="0"/>
          <a:stretch>
            <a:fillRect/>
          </a:stretch>
        </p:blipFill>
        <p:spPr>
          <a:xfrm>
            <a:off x="4200814" y="401095"/>
            <a:ext cx="1151660" cy="1471499"/>
          </a:xfrm>
          <a:prstGeom prst="rect">
            <a:avLst/>
          </a:prstGeom>
          <a:ln w="12700">
            <a:miter lim="400000"/>
          </a:ln>
        </p:spPr>
      </p:pic>
      <p:pic>
        <p:nvPicPr>
          <p:cNvPr id="943" name="413F5R9Q5PL._SX314_BO1,204,203,200_.jpg" descr="413F5R9Q5PL._SX314_BO1,204,203,200_.jpg"/>
          <p:cNvPicPr>
            <a:picLocks noChangeAspect="1"/>
          </p:cNvPicPr>
          <p:nvPr/>
        </p:nvPicPr>
        <p:blipFill>
          <a:blip r:embed="rId4">
            <a:extLst/>
          </a:blip>
          <a:stretch>
            <a:fillRect/>
          </a:stretch>
        </p:blipFill>
        <p:spPr>
          <a:xfrm>
            <a:off x="6547663" y="306486"/>
            <a:ext cx="910238" cy="1365356"/>
          </a:xfrm>
          <a:prstGeom prst="rect">
            <a:avLst/>
          </a:prstGeom>
          <a:ln w="12700">
            <a:miter lim="400000"/>
          </a:ln>
          <a:effectLst>
            <a:outerShdw sx="100000" sy="100000" kx="0" ky="0" algn="b" rotWithShape="0" blurRad="101600" dist="25400" dir="5400000">
              <a:srgbClr val="000000">
                <a:alpha val="75000"/>
              </a:srgbClr>
            </a:outerShdw>
          </a:effectLst>
        </p:spPr>
      </p:pic>
      <p:pic>
        <p:nvPicPr>
          <p:cNvPr id="944" name="41rL98PI1IL._SX346_BO1,204,203,200_.jpg" descr="41rL98PI1IL._SX346_BO1,204,203,200_.jpg"/>
          <p:cNvPicPr>
            <a:picLocks noChangeAspect="1"/>
          </p:cNvPicPr>
          <p:nvPr/>
        </p:nvPicPr>
        <p:blipFill>
          <a:blip r:embed="rId5">
            <a:extLst/>
          </a:blip>
          <a:stretch>
            <a:fillRect/>
          </a:stretch>
        </p:blipFill>
        <p:spPr>
          <a:xfrm>
            <a:off x="6349520" y="436627"/>
            <a:ext cx="959621" cy="1376008"/>
          </a:xfrm>
          <a:prstGeom prst="rect">
            <a:avLst/>
          </a:prstGeom>
          <a:ln w="12700">
            <a:miter lim="400000"/>
          </a:ln>
          <a:effectLst>
            <a:outerShdw sx="100000" sy="100000" kx="0" ky="0" algn="b" rotWithShape="0" blurRad="101600" dist="25400" dir="5400000">
              <a:srgbClr val="000000">
                <a:alpha val="75000"/>
              </a:srgbClr>
            </a:outerShdw>
          </a:effectLst>
        </p:spPr>
      </p:pic>
      <p:pic>
        <p:nvPicPr>
          <p:cNvPr id="945" name="51SaLTdPbFL._SX327_BO1,204,203,200_.jpg" descr="51SaLTdPbFL._SX327_BO1,204,203,200_.jpg"/>
          <p:cNvPicPr>
            <a:picLocks noChangeAspect="1"/>
          </p:cNvPicPr>
          <p:nvPr/>
        </p:nvPicPr>
        <p:blipFill>
          <a:blip r:embed="rId6">
            <a:extLst/>
          </a:blip>
          <a:stretch>
            <a:fillRect/>
          </a:stretch>
        </p:blipFill>
        <p:spPr>
          <a:xfrm>
            <a:off x="6209803" y="586745"/>
            <a:ext cx="910238" cy="1380572"/>
          </a:xfrm>
          <a:prstGeom prst="rect">
            <a:avLst/>
          </a:prstGeom>
          <a:ln w="12700">
            <a:miter lim="400000"/>
          </a:ln>
          <a:effectLst>
            <a:outerShdw sx="100000" sy="100000" kx="0" ky="0" algn="b" rotWithShape="0" blurRad="101600" dist="25400" dir="5400000">
              <a:srgbClr val="000000">
                <a:alpha val="75000"/>
              </a:srgbClr>
            </a:outerShdw>
          </a:effectLst>
        </p:spPr>
      </p:pic>
      <p:pic>
        <p:nvPicPr>
          <p:cNvPr id="946" name="nfdemo.jpg" descr="nfdemo.jpg"/>
          <p:cNvPicPr>
            <a:picLocks noChangeAspect="1"/>
          </p:cNvPicPr>
          <p:nvPr/>
        </p:nvPicPr>
        <p:blipFill>
          <a:blip r:embed="rId7">
            <a:extLst/>
          </a:blip>
          <a:srcRect l="70494" t="11970" r="0" b="0"/>
          <a:stretch>
            <a:fillRect/>
          </a:stretch>
        </p:blipFill>
        <p:spPr>
          <a:xfrm>
            <a:off x="9629059" y="147789"/>
            <a:ext cx="1667234" cy="1682788"/>
          </a:xfrm>
          <a:prstGeom prst="rect">
            <a:avLst/>
          </a:prstGeom>
          <a:ln w="12700">
            <a:miter lim="400000"/>
          </a:ln>
        </p:spPr>
      </p:pic>
      <p:pic>
        <p:nvPicPr>
          <p:cNvPr id="947" name="Screen Shot 2020-10-11 at 15.19.51.png" descr="Screen Shot 2020-10-11 at 15.19.51.png"/>
          <p:cNvPicPr>
            <a:picLocks noChangeAspect="1"/>
          </p:cNvPicPr>
          <p:nvPr/>
        </p:nvPicPr>
        <p:blipFill>
          <a:blip r:embed="rId8">
            <a:extLst/>
          </a:blip>
          <a:stretch>
            <a:fillRect/>
          </a:stretch>
        </p:blipFill>
        <p:spPr>
          <a:xfrm>
            <a:off x="4618695" y="4890683"/>
            <a:ext cx="6888634" cy="195796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951" name="https://ai-feynman.readthedocs.io/en/latest/"/>
          <p:cNvSpPr txBox="1"/>
          <p:nvPr/>
        </p:nvSpPr>
        <p:spPr>
          <a:xfrm>
            <a:off x="147687" y="6322872"/>
            <a:ext cx="3989745"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latin typeface="+mn-lt"/>
                <a:ea typeface="+mn-ea"/>
                <a:cs typeface="+mn-cs"/>
                <a:sym typeface="Helvetica"/>
              </a:defRPr>
            </a:lvl1pPr>
          </a:lstStyle>
          <a:p>
            <a:pPr/>
            <a:r>
              <a:t>https://ai-feynman.readthedocs.io/en/latest/</a:t>
            </a:r>
          </a:p>
        </p:txBody>
      </p:sp>
      <p:pic>
        <p:nvPicPr>
          <p:cNvPr id="952" name="Screen Shot 2020-10-11 at 13.43.20.png" descr="Screen Shot 2020-10-11 at 13.43.20.png"/>
          <p:cNvPicPr>
            <a:picLocks noChangeAspect="1"/>
          </p:cNvPicPr>
          <p:nvPr/>
        </p:nvPicPr>
        <p:blipFill>
          <a:blip r:embed="rId3">
            <a:extLst/>
          </a:blip>
          <a:srcRect l="0" t="0" r="1161" b="0"/>
          <a:stretch>
            <a:fillRect/>
          </a:stretch>
        </p:blipFill>
        <p:spPr>
          <a:xfrm>
            <a:off x="4577422" y="82550"/>
            <a:ext cx="7428823" cy="6692762"/>
          </a:xfrm>
          <a:prstGeom prst="rect">
            <a:avLst/>
          </a:prstGeom>
          <a:ln w="12700">
            <a:miter lim="400000"/>
          </a:ln>
          <a:effectLst>
            <a:outerShdw sx="100000" sy="100000" kx="0" ky="0" algn="b" rotWithShape="0" blurRad="101600" dist="25400" dir="5400000">
              <a:srgbClr val="000000">
                <a:alpha val="75000"/>
              </a:srgbClr>
            </a:outerShdw>
          </a:effectLst>
        </p:spPr>
      </p:pic>
      <p:sp>
        <p:nvSpPr>
          <p:cNvPr id="953" name="How you…"/>
          <p:cNvSpPr txBox="1"/>
          <p:nvPr/>
        </p:nvSpPr>
        <p:spPr>
          <a:xfrm>
            <a:off x="199805" y="167010"/>
            <a:ext cx="4412724" cy="2415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5100">
                <a:latin typeface="+mn-lt"/>
                <a:ea typeface="+mn-ea"/>
                <a:cs typeface="+mn-cs"/>
                <a:sym typeface="Helvetica"/>
              </a:defRPr>
            </a:pPr>
            <a:r>
              <a:t>How </a:t>
            </a:r>
            <a:r>
              <a:rPr i="1"/>
              <a:t>you</a:t>
            </a:r>
            <a:r>
              <a:t> </a:t>
            </a:r>
          </a:p>
          <a:p>
            <a:pPr>
              <a:defRPr b="1" sz="5100">
                <a:latin typeface="+mn-lt"/>
                <a:ea typeface="+mn-ea"/>
                <a:cs typeface="+mn-cs"/>
                <a:sym typeface="Helvetica"/>
              </a:defRPr>
            </a:pPr>
            <a:r>
              <a:t>can use </a:t>
            </a:r>
          </a:p>
          <a:p>
            <a:pPr>
              <a:defRPr b="1" sz="5100">
                <a:latin typeface="+mn-lt"/>
                <a:ea typeface="+mn-ea"/>
                <a:cs typeface="+mn-cs"/>
                <a:sym typeface="Helvetica"/>
              </a:defRPr>
            </a:pPr>
            <a:r>
              <a:t>this:</a:t>
            </a:r>
          </a:p>
        </p:txBody>
      </p:sp>
      <p:sp>
        <p:nvSpPr>
          <p:cNvPr id="954" name="pip install aifeynman"/>
          <p:cNvSpPr txBox="1"/>
          <p:nvPr/>
        </p:nvSpPr>
        <p:spPr>
          <a:xfrm>
            <a:off x="204847" y="3464884"/>
            <a:ext cx="4105292"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2500">
                <a:solidFill>
                  <a:srgbClr val="FF7E79"/>
                </a:solidFill>
                <a:latin typeface="Courier"/>
                <a:ea typeface="Courier"/>
                <a:cs typeface="Courier"/>
                <a:sym typeface="Courier"/>
              </a:defRPr>
            </a:lvl1pPr>
          </a:lstStyle>
          <a:p>
            <a:pPr/>
            <a:r>
              <a:t>pip install aifeynman</a:t>
            </a:r>
          </a:p>
        </p:txBody>
      </p:sp>
      <p:sp>
        <p:nvSpPr>
          <p:cNvPr id="955" name="Please email us about…"/>
          <p:cNvSpPr txBox="1"/>
          <p:nvPr/>
        </p:nvSpPr>
        <p:spPr>
          <a:xfrm>
            <a:off x="399382" y="4214367"/>
            <a:ext cx="3486355"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a:pPr>
            <a:r>
              <a:t>Please email us about </a:t>
            </a:r>
          </a:p>
          <a:p>
            <a:pPr algn="ctr">
              <a:defRPr b="1"/>
            </a:pPr>
            <a:r>
              <a:t>collaborating on analyzing your data or generalizing this to other domains!</a:t>
            </a:r>
          </a:p>
        </p:txBody>
      </p:sp>
      <p:sp>
        <p:nvSpPr>
          <p:cNvPr id="956" name="tegmark@mit.edu"/>
          <p:cNvSpPr txBox="1"/>
          <p:nvPr/>
        </p:nvSpPr>
        <p:spPr>
          <a:xfrm>
            <a:off x="1356854" y="6017950"/>
            <a:ext cx="1710790"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u="sng">
                <a:solidFill>
                  <a:srgbClr val="0563C1"/>
                </a:solidFill>
                <a:uFill>
                  <a:solidFill>
                    <a:srgbClr val="0563C1"/>
                  </a:solidFill>
                </a:uFill>
                <a:latin typeface="+mn-lt"/>
                <a:ea typeface="+mn-ea"/>
                <a:cs typeface="+mn-cs"/>
                <a:sym typeface="Helvetica"/>
                <a:hlinkClick r:id="rId4" invalidUrl="" action="" tgtFrame="" tooltip="" history="1" highlightClick="0" endSnd="0"/>
              </a:defRPr>
            </a:lvl1pPr>
          </a:lstStyle>
          <a:p>
            <a:pPr>
              <a:defRPr u="none">
                <a:solidFill>
                  <a:srgbClr val="000000"/>
                </a:solidFill>
                <a:uFillTx/>
              </a:defRPr>
            </a:pPr>
            <a:r>
              <a:rPr u="sng">
                <a:solidFill>
                  <a:srgbClr val="0563C1"/>
                </a:solidFill>
                <a:uFill>
                  <a:solidFill>
                    <a:srgbClr val="0563C1"/>
                  </a:solidFill>
                </a:uFill>
                <a:hlinkClick r:id="rId4" invalidUrl="" action="" tgtFrame="" tooltip="" history="1" highlightClick="0" endSnd="0"/>
              </a:rPr>
              <a:t>tegmark@mit.edu</a:t>
            </a: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960" name="Screen Shot 2020-05-28 at 08.56.13.png" descr="Screen Shot 2020-05-28 at 08.56.13.png"/>
          <p:cNvPicPr>
            <a:picLocks noChangeAspect="1"/>
          </p:cNvPicPr>
          <p:nvPr/>
        </p:nvPicPr>
        <p:blipFill>
          <a:blip r:embed="rId3">
            <a:extLst/>
          </a:blip>
          <a:stretch>
            <a:fillRect/>
          </a:stretch>
        </p:blipFill>
        <p:spPr>
          <a:xfrm>
            <a:off x="262313" y="3146912"/>
            <a:ext cx="11977688" cy="6858001"/>
          </a:xfrm>
          <a:prstGeom prst="rect">
            <a:avLst/>
          </a:prstGeom>
          <a:ln w="12700">
            <a:miter lim="400000"/>
          </a:ln>
        </p:spPr>
      </p:pic>
      <p:sp>
        <p:nvSpPr>
          <p:cNvPr id="961" name="State of field over past decade:"/>
          <p:cNvSpPr txBox="1"/>
          <p:nvPr/>
        </p:nvSpPr>
        <p:spPr>
          <a:xfrm>
            <a:off x="1820048" y="-83180"/>
            <a:ext cx="8551904" cy="1463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4500">
                <a:latin typeface="+mn-lt"/>
                <a:ea typeface="+mn-ea"/>
                <a:cs typeface="+mn-cs"/>
                <a:sym typeface="Helvetica"/>
              </a:defRPr>
            </a:lvl1pPr>
          </a:lstStyle>
          <a:p>
            <a:pPr/>
            <a:r>
              <a:t>State of field over past decade:</a:t>
            </a:r>
          </a:p>
        </p:txBody>
      </p:sp>
      <p:pic>
        <p:nvPicPr>
          <p:cNvPr id="962" name="Screen Shot 2020-05-28 at 08.56.29.png" descr="Screen Shot 2020-05-28 at 08.56.29.png"/>
          <p:cNvPicPr>
            <a:picLocks noChangeAspect="1"/>
          </p:cNvPicPr>
          <p:nvPr/>
        </p:nvPicPr>
        <p:blipFill>
          <a:blip r:embed="rId4">
            <a:extLst/>
          </a:blip>
          <a:stretch>
            <a:fillRect/>
          </a:stretch>
        </p:blipFill>
        <p:spPr>
          <a:xfrm>
            <a:off x="48149" y="2725415"/>
            <a:ext cx="7726468" cy="757821"/>
          </a:xfrm>
          <a:prstGeom prst="rect">
            <a:avLst/>
          </a:prstGeom>
          <a:ln w="12700">
            <a:miter lim="400000"/>
          </a:ln>
        </p:spPr>
      </p:pic>
      <p:sp>
        <p:nvSpPr>
          <p:cNvPr id="963" name="Schmidt Lipson Eureqa! algorithm best…"/>
          <p:cNvSpPr txBox="1"/>
          <p:nvPr/>
        </p:nvSpPr>
        <p:spPr>
          <a:xfrm>
            <a:off x="143308" y="727370"/>
            <a:ext cx="8506202" cy="1767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marL="228600" indent="-228600">
              <a:buSzPct val="100000"/>
              <a:buChar char="•"/>
              <a:defRPr sz="3700">
                <a:latin typeface="+mn-lt"/>
                <a:ea typeface="+mn-ea"/>
                <a:cs typeface="+mn-cs"/>
                <a:sym typeface="Helvetica"/>
              </a:defRPr>
            </a:pPr>
            <a:r>
              <a:t>Schmidt Lipson Eureqa! algorithm best</a:t>
            </a:r>
          </a:p>
          <a:p>
            <a:pPr marL="228600" indent="-228600">
              <a:buSzPct val="100000"/>
              <a:buChar char="•"/>
              <a:defRPr sz="3700">
                <a:latin typeface="+mn-lt"/>
                <a:ea typeface="+mn-ea"/>
                <a:cs typeface="+mn-cs"/>
                <a:sym typeface="Helvetica"/>
              </a:defRPr>
            </a:pPr>
            <a:r>
              <a:t>Many generic algorithms</a:t>
            </a:r>
          </a:p>
          <a:p>
            <a:pPr marL="228600" indent="-228600">
              <a:buSzPct val="100000"/>
              <a:buChar char="•"/>
              <a:defRPr sz="3700">
                <a:latin typeface="+mn-lt"/>
                <a:ea typeface="+mn-ea"/>
                <a:cs typeface="+mn-cs"/>
                <a:sym typeface="Helvetica"/>
              </a:defRPr>
            </a:pPr>
            <a:r>
              <a:t>Criticism of field for lack of benchmarks</a:t>
            </a:r>
          </a:p>
        </p:txBody>
      </p:sp>
      <p:sp>
        <p:nvSpPr>
          <p:cNvPr id="964" name="Rectangle"/>
          <p:cNvSpPr/>
          <p:nvPr/>
        </p:nvSpPr>
        <p:spPr>
          <a:xfrm>
            <a:off x="231501" y="2895684"/>
            <a:ext cx="12444479" cy="4752248"/>
          </a:xfrm>
          <a:prstGeom prst="rect">
            <a:avLst/>
          </a:prstGeom>
          <a:ln w="12700">
            <a:solidFill>
              <a:srgbClr val="000000"/>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968" name="Screen Shot 2020-05-28 at 09.03.33.png" descr="Screen Shot 2020-05-28 at 09.03.33.png"/>
          <p:cNvPicPr>
            <a:picLocks noChangeAspect="1"/>
          </p:cNvPicPr>
          <p:nvPr/>
        </p:nvPicPr>
        <p:blipFill>
          <a:blip r:embed="rId3">
            <a:extLst/>
          </a:blip>
          <a:stretch>
            <a:fillRect/>
          </a:stretch>
        </p:blipFill>
        <p:spPr>
          <a:xfrm>
            <a:off x="128633" y="0"/>
            <a:ext cx="8195159" cy="6858001"/>
          </a:xfrm>
          <a:prstGeom prst="rect">
            <a:avLst/>
          </a:prstGeom>
          <a:ln w="12700">
            <a:miter lim="400000"/>
          </a:ln>
        </p:spPr>
      </p:pic>
      <p:sp>
        <p:nvSpPr>
          <p:cNvPr id="969" name="https://space.mit.edu/home/tegmark/aifeynman.html"/>
          <p:cNvSpPr txBox="1"/>
          <p:nvPr/>
        </p:nvSpPr>
        <p:spPr>
          <a:xfrm>
            <a:off x="5572947" y="6327064"/>
            <a:ext cx="6478003" cy="459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lnSpc>
                <a:spcPts val="4200"/>
              </a:lnSpc>
              <a:defRPr sz="2400" u="sng">
                <a:ln w="0" cap="flat">
                  <a:solidFill>
                    <a:srgbClr val="0000EE"/>
                  </a:solidFill>
                  <a:prstDash val="solid"/>
                  <a:miter lim="400000"/>
                </a:ln>
                <a:solidFill>
                  <a:srgbClr val="FF2600"/>
                </a:solidFill>
                <a:uFill>
                  <a:solidFill>
                    <a:srgbClr val="0563C1"/>
                  </a:solidFill>
                </a:uFill>
                <a:latin typeface="Times Roman"/>
                <a:ea typeface="Times Roman"/>
                <a:cs typeface="Times Roman"/>
                <a:sym typeface="Times Roman"/>
                <a:hlinkClick r:id="rId4" invalidUrl="" action="" tgtFrame="" tooltip="" history="1" highlightClick="0" endSnd="0"/>
              </a:defRPr>
            </a:lvl1pPr>
          </a:lstStyle>
          <a:p>
            <a:pPr>
              <a:defRPr>
                <a:uFillTx/>
              </a:defRPr>
            </a:pPr>
            <a:r>
              <a:rPr>
                <a:uFill>
                  <a:solidFill>
                    <a:srgbClr val="0563C1"/>
                  </a:solidFill>
                </a:uFill>
                <a:hlinkClick r:id="rId4" invalidUrl="" action="" tgtFrame="" tooltip="" history="1" highlightClick="0" endSnd="0"/>
              </a:rPr>
              <a:t>https://space.mit.edu/home/tegmark/aifeynman.html</a:t>
            </a:r>
          </a:p>
        </p:txBody>
      </p:sp>
      <p:pic>
        <p:nvPicPr>
          <p:cNvPr id="970" name="Picture 7" descr="Picture 7"/>
          <p:cNvPicPr>
            <a:picLocks noChangeAspect="1"/>
          </p:cNvPicPr>
          <p:nvPr/>
        </p:nvPicPr>
        <p:blipFill>
          <a:blip r:embed="rId5">
            <a:extLst/>
          </a:blip>
          <a:stretch>
            <a:fillRect/>
          </a:stretch>
        </p:blipFill>
        <p:spPr>
          <a:xfrm>
            <a:off x="8186412" y="4470965"/>
            <a:ext cx="3981188" cy="1942225"/>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974" name="Rectangle"/>
          <p:cNvSpPr/>
          <p:nvPr/>
        </p:nvSpPr>
        <p:spPr>
          <a:xfrm>
            <a:off x="3328816" y="5894011"/>
            <a:ext cx="6282688" cy="480803"/>
          </a:xfrm>
          <a:prstGeom prst="rect">
            <a:avLst/>
          </a:prstGeom>
          <a:solidFill>
            <a:srgbClr val="FFFC79"/>
          </a:solidFill>
          <a:ln w="12700">
            <a:miter lim="400000"/>
          </a:ln>
        </p:spPr>
        <p:txBody>
          <a:bodyPr lIns="45719" rIns="45719" anchor="ctr"/>
          <a:lstStyle/>
          <a:p>
            <a:pPr>
              <a:defRPr>
                <a:solidFill>
                  <a:srgbClr val="FFFC79"/>
                </a:solidFill>
              </a:defRPr>
            </a:pPr>
          </a:p>
        </p:txBody>
      </p:sp>
      <p:sp>
        <p:nvSpPr>
          <p:cNvPr id="975" name="Our focus: Intelligible Intelligence"/>
          <p:cNvSpPr txBox="1"/>
          <p:nvPr/>
        </p:nvSpPr>
        <p:spPr>
          <a:xfrm>
            <a:off x="1422517" y="53481"/>
            <a:ext cx="9346966" cy="760425"/>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5000">
                <a:latin typeface="Times New Roman"/>
                <a:ea typeface="Times New Roman"/>
                <a:cs typeface="Times New Roman"/>
                <a:sym typeface="Times New Roman"/>
              </a:defRPr>
            </a:lvl1pPr>
          </a:lstStyle>
          <a:p>
            <a:pPr/>
            <a:r>
              <a:t>Our focus: Intelligible Intelligence</a:t>
            </a:r>
          </a:p>
        </p:txBody>
      </p:sp>
      <p:grpSp>
        <p:nvGrpSpPr>
          <p:cNvPr id="984" name="Group"/>
          <p:cNvGrpSpPr/>
          <p:nvPr/>
        </p:nvGrpSpPr>
        <p:grpSpPr>
          <a:xfrm>
            <a:off x="1256280" y="780514"/>
            <a:ext cx="9796272" cy="1643058"/>
            <a:chOff x="0" y="0"/>
            <a:chExt cx="9796270" cy="1643056"/>
          </a:xfrm>
        </p:grpSpPr>
        <p:pic>
          <p:nvPicPr>
            <p:cNvPr id="976" name="group2019.jpg" descr="group2019.jpg"/>
            <p:cNvPicPr>
              <a:picLocks noChangeAspect="1"/>
            </p:cNvPicPr>
            <p:nvPr/>
          </p:nvPicPr>
          <p:blipFill>
            <a:blip r:embed="rId2">
              <a:extLst/>
            </a:blip>
            <a:srcRect l="11929" t="0" r="77847" b="74725"/>
            <a:stretch>
              <a:fillRect/>
            </a:stretch>
          </p:blipFill>
          <p:spPr>
            <a:xfrm>
              <a:off x="0" y="48603"/>
              <a:ext cx="1409343" cy="1594454"/>
            </a:xfrm>
            <a:prstGeom prst="rect">
              <a:avLst/>
            </a:prstGeom>
            <a:ln w="12700" cap="flat">
              <a:noFill/>
              <a:miter lim="400000"/>
            </a:ln>
            <a:effectLst/>
          </p:spPr>
        </p:pic>
        <p:grpSp>
          <p:nvGrpSpPr>
            <p:cNvPr id="983" name="Group"/>
            <p:cNvGrpSpPr/>
            <p:nvPr/>
          </p:nvGrpSpPr>
          <p:grpSpPr>
            <a:xfrm>
              <a:off x="1489636" y="0"/>
              <a:ext cx="8306635" cy="1631809"/>
              <a:chOff x="0" y="0"/>
              <a:chExt cx="8306633" cy="1631808"/>
            </a:xfrm>
          </p:grpSpPr>
          <p:pic>
            <p:nvPicPr>
              <p:cNvPr id="977" name="bhairav.jpg" descr="bhairav.jpg"/>
              <p:cNvPicPr>
                <a:picLocks noChangeAspect="1"/>
              </p:cNvPicPr>
              <p:nvPr/>
            </p:nvPicPr>
            <p:blipFill>
              <a:blip r:embed="rId3">
                <a:extLst/>
              </a:blip>
              <a:stretch>
                <a:fillRect/>
              </a:stretch>
            </p:blipFill>
            <p:spPr>
              <a:xfrm>
                <a:off x="5663900" y="0"/>
                <a:ext cx="1228583" cy="1631809"/>
              </a:xfrm>
              <a:prstGeom prst="rect">
                <a:avLst/>
              </a:prstGeom>
              <a:ln w="12700" cap="flat">
                <a:noFill/>
                <a:miter lim="400000"/>
              </a:ln>
              <a:effectLst/>
            </p:spPr>
          </p:pic>
          <p:pic>
            <p:nvPicPr>
              <p:cNvPr id="978" name="Screen Shot 2020-05-28 at 09.08.29.png" descr="Screen Shot 2020-05-28 at 09.08.29.png"/>
              <p:cNvPicPr>
                <a:picLocks noChangeAspect="1"/>
              </p:cNvPicPr>
              <p:nvPr/>
            </p:nvPicPr>
            <p:blipFill>
              <a:blip r:embed="rId4">
                <a:extLst/>
              </a:blip>
              <a:srcRect l="0" t="0" r="0" b="0"/>
              <a:stretch>
                <a:fillRect/>
              </a:stretch>
            </p:blipFill>
            <p:spPr>
              <a:xfrm>
                <a:off x="2833886" y="101759"/>
                <a:ext cx="1157472" cy="1488710"/>
              </a:xfrm>
              <a:prstGeom prst="rect">
                <a:avLst/>
              </a:prstGeom>
              <a:ln w="12700" cap="flat">
                <a:noFill/>
                <a:miter lim="400000"/>
              </a:ln>
              <a:effectLst/>
            </p:spPr>
          </p:pic>
          <p:pic>
            <p:nvPicPr>
              <p:cNvPr id="979" name="group2019.jpg" descr="group2019.jpg"/>
              <p:cNvPicPr>
                <a:picLocks noChangeAspect="1"/>
              </p:cNvPicPr>
              <p:nvPr/>
            </p:nvPicPr>
            <p:blipFill>
              <a:blip r:embed="rId2">
                <a:extLst/>
              </a:blip>
              <a:srcRect l="38106" t="0" r="51401" b="75907"/>
              <a:stretch>
                <a:fillRect/>
              </a:stretch>
            </p:blipFill>
            <p:spPr>
              <a:xfrm>
                <a:off x="4070062" y="66557"/>
                <a:ext cx="1483792" cy="1559071"/>
              </a:xfrm>
              <a:prstGeom prst="rect">
                <a:avLst/>
              </a:prstGeom>
              <a:ln w="12700" cap="flat">
                <a:noFill/>
                <a:miter lim="400000"/>
              </a:ln>
              <a:effectLst/>
            </p:spPr>
          </p:pic>
          <p:pic>
            <p:nvPicPr>
              <p:cNvPr id="980" name="jiahai.jpg" descr="jiahai.jpg"/>
              <p:cNvPicPr>
                <a:picLocks noChangeAspect="1"/>
              </p:cNvPicPr>
              <p:nvPr/>
            </p:nvPicPr>
            <p:blipFill>
              <a:blip r:embed="rId5">
                <a:extLst/>
              </a:blip>
              <a:stretch>
                <a:fillRect/>
              </a:stretch>
            </p:blipFill>
            <p:spPr>
              <a:xfrm>
                <a:off x="1408280" y="66557"/>
                <a:ext cx="1210352" cy="1558785"/>
              </a:xfrm>
              <a:prstGeom prst="rect">
                <a:avLst/>
              </a:prstGeom>
              <a:ln w="12700" cap="flat">
                <a:noFill/>
                <a:miter lim="400000"/>
              </a:ln>
              <a:effectLst/>
            </p:spPr>
          </p:pic>
          <p:pic>
            <p:nvPicPr>
              <p:cNvPr id="981" name="Andrew Tan.jpg" descr="Andrew Tan.jpg"/>
              <p:cNvPicPr>
                <a:picLocks noChangeAspect="1"/>
              </p:cNvPicPr>
              <p:nvPr/>
            </p:nvPicPr>
            <p:blipFill>
              <a:blip r:embed="rId6">
                <a:extLst/>
              </a:blip>
              <a:srcRect l="40023" t="25834" r="28008" b="33296"/>
              <a:stretch>
                <a:fillRect/>
              </a:stretch>
            </p:blipFill>
            <p:spPr>
              <a:xfrm>
                <a:off x="0" y="60572"/>
                <a:ext cx="1228755" cy="1570893"/>
              </a:xfrm>
              <a:prstGeom prst="rect">
                <a:avLst/>
              </a:prstGeom>
              <a:ln w="12700" cap="flat">
                <a:noFill/>
                <a:miter lim="400000"/>
              </a:ln>
              <a:effectLst/>
            </p:spPr>
          </p:pic>
          <p:pic>
            <p:nvPicPr>
              <p:cNvPr id="982" name="23551623.jpg" descr="23551623.jpg"/>
              <p:cNvPicPr>
                <a:picLocks noChangeAspect="1"/>
              </p:cNvPicPr>
              <p:nvPr/>
            </p:nvPicPr>
            <p:blipFill>
              <a:blip r:embed="rId7">
                <a:extLst/>
              </a:blip>
              <a:srcRect l="25431" t="4133" r="31596" b="44492"/>
              <a:stretch>
                <a:fillRect/>
              </a:stretch>
            </p:blipFill>
            <p:spPr>
              <a:xfrm>
                <a:off x="7002869" y="66557"/>
                <a:ext cx="1303765" cy="1558676"/>
              </a:xfrm>
              <a:prstGeom prst="rect">
                <a:avLst/>
              </a:prstGeom>
              <a:ln w="12700" cap="flat">
                <a:noFill/>
                <a:miter lim="400000"/>
              </a:ln>
              <a:effectLst/>
            </p:spPr>
          </p:pic>
        </p:grpSp>
      </p:grpSp>
      <p:pic>
        <p:nvPicPr>
          <p:cNvPr id="985" name="Screen Shot 2020-10-10 at 10.30.08.png" descr="Screen Shot 2020-10-10 at 10.30.08.png"/>
          <p:cNvPicPr>
            <a:picLocks noChangeAspect="1"/>
          </p:cNvPicPr>
          <p:nvPr/>
        </p:nvPicPr>
        <p:blipFill>
          <a:blip r:embed="rId8">
            <a:extLst/>
          </a:blip>
          <a:stretch>
            <a:fillRect/>
          </a:stretch>
        </p:blipFill>
        <p:spPr>
          <a:xfrm>
            <a:off x="8641570" y="3763532"/>
            <a:ext cx="3392265" cy="602366"/>
          </a:xfrm>
          <a:prstGeom prst="rect">
            <a:avLst/>
          </a:prstGeom>
          <a:ln w="12700">
            <a:miter lim="400000"/>
          </a:ln>
        </p:spPr>
      </p:pic>
      <p:sp>
        <p:nvSpPr>
          <p:cNvPr id="986" name="Model we can…"/>
          <p:cNvSpPr txBox="1"/>
          <p:nvPr/>
        </p:nvSpPr>
        <p:spPr>
          <a:xfrm>
            <a:off x="8938992" y="2646711"/>
            <a:ext cx="2370050" cy="878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sz="2600">
                <a:latin typeface="+mn-lt"/>
                <a:ea typeface="+mn-ea"/>
                <a:cs typeface="+mn-cs"/>
                <a:sym typeface="Helvetica"/>
              </a:defRPr>
            </a:pPr>
            <a:r>
              <a:t>Model we can</a:t>
            </a:r>
          </a:p>
          <a:p>
            <a:pPr algn="ctr" defTabSz="457200">
              <a:defRPr sz="2600">
                <a:latin typeface="+mn-lt"/>
                <a:ea typeface="+mn-ea"/>
                <a:cs typeface="+mn-cs"/>
                <a:sym typeface="Helvetica"/>
              </a:defRPr>
            </a:pPr>
            <a:r>
              <a:t>understand</a:t>
            </a:r>
          </a:p>
        </p:txBody>
      </p:sp>
      <p:grpSp>
        <p:nvGrpSpPr>
          <p:cNvPr id="990" name="Group"/>
          <p:cNvGrpSpPr/>
          <p:nvPr/>
        </p:nvGrpSpPr>
        <p:grpSpPr>
          <a:xfrm>
            <a:off x="4673105" y="2646711"/>
            <a:ext cx="2718790" cy="2112456"/>
            <a:chOff x="0" y="0"/>
            <a:chExt cx="2718789" cy="2112455"/>
          </a:xfrm>
        </p:grpSpPr>
        <p:pic>
          <p:nvPicPr>
            <p:cNvPr id="987" name="image1-300x300.png" descr="image1-300x300.png"/>
            <p:cNvPicPr>
              <a:picLocks noChangeAspect="1"/>
            </p:cNvPicPr>
            <p:nvPr/>
          </p:nvPicPr>
          <p:blipFill>
            <a:blip r:embed="rId9">
              <a:extLst/>
            </a:blip>
            <a:stretch>
              <a:fillRect/>
            </a:stretch>
          </p:blipFill>
          <p:spPr>
            <a:xfrm>
              <a:off x="824282" y="694098"/>
              <a:ext cx="1351311" cy="1351311"/>
            </a:xfrm>
            <a:prstGeom prst="rect">
              <a:avLst/>
            </a:prstGeom>
            <a:ln w="12700" cap="flat">
              <a:noFill/>
              <a:miter lim="400000"/>
            </a:ln>
            <a:effectLst/>
          </p:spPr>
        </p:pic>
        <p:sp>
          <p:nvSpPr>
            <p:cNvPr id="988" name="Inscrutable…"/>
            <p:cNvSpPr txBox="1"/>
            <p:nvPr/>
          </p:nvSpPr>
          <p:spPr>
            <a:xfrm>
              <a:off x="0" y="0"/>
              <a:ext cx="2718790"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Inscrutable</a:t>
              </a:r>
            </a:p>
            <a:p>
              <a:pPr algn="ctr" defTabSz="457200">
                <a:defRPr sz="2600">
                  <a:latin typeface="+mn-lt"/>
                  <a:ea typeface="+mn-ea"/>
                  <a:cs typeface="+mn-cs"/>
                  <a:sym typeface="Helvetica"/>
                </a:defRPr>
              </a:pPr>
              <a:r>
                <a:t>black box model</a:t>
              </a:r>
            </a:p>
          </p:txBody>
        </p:sp>
        <p:sp>
          <p:nvSpPr>
            <p:cNvPr id="989" name="Rectangle"/>
            <p:cNvSpPr/>
            <p:nvPr/>
          </p:nvSpPr>
          <p:spPr>
            <a:xfrm>
              <a:off x="175789" y="60046"/>
              <a:ext cx="2537606"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991" name="Rectangle"/>
          <p:cNvSpPr/>
          <p:nvPr/>
        </p:nvSpPr>
        <p:spPr>
          <a:xfrm>
            <a:off x="8553423" y="2706757"/>
            <a:ext cx="3466960" cy="2052410"/>
          </a:xfrm>
          <a:prstGeom prst="rect">
            <a:avLst/>
          </a:prstGeom>
          <a:ln w="12700">
            <a:solidFill>
              <a:srgbClr val="000000"/>
            </a:solidFill>
            <a:miter/>
          </a:ln>
        </p:spPr>
        <p:txBody>
          <a:bodyPr lIns="45719" rIns="45719" anchor="ctr"/>
          <a:lstStyle/>
          <a:p>
            <a:pPr/>
          </a:p>
        </p:txBody>
      </p:sp>
      <p:grpSp>
        <p:nvGrpSpPr>
          <p:cNvPr id="995" name="Group"/>
          <p:cNvGrpSpPr/>
          <p:nvPr/>
        </p:nvGrpSpPr>
        <p:grpSpPr>
          <a:xfrm>
            <a:off x="45906" y="2646711"/>
            <a:ext cx="3638363" cy="2112456"/>
            <a:chOff x="0" y="0"/>
            <a:chExt cx="3638361" cy="2112455"/>
          </a:xfrm>
        </p:grpSpPr>
        <p:pic>
          <p:nvPicPr>
            <p:cNvPr id="992" name="Picture 7" descr="Picture 7"/>
            <p:cNvPicPr>
              <a:picLocks noChangeAspect="1"/>
            </p:cNvPicPr>
            <p:nvPr/>
          </p:nvPicPr>
          <p:blipFill>
            <a:blip r:embed="rId10">
              <a:extLst/>
            </a:blip>
            <a:srcRect l="0" t="0" r="0" b="44387"/>
            <a:stretch>
              <a:fillRect/>
            </a:stretch>
          </p:blipFill>
          <p:spPr>
            <a:xfrm>
              <a:off x="119166" y="886558"/>
              <a:ext cx="3374603" cy="915547"/>
            </a:xfrm>
            <a:prstGeom prst="rect">
              <a:avLst/>
            </a:prstGeom>
            <a:ln w="12700" cap="flat">
              <a:noFill/>
              <a:miter lim="400000"/>
            </a:ln>
            <a:effectLst/>
          </p:spPr>
        </p:pic>
        <p:sp>
          <p:nvSpPr>
            <p:cNvPr id="993" name="Data"/>
            <p:cNvSpPr txBox="1"/>
            <p:nvPr/>
          </p:nvSpPr>
          <p:spPr>
            <a:xfrm>
              <a:off x="1304068" y="0"/>
              <a:ext cx="1030224" cy="485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457200">
                <a:defRPr sz="2600">
                  <a:latin typeface="+mn-lt"/>
                  <a:ea typeface="+mn-ea"/>
                  <a:cs typeface="+mn-cs"/>
                  <a:sym typeface="Helvetica"/>
                </a:defRPr>
              </a:lvl1pPr>
            </a:lstStyle>
            <a:p>
              <a:pPr/>
              <a:r>
                <a:t>Data</a:t>
              </a:r>
            </a:p>
          </p:txBody>
        </p:sp>
        <p:sp>
          <p:nvSpPr>
            <p:cNvPr id="994" name="Rectangle"/>
            <p:cNvSpPr/>
            <p:nvPr/>
          </p:nvSpPr>
          <p:spPr>
            <a:xfrm>
              <a:off x="0" y="60046"/>
              <a:ext cx="3638362"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996" name="Arrow"/>
          <p:cNvSpPr/>
          <p:nvPr/>
        </p:nvSpPr>
        <p:spPr>
          <a:xfrm>
            <a:off x="7520071" y="3735991"/>
            <a:ext cx="886126" cy="632048"/>
          </a:xfrm>
          <a:prstGeom prst="rightArrow">
            <a:avLst>
              <a:gd name="adj1" fmla="val 32000"/>
              <a:gd name="adj2" fmla="val 64000"/>
            </a:avLst>
          </a:prstGeom>
          <a:solidFill>
            <a:srgbClr val="FF2600"/>
          </a:solidFill>
          <a:ln w="12700">
            <a:miter lim="400000"/>
          </a:ln>
        </p:spPr>
        <p:txBody>
          <a:bodyPr lIns="45719" rIns="45719" anchor="ctr"/>
          <a:lstStyle/>
          <a:p>
            <a:pPr/>
          </a:p>
        </p:txBody>
      </p:sp>
      <p:sp>
        <p:nvSpPr>
          <p:cNvPr id="997" name="Arrow"/>
          <p:cNvSpPr/>
          <p:nvPr/>
        </p:nvSpPr>
        <p:spPr>
          <a:xfrm>
            <a:off x="3868006" y="3759838"/>
            <a:ext cx="886126" cy="632048"/>
          </a:xfrm>
          <a:prstGeom prst="rightArrow">
            <a:avLst>
              <a:gd name="adj1" fmla="val 32000"/>
              <a:gd name="adj2" fmla="val 64000"/>
            </a:avLst>
          </a:prstGeom>
          <a:solidFill>
            <a:srgbClr val="FF2600"/>
          </a:solidFill>
          <a:ln w="12700">
            <a:miter lim="400000"/>
          </a:ln>
        </p:spPr>
        <p:txBody>
          <a:bodyPr lIns="45719" rIns="45719" anchor="ctr"/>
          <a:lstStyle/>
          <a:p>
            <a:pPr/>
          </a:p>
        </p:txBody>
      </p:sp>
      <p:sp>
        <p:nvSpPr>
          <p:cNvPr id="998" name="Neural…"/>
          <p:cNvSpPr txBox="1"/>
          <p:nvPr/>
        </p:nvSpPr>
        <p:spPr>
          <a:xfrm>
            <a:off x="3549021" y="3091211"/>
            <a:ext cx="1257881" cy="675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b="1" i="1" sz="1900">
                <a:solidFill>
                  <a:srgbClr val="FF2600"/>
                </a:solidFill>
                <a:latin typeface="+mn-lt"/>
                <a:ea typeface="+mn-ea"/>
                <a:cs typeface="+mn-cs"/>
                <a:sym typeface="Helvetica"/>
              </a:defRPr>
            </a:pPr>
            <a:r>
              <a:t>Neural</a:t>
            </a:r>
          </a:p>
          <a:p>
            <a:pPr algn="ctr" defTabSz="457200">
              <a:defRPr b="1" i="1" sz="1900">
                <a:solidFill>
                  <a:srgbClr val="FF2600"/>
                </a:solidFill>
                <a:latin typeface="+mn-lt"/>
                <a:ea typeface="+mn-ea"/>
                <a:cs typeface="+mn-cs"/>
                <a:sym typeface="Helvetica"/>
              </a:defRPr>
            </a:pPr>
            <a:r>
              <a:t>network</a:t>
            </a:r>
          </a:p>
        </p:txBody>
      </p:sp>
      <p:sp>
        <p:nvSpPr>
          <p:cNvPr id="999" name="Our…"/>
          <p:cNvSpPr txBox="1"/>
          <p:nvPr/>
        </p:nvSpPr>
        <p:spPr>
          <a:xfrm>
            <a:off x="7373000" y="3091211"/>
            <a:ext cx="976287" cy="675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b="1" i="1" sz="1900">
                <a:solidFill>
                  <a:srgbClr val="FF2600"/>
                </a:solidFill>
                <a:latin typeface="+mn-lt"/>
                <a:ea typeface="+mn-ea"/>
                <a:cs typeface="+mn-cs"/>
                <a:sym typeface="Helvetica"/>
              </a:defRPr>
            </a:pPr>
            <a:r>
              <a:t>Our</a:t>
            </a:r>
          </a:p>
          <a:p>
            <a:pPr algn="ctr" defTabSz="457200">
              <a:defRPr b="1" i="1" sz="1900">
                <a:solidFill>
                  <a:srgbClr val="FF2600"/>
                </a:solidFill>
                <a:latin typeface="+mn-lt"/>
                <a:ea typeface="+mn-ea"/>
                <a:cs typeface="+mn-cs"/>
                <a:sym typeface="Helvetica"/>
              </a:defRPr>
            </a:pPr>
            <a:r>
              <a:t>focus</a:t>
            </a:r>
          </a:p>
        </p:txBody>
      </p:sp>
      <p:sp>
        <p:nvSpPr>
          <p:cNvPr id="1000" name="Today I'll discuss auto-discovery of…"/>
          <p:cNvSpPr txBox="1"/>
          <p:nvPr/>
        </p:nvSpPr>
        <p:spPr>
          <a:xfrm>
            <a:off x="2981450" y="5055052"/>
            <a:ext cx="6565452" cy="166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600">
                <a:latin typeface="+mn-lt"/>
                <a:ea typeface="+mn-ea"/>
                <a:cs typeface="+mn-cs"/>
                <a:sym typeface="Helvetica"/>
              </a:defRPr>
            </a:pPr>
            <a:r>
              <a:t>Today I'll discuss auto-discovery of</a:t>
            </a:r>
          </a:p>
          <a:p>
            <a:pPr marL="228600" indent="-228600" defTabSz="457200">
              <a:buSzPct val="100000"/>
              <a:buChar char="✦"/>
              <a:defRPr sz="2600">
                <a:latin typeface="+mn-lt"/>
                <a:ea typeface="+mn-ea"/>
                <a:cs typeface="+mn-cs"/>
                <a:sym typeface="Helvetica"/>
              </a:defRPr>
            </a:pPr>
            <a:r>
              <a:t> equations (symbolic regression)</a:t>
            </a:r>
          </a:p>
          <a:p>
            <a:pPr marL="228600" indent="-228600" defTabSz="457200">
              <a:buSzPct val="100000"/>
              <a:buChar char="✦"/>
              <a:defRPr sz="2600">
                <a:latin typeface="+mn-lt"/>
                <a:ea typeface="+mn-ea"/>
                <a:cs typeface="+mn-cs"/>
                <a:sym typeface="Helvetica"/>
              </a:defRPr>
            </a:pPr>
            <a:r>
              <a:t> useful degrees of freedom ("pregression")</a:t>
            </a:r>
          </a:p>
          <a:p>
            <a:pPr marL="228600" indent="-228600" defTabSz="457200">
              <a:buSzPct val="100000"/>
              <a:buChar char="✦"/>
              <a:defRPr sz="2600">
                <a:latin typeface="+mn-lt"/>
                <a:ea typeface="+mn-ea"/>
                <a:cs typeface="+mn-cs"/>
                <a:sym typeface="Helvetica"/>
              </a:defRPr>
            </a:pPr>
            <a:r>
              <a:t> conserved quantities</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2" name="Manifold…"/>
          <p:cNvSpPr txBox="1"/>
          <p:nvPr/>
        </p:nvSpPr>
        <p:spPr>
          <a:xfrm>
            <a:off x="3787234" y="1900341"/>
            <a:ext cx="4802273" cy="2834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9000">
                <a:solidFill>
                  <a:srgbClr val="FFFC79"/>
                </a:solidFill>
                <a:latin typeface="+mn-lt"/>
                <a:ea typeface="+mn-ea"/>
                <a:cs typeface="+mn-cs"/>
                <a:sym typeface="Helvetica"/>
              </a:defRPr>
            </a:pPr>
            <a:r>
              <a:t>Manifold</a:t>
            </a:r>
          </a:p>
          <a:p>
            <a:pPr algn="ctr">
              <a:defRPr b="1" sz="9000">
                <a:solidFill>
                  <a:srgbClr val="FFFC79"/>
                </a:solidFill>
                <a:latin typeface="+mn-lt"/>
                <a:ea typeface="+mn-ea"/>
                <a:cs typeface="+mn-cs"/>
                <a:sym typeface="Helvetica"/>
              </a:defRPr>
            </a:pPr>
            <a:r>
              <a:t>learning</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06" name="img1.png" descr="img1.png"/>
          <p:cNvPicPr>
            <a:picLocks noChangeAspect="1"/>
          </p:cNvPicPr>
          <p:nvPr/>
        </p:nvPicPr>
        <p:blipFill>
          <a:blip r:embed="rId2">
            <a:extLst/>
          </a:blip>
          <a:stretch>
            <a:fillRect/>
          </a:stretch>
        </p:blipFill>
        <p:spPr>
          <a:xfrm>
            <a:off x="5826625" y="-1"/>
            <a:ext cx="6447664" cy="9431210"/>
          </a:xfrm>
          <a:prstGeom prst="rect">
            <a:avLst/>
          </a:prstGeom>
          <a:ln w="12700">
            <a:miter lim="400000"/>
          </a:ln>
        </p:spPr>
      </p:pic>
      <p:pic>
        <p:nvPicPr>
          <p:cNvPr id="1007" name="23551623.jpg" descr="23551623.jpg"/>
          <p:cNvPicPr>
            <a:picLocks noChangeAspect="1"/>
          </p:cNvPicPr>
          <p:nvPr/>
        </p:nvPicPr>
        <p:blipFill>
          <a:blip r:embed="rId3">
            <a:extLst/>
          </a:blip>
          <a:srcRect l="25431" t="4133" r="33971" b="44492"/>
          <a:stretch>
            <a:fillRect/>
          </a:stretch>
        </p:blipFill>
        <p:spPr>
          <a:xfrm>
            <a:off x="1481795" y="1719750"/>
            <a:ext cx="3096245" cy="3918148"/>
          </a:xfrm>
          <a:prstGeom prst="rect">
            <a:avLst/>
          </a:prstGeom>
          <a:ln w="12700">
            <a:miter lim="400000"/>
          </a:ln>
        </p:spPr>
      </p:pic>
      <p:pic>
        <p:nvPicPr>
          <p:cNvPr id="1008" name="Screen Shot 2022-06-04 at 17.54.57.png" descr="Screen Shot 2022-06-04 at 17.54.57.png"/>
          <p:cNvPicPr>
            <a:picLocks noChangeAspect="1"/>
          </p:cNvPicPr>
          <p:nvPr/>
        </p:nvPicPr>
        <p:blipFill>
          <a:blip r:embed="rId4">
            <a:extLst/>
          </a:blip>
          <a:stretch>
            <a:fillRect/>
          </a:stretch>
        </p:blipFill>
        <p:spPr>
          <a:xfrm>
            <a:off x="455028" y="127412"/>
            <a:ext cx="4944423" cy="844738"/>
          </a:xfrm>
          <a:prstGeom prst="rect">
            <a:avLst/>
          </a:prstGeom>
          <a:ln w="12700">
            <a:miter lim="400000"/>
          </a:ln>
        </p:spPr>
      </p:pic>
      <p:sp>
        <p:nvSpPr>
          <p:cNvPr id="1009" name="https://arxiv.org/abs/2109.09721"/>
          <p:cNvSpPr txBox="1"/>
          <p:nvPr/>
        </p:nvSpPr>
        <p:spPr>
          <a:xfrm>
            <a:off x="1521345" y="1101930"/>
            <a:ext cx="2811789" cy="320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500">
                <a:latin typeface="+mn-lt"/>
                <a:ea typeface="+mn-ea"/>
                <a:cs typeface="+mn-cs"/>
                <a:sym typeface="Helvetica"/>
              </a:defRPr>
            </a:lvl1pPr>
          </a:lstStyle>
          <a:p>
            <a:pPr/>
            <a:r>
              <a:t>https://arxiv.org/abs/2109.09721</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11" name="Screen Shot 2022-06-04 at 17.54.57.png" descr="Screen Shot 2022-06-04 at 17.54.57.png"/>
          <p:cNvPicPr>
            <a:picLocks noChangeAspect="1"/>
          </p:cNvPicPr>
          <p:nvPr/>
        </p:nvPicPr>
        <p:blipFill>
          <a:blip r:embed="rId2">
            <a:extLst/>
          </a:blip>
          <a:stretch>
            <a:fillRect/>
          </a:stretch>
        </p:blipFill>
        <p:spPr>
          <a:xfrm>
            <a:off x="455028" y="127412"/>
            <a:ext cx="4944423" cy="844738"/>
          </a:xfrm>
          <a:prstGeom prst="rect">
            <a:avLst/>
          </a:prstGeom>
          <a:ln w="12700">
            <a:miter lim="400000"/>
          </a:ln>
        </p:spPr>
      </p:pic>
      <p:sp>
        <p:nvSpPr>
          <p:cNvPr id="1012" name="https://arxiv.org/abs/2109.09721"/>
          <p:cNvSpPr txBox="1"/>
          <p:nvPr/>
        </p:nvSpPr>
        <p:spPr>
          <a:xfrm>
            <a:off x="9189345" y="129930"/>
            <a:ext cx="2811789" cy="320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500">
                <a:latin typeface="+mn-lt"/>
                <a:ea typeface="+mn-ea"/>
                <a:cs typeface="+mn-cs"/>
                <a:sym typeface="Helvetica"/>
              </a:defRPr>
            </a:lvl1pPr>
          </a:lstStyle>
          <a:p>
            <a:pPr/>
            <a:r>
              <a:t>https://arxiv.org/abs/2109.09721</a:t>
            </a:r>
          </a:p>
        </p:txBody>
      </p:sp>
      <p:pic>
        <p:nvPicPr>
          <p:cNvPr id="1013" name="Screen Shot 2022-06-04 at 18.00.21.png" descr="Screen Shot 2022-06-04 at 18.00.21.png"/>
          <p:cNvPicPr>
            <a:picLocks noChangeAspect="1"/>
          </p:cNvPicPr>
          <p:nvPr/>
        </p:nvPicPr>
        <p:blipFill>
          <a:blip r:embed="rId3">
            <a:extLst/>
          </a:blip>
          <a:srcRect l="33203" t="0" r="0" b="0"/>
          <a:stretch>
            <a:fillRect/>
          </a:stretch>
        </p:blipFill>
        <p:spPr>
          <a:xfrm>
            <a:off x="1457957" y="1101668"/>
            <a:ext cx="9563216" cy="57068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5" name="https://arxiv.org/abs/2109.09721"/>
          <p:cNvSpPr txBox="1"/>
          <p:nvPr/>
        </p:nvSpPr>
        <p:spPr>
          <a:xfrm>
            <a:off x="9189345" y="129930"/>
            <a:ext cx="2811789" cy="320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500">
                <a:latin typeface="+mn-lt"/>
                <a:ea typeface="+mn-ea"/>
                <a:cs typeface="+mn-cs"/>
                <a:sym typeface="Helvetica"/>
              </a:defRPr>
            </a:lvl1pPr>
          </a:lstStyle>
          <a:p>
            <a:pPr/>
            <a:r>
              <a:t>https://arxiv.org/abs/2109.09721</a:t>
            </a:r>
          </a:p>
        </p:txBody>
      </p:sp>
      <p:pic>
        <p:nvPicPr>
          <p:cNvPr id="1016" name="Screen Shot 2022-06-04 at 17.54.10.png" descr="Screen Shot 2022-06-04 at 17.54.10.png"/>
          <p:cNvPicPr>
            <a:picLocks noChangeAspect="1"/>
          </p:cNvPicPr>
          <p:nvPr/>
        </p:nvPicPr>
        <p:blipFill>
          <a:blip r:embed="rId2">
            <a:extLst/>
          </a:blip>
          <a:srcRect l="9897" t="4590" r="14817" b="4590"/>
          <a:stretch>
            <a:fillRect/>
          </a:stretch>
        </p:blipFill>
        <p:spPr>
          <a:xfrm>
            <a:off x="136326" y="743716"/>
            <a:ext cx="11919180" cy="1250302"/>
          </a:xfrm>
          <a:prstGeom prst="rect">
            <a:avLst/>
          </a:prstGeom>
          <a:ln w="12700">
            <a:miter lim="400000"/>
          </a:ln>
        </p:spPr>
      </p:pic>
      <p:pic>
        <p:nvPicPr>
          <p:cNvPr id="1017" name="Karl_schwarzschild.portrait.jpg" descr="Karl_schwarzschild.portrait.jpg"/>
          <p:cNvPicPr>
            <a:picLocks noChangeAspect="1"/>
          </p:cNvPicPr>
          <p:nvPr/>
        </p:nvPicPr>
        <p:blipFill>
          <a:blip r:embed="rId3">
            <a:extLst/>
          </a:blip>
          <a:srcRect l="12994" t="5949" r="12994" b="40735"/>
          <a:stretch>
            <a:fillRect/>
          </a:stretch>
        </p:blipFill>
        <p:spPr>
          <a:xfrm>
            <a:off x="962618" y="4304940"/>
            <a:ext cx="2175524" cy="2175597"/>
          </a:xfrm>
          <a:custGeom>
            <a:avLst/>
            <a:gdLst/>
            <a:ahLst/>
            <a:cxnLst>
              <a:cxn ang="0">
                <a:pos x="wd2" y="hd2"/>
              </a:cxn>
              <a:cxn ang="5400000">
                <a:pos x="wd2" y="hd2"/>
              </a:cxn>
              <a:cxn ang="10800000">
                <a:pos x="wd2" y="hd2"/>
              </a:cxn>
              <a:cxn ang="16200000">
                <a:pos x="wd2" y="hd2"/>
              </a:cxn>
            </a:cxnLst>
            <a:rect l="0" t="0" r="r" b="b"/>
            <a:pathLst>
              <a:path w="19679" h="20595" fill="norm" stroke="1" extrusionOk="0">
                <a:moveTo>
                  <a:pt x="9839" y="0"/>
                </a:moveTo>
                <a:cubicBezTo>
                  <a:pt x="7321" y="0"/>
                  <a:pt x="4803" y="1006"/>
                  <a:pt x="2882" y="3017"/>
                </a:cubicBezTo>
                <a:cubicBezTo>
                  <a:pt x="-961" y="7038"/>
                  <a:pt x="-961" y="13557"/>
                  <a:pt x="2882" y="17579"/>
                </a:cubicBezTo>
                <a:cubicBezTo>
                  <a:pt x="6724" y="21600"/>
                  <a:pt x="12954" y="21600"/>
                  <a:pt x="16796" y="17579"/>
                </a:cubicBezTo>
                <a:cubicBezTo>
                  <a:pt x="20639" y="13557"/>
                  <a:pt x="20639" y="7038"/>
                  <a:pt x="16796" y="3017"/>
                </a:cubicBezTo>
                <a:cubicBezTo>
                  <a:pt x="14875" y="1006"/>
                  <a:pt x="12357" y="0"/>
                  <a:pt x="9839" y="0"/>
                </a:cubicBezTo>
                <a:close/>
              </a:path>
            </a:pathLst>
          </a:custGeom>
          <a:ln w="12700">
            <a:miter lim="400000"/>
          </a:ln>
        </p:spPr>
      </p:pic>
      <p:sp>
        <p:nvSpPr>
          <p:cNvPr id="1018" name="Line"/>
          <p:cNvSpPr/>
          <p:nvPr/>
        </p:nvSpPr>
        <p:spPr>
          <a:xfrm flipV="1">
            <a:off x="2124917" y="2175610"/>
            <a:ext cx="712592" cy="1936630"/>
          </a:xfrm>
          <a:prstGeom prst="line">
            <a:avLst/>
          </a:prstGeom>
          <a:ln w="63500">
            <a:solidFill>
              <a:srgbClr val="FF2600"/>
            </a:solidFill>
            <a:miter lim="400000"/>
            <a:tailEnd type="triangle"/>
          </a:ln>
        </p:spPr>
        <p:txBody>
          <a:bodyPr lIns="45719" rIns="45719"/>
          <a:lstStyle/>
          <a:p>
            <a:pPr/>
          </a:p>
        </p:txBody>
      </p:sp>
      <p:pic>
        <p:nvPicPr>
          <p:cNvPr id="1019" name="Paul_Painlevé_1923.jpg" descr="Paul_Painlevé_1923.jpg"/>
          <p:cNvPicPr>
            <a:picLocks noChangeAspect="1"/>
          </p:cNvPicPr>
          <p:nvPr/>
        </p:nvPicPr>
        <p:blipFill>
          <a:blip r:embed="rId4">
            <a:extLst/>
          </a:blip>
          <a:srcRect l="220" t="1104" r="224" b="16007"/>
          <a:stretch>
            <a:fillRect/>
          </a:stretch>
        </p:blipFill>
        <p:spPr>
          <a:xfrm>
            <a:off x="9675451" y="4284694"/>
            <a:ext cx="2175552" cy="2175610"/>
          </a:xfrm>
          <a:custGeom>
            <a:avLst/>
            <a:gdLst/>
            <a:ahLst/>
            <a:cxnLst>
              <a:cxn ang="0">
                <a:pos x="wd2" y="hd2"/>
              </a:cxn>
              <a:cxn ang="5400000">
                <a:pos x="wd2" y="hd2"/>
              </a:cxn>
              <a:cxn ang="10800000">
                <a:pos x="wd2" y="hd2"/>
              </a:cxn>
              <a:cxn ang="16200000">
                <a:pos x="wd2" y="hd2"/>
              </a:cxn>
            </a:cxnLst>
            <a:rect l="0" t="0" r="r" b="b"/>
            <a:pathLst>
              <a:path w="19679" h="20595" fill="norm" stroke="1" extrusionOk="0">
                <a:moveTo>
                  <a:pt x="9839" y="0"/>
                </a:moveTo>
                <a:cubicBezTo>
                  <a:pt x="7321" y="0"/>
                  <a:pt x="4803" y="1006"/>
                  <a:pt x="2882" y="3017"/>
                </a:cubicBezTo>
                <a:cubicBezTo>
                  <a:pt x="-961" y="7038"/>
                  <a:pt x="-961" y="13557"/>
                  <a:pt x="2882" y="17578"/>
                </a:cubicBezTo>
                <a:cubicBezTo>
                  <a:pt x="6725" y="21600"/>
                  <a:pt x="12953" y="21600"/>
                  <a:pt x="16796" y="17578"/>
                </a:cubicBezTo>
                <a:cubicBezTo>
                  <a:pt x="20639" y="13557"/>
                  <a:pt x="20639" y="7038"/>
                  <a:pt x="16796" y="3017"/>
                </a:cubicBezTo>
                <a:cubicBezTo>
                  <a:pt x="14875" y="1006"/>
                  <a:pt x="12357" y="0"/>
                  <a:pt x="9839" y="0"/>
                </a:cubicBezTo>
                <a:close/>
              </a:path>
            </a:pathLst>
          </a:custGeom>
          <a:ln w="12700">
            <a:miter lim="400000"/>
          </a:ln>
        </p:spPr>
      </p:pic>
      <p:pic>
        <p:nvPicPr>
          <p:cNvPr id="1020" name="220px-Allvar_Gullstrand.jpg" descr="220px-Allvar_Gullstrand.jpg"/>
          <p:cNvPicPr>
            <a:picLocks noChangeAspect="1"/>
          </p:cNvPicPr>
          <p:nvPr/>
        </p:nvPicPr>
        <p:blipFill>
          <a:blip r:embed="rId5">
            <a:extLst/>
          </a:blip>
          <a:srcRect l="14229" t="14194" r="19527" b="40261"/>
          <a:stretch>
            <a:fillRect/>
          </a:stretch>
        </p:blipFill>
        <p:spPr>
          <a:xfrm>
            <a:off x="7463550" y="4284705"/>
            <a:ext cx="2175507" cy="2175588"/>
          </a:xfrm>
          <a:custGeom>
            <a:avLst/>
            <a:gdLst/>
            <a:ahLst/>
            <a:cxnLst>
              <a:cxn ang="0">
                <a:pos x="wd2" y="hd2"/>
              </a:cxn>
              <a:cxn ang="5400000">
                <a:pos x="wd2" y="hd2"/>
              </a:cxn>
              <a:cxn ang="10800000">
                <a:pos x="wd2" y="hd2"/>
              </a:cxn>
              <a:cxn ang="16200000">
                <a:pos x="wd2" y="hd2"/>
              </a:cxn>
            </a:cxnLst>
            <a:rect l="0" t="0" r="r" b="b"/>
            <a:pathLst>
              <a:path w="19679" h="20595" fill="norm" stroke="1" extrusionOk="0">
                <a:moveTo>
                  <a:pt x="9839" y="0"/>
                </a:moveTo>
                <a:cubicBezTo>
                  <a:pt x="7321" y="0"/>
                  <a:pt x="4803" y="1006"/>
                  <a:pt x="2882" y="3017"/>
                </a:cubicBezTo>
                <a:cubicBezTo>
                  <a:pt x="-961" y="7038"/>
                  <a:pt x="-961" y="13557"/>
                  <a:pt x="2882" y="17579"/>
                </a:cubicBezTo>
                <a:cubicBezTo>
                  <a:pt x="6724" y="21600"/>
                  <a:pt x="12954" y="21600"/>
                  <a:pt x="16796" y="17579"/>
                </a:cubicBezTo>
                <a:cubicBezTo>
                  <a:pt x="20639" y="13557"/>
                  <a:pt x="20639" y="7038"/>
                  <a:pt x="16796" y="3017"/>
                </a:cubicBezTo>
                <a:cubicBezTo>
                  <a:pt x="14875" y="1006"/>
                  <a:pt x="12357" y="0"/>
                  <a:pt x="9839" y="0"/>
                </a:cubicBezTo>
                <a:close/>
              </a:path>
            </a:pathLst>
          </a:custGeom>
          <a:ln w="12700">
            <a:miter lim="400000"/>
          </a:ln>
        </p:spPr>
      </p:pic>
      <p:sp>
        <p:nvSpPr>
          <p:cNvPr id="1021" name="Schwarzschild 1915"/>
          <p:cNvSpPr txBox="1"/>
          <p:nvPr/>
        </p:nvSpPr>
        <p:spPr>
          <a:xfrm>
            <a:off x="941983" y="6458960"/>
            <a:ext cx="2216794"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Schwarzschild 1915</a:t>
            </a:r>
          </a:p>
        </p:txBody>
      </p:sp>
      <p:sp>
        <p:nvSpPr>
          <p:cNvPr id="1022" name="Gullstrand &amp; Painlevé 1932"/>
          <p:cNvSpPr txBox="1"/>
          <p:nvPr/>
        </p:nvSpPr>
        <p:spPr>
          <a:xfrm>
            <a:off x="8157536" y="6458960"/>
            <a:ext cx="2999480"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Gullstrand &amp; Painlevé 1932</a:t>
            </a:r>
          </a:p>
        </p:txBody>
      </p:sp>
      <p:pic>
        <p:nvPicPr>
          <p:cNvPr id="1023" name="Black_hole_-_Messier_87.jpg" descr="Black_hole_-_Messier_87.jpg"/>
          <p:cNvPicPr>
            <a:picLocks noChangeAspect="1"/>
          </p:cNvPicPr>
          <p:nvPr/>
        </p:nvPicPr>
        <p:blipFill>
          <a:blip r:embed="rId6">
            <a:extLst/>
          </a:blip>
          <a:srcRect l="32327" t="19019" r="29883" b="23313"/>
          <a:stretch>
            <a:fillRect/>
          </a:stretch>
        </p:blipFill>
        <p:spPr>
          <a:xfrm>
            <a:off x="4378054" y="4131470"/>
            <a:ext cx="2790796" cy="2482125"/>
          </a:xfrm>
          <a:prstGeom prst="rect">
            <a:avLst/>
          </a:prstGeom>
          <a:ln w="12700">
            <a:miter lim="400000"/>
          </a:ln>
        </p:spPr>
      </p:pic>
      <p:sp>
        <p:nvSpPr>
          <p:cNvPr id="1024" name="What happens inside black holes?"/>
          <p:cNvSpPr txBox="1"/>
          <p:nvPr/>
        </p:nvSpPr>
        <p:spPr>
          <a:xfrm>
            <a:off x="199805" y="167010"/>
            <a:ext cx="4412724"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000">
                <a:latin typeface="+mn-lt"/>
                <a:ea typeface="+mn-ea"/>
                <a:cs typeface="+mn-cs"/>
                <a:sym typeface="Helvetica"/>
              </a:defRPr>
            </a:lvl1pPr>
          </a:lstStyle>
          <a:p>
            <a:pPr/>
            <a:r>
              <a:t>What happens inside black holes?</a:t>
            </a:r>
          </a:p>
        </p:txBody>
      </p:sp>
      <p:sp>
        <p:nvSpPr>
          <p:cNvPr id="1025" name="You die!"/>
          <p:cNvSpPr/>
          <p:nvPr/>
        </p:nvSpPr>
        <p:spPr>
          <a:xfrm>
            <a:off x="2589537" y="3279323"/>
            <a:ext cx="1651001" cy="812801"/>
          </a:xfrm>
          <a:prstGeom prst="wedgeEllipseCallout">
            <a:avLst>
              <a:gd name="adj1" fmla="val -49385"/>
              <a:gd name="adj2" fmla="val 70000"/>
            </a:avLst>
          </a:prstGeom>
          <a:solidFill>
            <a:srgbClr val="FFFFFF"/>
          </a:solidFill>
          <a:ln w="12700">
            <a:solidFill>
              <a:schemeClr val="accent1"/>
            </a:solidFill>
            <a:miter/>
          </a:ln>
          <a:extLst>
            <a:ext uri="{C572A759-6A51-4108-AA02-DFA0A04FC94B}">
              <ma14:wrappingTextBoxFlag xmlns:ma14="http://schemas.microsoft.com/office/mac/drawingml/2011/main" val="1"/>
            </a:ext>
          </a:extLst>
        </p:spPr>
        <p:txBody>
          <a:bodyPr lIns="45719" rIns="45719" anchor="ctr"/>
          <a:lstStyle>
            <a:lvl1pPr algn="ctr">
              <a:defRPr>
                <a:latin typeface="Times Roman"/>
                <a:ea typeface="Times Roman"/>
                <a:cs typeface="Times Roman"/>
                <a:sym typeface="Times Roman"/>
              </a:defRPr>
            </a:lvl1pPr>
          </a:lstStyle>
          <a:p>
            <a:pPr/>
            <a:r>
              <a:t>You die!</a:t>
            </a:r>
          </a:p>
        </p:txBody>
      </p:sp>
      <p:sp>
        <p:nvSpPr>
          <p:cNvPr id="1026" name="Not right away! die"/>
          <p:cNvSpPr/>
          <p:nvPr/>
        </p:nvSpPr>
        <p:spPr>
          <a:xfrm>
            <a:off x="9200612" y="3409048"/>
            <a:ext cx="1651001" cy="812801"/>
          </a:xfrm>
          <a:prstGeom prst="wedgeEllipseCallout">
            <a:avLst>
              <a:gd name="adj1" fmla="val -49385"/>
              <a:gd name="adj2" fmla="val 70000"/>
            </a:avLst>
          </a:prstGeom>
          <a:solidFill>
            <a:srgbClr val="FFFFFF"/>
          </a:solidFill>
          <a:ln w="12700">
            <a:solidFill>
              <a:schemeClr val="accent1"/>
            </a:solidFill>
            <a:miter/>
          </a:ln>
          <a:extLst>
            <a:ext uri="{C572A759-6A51-4108-AA02-DFA0A04FC94B}">
              <ma14:wrappingTextBoxFlag xmlns:ma14="http://schemas.microsoft.com/office/mac/drawingml/2011/main" val="1"/>
            </a:ext>
          </a:extLst>
        </p:spPr>
        <p:txBody>
          <a:bodyPr lIns="45719" rIns="45719" anchor="ctr"/>
          <a:lstStyle>
            <a:lvl1pPr algn="ctr">
              <a:defRPr>
                <a:latin typeface="Times Roman"/>
                <a:ea typeface="Times Roman"/>
                <a:cs typeface="Times Roman"/>
                <a:sym typeface="Times Roman"/>
              </a:defRPr>
            </a:lvl1pPr>
          </a:lstStyle>
          <a:p>
            <a:pPr/>
            <a:r>
              <a:t>Not right away! die</a:t>
            </a:r>
          </a:p>
        </p:txBody>
      </p:sp>
      <p:sp>
        <p:nvSpPr>
          <p:cNvPr id="1027" name="Line"/>
          <p:cNvSpPr/>
          <p:nvPr/>
        </p:nvSpPr>
        <p:spPr>
          <a:xfrm flipV="1">
            <a:off x="8596625" y="2415082"/>
            <a:ext cx="740744" cy="1687035"/>
          </a:xfrm>
          <a:prstGeom prst="line">
            <a:avLst/>
          </a:prstGeom>
          <a:ln w="63500">
            <a:solidFill>
              <a:srgbClr val="FF2600"/>
            </a:solidFill>
            <a:miter lim="400000"/>
            <a:tailEnd type="triangle"/>
          </a:ln>
        </p:spPr>
        <p:txBody>
          <a:bodyPr lIns="45719" rIns="45719"/>
          <a:lstStyle/>
          <a:p>
            <a:pPr/>
          </a:p>
        </p:txBody>
      </p:sp>
      <p:sp>
        <p:nvSpPr>
          <p:cNvPr id="1028" name="Line"/>
          <p:cNvSpPr/>
          <p:nvPr/>
        </p:nvSpPr>
        <p:spPr>
          <a:xfrm flipH="1" flipV="1">
            <a:off x="7245997" y="2160709"/>
            <a:ext cx="1102871" cy="1941407"/>
          </a:xfrm>
          <a:prstGeom prst="line">
            <a:avLst/>
          </a:prstGeom>
          <a:ln w="63500">
            <a:solidFill>
              <a:srgbClr val="FF2600"/>
            </a:solidFill>
            <a:miter lim="400000"/>
            <a:tailEnd type="triangle"/>
          </a:ln>
        </p:spPr>
        <p:txBody>
          <a:bodyPr lIns="45719" rIns="45719"/>
          <a:lstStyle/>
          <a:p>
            <a:pP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0" name="Pregression"/>
          <p:cNvSpPr txBox="1"/>
          <p:nvPr/>
        </p:nvSpPr>
        <p:spPr>
          <a:xfrm>
            <a:off x="2868874" y="2572342"/>
            <a:ext cx="6710994" cy="1463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9000">
                <a:solidFill>
                  <a:srgbClr val="FFFC79"/>
                </a:solidFill>
                <a:latin typeface="+mn-lt"/>
                <a:ea typeface="+mn-ea"/>
                <a:cs typeface="+mn-cs"/>
                <a:sym typeface="Helvetica"/>
              </a:defRPr>
            </a:lvl1pPr>
          </a:lstStyle>
          <a:p>
            <a:pPr/>
            <a:r>
              <a:t>Pregression</a:t>
            </a: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4" name="arXiv:2005.11212"/>
          <p:cNvSpPr txBox="1"/>
          <p:nvPr/>
        </p:nvSpPr>
        <p:spPr>
          <a:xfrm>
            <a:off x="730767" y="1356021"/>
            <a:ext cx="2249152" cy="42180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lnSpc>
                <a:spcPts val="4200"/>
              </a:lnSpc>
              <a:defRPr sz="2324">
                <a:ln w="0" cap="flat">
                  <a:solidFill>
                    <a:srgbClr val="000000"/>
                  </a:solidFill>
                  <a:prstDash val="solid"/>
                  <a:miter lim="400000"/>
                </a:ln>
                <a:latin typeface="Times New Roman"/>
                <a:ea typeface="Times New Roman"/>
                <a:cs typeface="Times New Roman"/>
                <a:sym typeface="Times New Roman"/>
              </a:defRPr>
            </a:lvl1pPr>
          </a:lstStyle>
          <a:p>
            <a:pPr/>
            <a:r>
              <a:t>arXiv:2005.11212</a:t>
            </a:r>
          </a:p>
        </p:txBody>
      </p:sp>
      <p:pic>
        <p:nvPicPr>
          <p:cNvPr id="1035" name="silviu.jpg" descr="silviu.jpg"/>
          <p:cNvPicPr>
            <a:picLocks noChangeAspect="1"/>
          </p:cNvPicPr>
          <p:nvPr/>
        </p:nvPicPr>
        <p:blipFill>
          <a:blip r:embed="rId2">
            <a:extLst/>
          </a:blip>
          <a:stretch>
            <a:fillRect/>
          </a:stretch>
        </p:blipFill>
        <p:spPr>
          <a:xfrm>
            <a:off x="403779" y="1977436"/>
            <a:ext cx="2903127" cy="2903128"/>
          </a:xfrm>
          <a:prstGeom prst="rect">
            <a:avLst/>
          </a:prstGeom>
          <a:ln w="12700">
            <a:miter lim="400000"/>
          </a:ln>
        </p:spPr>
      </p:pic>
      <p:pic>
        <p:nvPicPr>
          <p:cNvPr id="1036" name="Screen Shot 2020-10-22 at 16.07.38.png" descr="Screen Shot 2020-10-22 at 16.07.38.png"/>
          <p:cNvPicPr>
            <a:picLocks noChangeAspect="1"/>
          </p:cNvPicPr>
          <p:nvPr/>
        </p:nvPicPr>
        <p:blipFill>
          <a:blip r:embed="rId3">
            <a:extLst/>
          </a:blip>
          <a:stretch>
            <a:fillRect/>
          </a:stretch>
        </p:blipFill>
        <p:spPr>
          <a:xfrm>
            <a:off x="5118208" y="0"/>
            <a:ext cx="5688107" cy="6858001"/>
          </a:xfrm>
          <a:prstGeom prst="rect">
            <a:avLst/>
          </a:prstGeom>
          <a:ln w="12700">
            <a:miter lim="400000"/>
          </a:ln>
        </p:spPr>
      </p:pic>
      <p:sp>
        <p:nvSpPr>
          <p:cNvPr id="1037" name="Silviu Marian-Udrescu"/>
          <p:cNvSpPr txBox="1"/>
          <p:nvPr/>
        </p:nvSpPr>
        <p:spPr>
          <a:xfrm>
            <a:off x="446716" y="5080177"/>
            <a:ext cx="2817254" cy="42180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lnSpc>
                <a:spcPts val="4200"/>
              </a:lnSpc>
              <a:defRPr sz="2324">
                <a:ln w="0" cap="flat">
                  <a:solidFill>
                    <a:srgbClr val="000000"/>
                  </a:solidFill>
                  <a:prstDash val="solid"/>
                  <a:miter lim="400000"/>
                </a:ln>
                <a:latin typeface="Times New Roman"/>
                <a:ea typeface="Times New Roman"/>
                <a:cs typeface="Times New Roman"/>
                <a:sym typeface="Times New Roman"/>
              </a:defRPr>
            </a:lvl1pPr>
          </a:lstStyle>
          <a:p>
            <a:pPr/>
            <a:r>
              <a:t>Silviu Marian-Udrescu</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9" name="Cheating!"/>
          <p:cNvSpPr txBox="1"/>
          <p:nvPr/>
        </p:nvSpPr>
        <p:spPr>
          <a:xfrm>
            <a:off x="4878233" y="4020554"/>
            <a:ext cx="3121334" cy="88618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i="1" sz="5700">
                <a:solidFill>
                  <a:srgbClr val="FF2600"/>
                </a:solidFill>
                <a:latin typeface="Times New Roman"/>
                <a:ea typeface="Times New Roman"/>
                <a:cs typeface="Times New Roman"/>
                <a:sym typeface="Times New Roman"/>
              </a:defRPr>
            </a:lvl1pPr>
          </a:lstStyle>
          <a:p>
            <a:pPr/>
            <a:r>
              <a:t>Cheating!</a:t>
            </a:r>
          </a:p>
        </p:txBody>
      </p:sp>
      <p:sp>
        <p:nvSpPr>
          <p:cNvPr id="1040" name="(Also Schmidt &amp; Lipson 2009, Science, 324, 81)"/>
          <p:cNvSpPr txBox="1"/>
          <p:nvPr/>
        </p:nvSpPr>
        <p:spPr>
          <a:xfrm>
            <a:off x="4504042" y="5001901"/>
            <a:ext cx="3869716" cy="307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1400">
                <a:latin typeface="+mn-lt"/>
                <a:ea typeface="+mn-ea"/>
                <a:cs typeface="+mn-cs"/>
                <a:sym typeface="Helvetica"/>
              </a:defRPr>
            </a:pPr>
            <a:r>
              <a:t>(Also Schmidt &amp; Lipson 2009, </a:t>
            </a:r>
            <a:r>
              <a:rPr i="1"/>
              <a:t>Science,</a:t>
            </a:r>
            <a:r>
              <a:t> 324, 81)</a:t>
            </a:r>
          </a:p>
        </p:txBody>
      </p:sp>
      <p:pic>
        <p:nvPicPr>
          <p:cNvPr id="1041" name="quartic_example.pdf" descr="quartic_example.pdf"/>
          <p:cNvPicPr>
            <a:picLocks noChangeAspect="1"/>
          </p:cNvPicPr>
          <p:nvPr/>
        </p:nvPicPr>
        <p:blipFill>
          <a:blip r:embed="rId2">
            <a:extLst/>
          </a:blip>
          <a:stretch>
            <a:fillRect/>
          </a:stretch>
        </p:blipFill>
        <p:spPr>
          <a:xfrm>
            <a:off x="296642" y="242352"/>
            <a:ext cx="11692816" cy="374883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43" name="quartic_example.pdf" descr="quartic_example.pdf"/>
          <p:cNvPicPr>
            <a:picLocks noChangeAspect="1"/>
          </p:cNvPicPr>
          <p:nvPr/>
        </p:nvPicPr>
        <p:blipFill>
          <a:blip r:embed="rId2">
            <a:extLst/>
          </a:blip>
          <a:stretch>
            <a:fillRect/>
          </a:stretch>
        </p:blipFill>
        <p:spPr>
          <a:xfrm>
            <a:off x="296642" y="242352"/>
            <a:ext cx="11692816" cy="3748833"/>
          </a:xfrm>
          <a:prstGeom prst="rect">
            <a:avLst/>
          </a:prstGeom>
          <a:ln w="12700">
            <a:miter lim="400000"/>
          </a:ln>
        </p:spPr>
      </p:pic>
      <p:sp>
        <p:nvSpPr>
          <p:cNvPr id="1044" name="Symbolic &quot;pregression&quot;:…"/>
          <p:cNvSpPr txBox="1"/>
          <p:nvPr>
            <p:ph type="title"/>
          </p:nvPr>
        </p:nvSpPr>
        <p:spPr>
          <a:xfrm>
            <a:off x="1079500" y="4515399"/>
            <a:ext cx="10515600" cy="1325564"/>
          </a:xfrm>
          <a:prstGeom prst="rect">
            <a:avLst/>
          </a:prstGeom>
        </p:spPr>
        <p:txBody>
          <a:bodyPr lIns="45719" tIns="45719" rIns="45719" bIns="45719">
            <a:normAutofit fontScale="100000" lnSpcReduction="0"/>
          </a:bodyPr>
          <a:lstStyle/>
          <a:p>
            <a:pPr marL="0" marR="0" algn="ctr" defTabSz="914352">
              <a:lnSpc>
                <a:spcPct val="90000"/>
              </a:lnSpc>
              <a:defRPr b="0" sz="3500">
                <a:solidFill>
                  <a:srgbClr val="000000"/>
                </a:solidFill>
                <a:uFillTx/>
                <a:latin typeface="Times Roman"/>
                <a:ea typeface="Times Roman"/>
                <a:cs typeface="Times Roman"/>
                <a:sym typeface="Times Roman"/>
              </a:defRPr>
            </a:pPr>
            <a:r>
              <a:t>Symbolic "pregression": </a:t>
            </a:r>
          </a:p>
          <a:p>
            <a:pPr marL="0" marR="0" algn="ctr" defTabSz="914352">
              <a:lnSpc>
                <a:spcPct val="90000"/>
              </a:lnSpc>
              <a:defRPr b="0" sz="3500">
                <a:solidFill>
                  <a:srgbClr val="000000"/>
                </a:solidFill>
                <a:uFillTx/>
                <a:latin typeface="Times Roman"/>
                <a:ea typeface="Times Roman"/>
                <a:cs typeface="Times Roman"/>
                <a:sym typeface="Times Roman"/>
              </a:defRPr>
            </a:pPr>
            <a:r>
              <a:t>auto-discovering the relevant variables too</a:t>
            </a:r>
          </a:p>
        </p:txBody>
      </p:sp>
      <p:sp>
        <p:nvSpPr>
          <p:cNvPr id="1045" name="Line"/>
          <p:cNvSpPr/>
          <p:nvPr/>
        </p:nvSpPr>
        <p:spPr>
          <a:xfrm flipH="1" flipV="1">
            <a:off x="4099618" y="3084646"/>
            <a:ext cx="472075" cy="1601943"/>
          </a:xfrm>
          <a:prstGeom prst="line">
            <a:avLst/>
          </a:prstGeom>
          <a:ln w="76200">
            <a:solidFill>
              <a:srgbClr val="FF2600"/>
            </a:solidFill>
            <a:miter/>
            <a:tailEnd type="triangle"/>
          </a:ln>
        </p:spPr>
        <p:txBody>
          <a:bodyPr lIns="45719" rIns="45719"/>
          <a:lstStyle/>
          <a:p>
            <a:pP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47" name="movie.mov" descr="movie.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16371" y="0"/>
            <a:ext cx="6858001" cy="68580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311" fill="hold"/>
                                        <p:tgtEl>
                                          <p:spTgt spid="104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047"/>
                </p:tgtEl>
              </p:cMediaNode>
            </p:video>
            <p:seq concurrent="1" prevAc="none" nextAc="seek">
              <p:cTn id="8" evtFilter="cancelBubble" nodeType="interactiveSeq" restart="whenNotActive" fill="hold">
                <p:stCondLst>
                  <p:cond delay="0" evt="onClick">
                    <p:tgtEl>
                      <p:spTgt spid="104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047"/>
                                        </p:tgtEl>
                                      </p:cBhvr>
                                    </p:cmd>
                                  </p:childTnLst>
                                </p:cTn>
                              </p:par>
                            </p:childTnLst>
                          </p:cTn>
                        </p:par>
                      </p:childTnLst>
                    </p:cTn>
                  </p:par>
                </p:childTnLst>
              </p:cTn>
              <p:nextCondLst>
                <p:cond delay="0" evt="onClick">
                  <p:tgtEl>
                    <p:spTgt spid="1047"/>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49" name="rocket_warped.mp4" descr="rocket_warped.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56533" y="-1"/>
            <a:ext cx="6858001" cy="6858001"/>
          </a:xfrm>
          <a:prstGeom prst="rect">
            <a:avLst/>
          </a:prstGeom>
          <a:ln w="12700">
            <a:miter lim="400000"/>
          </a:ln>
        </p:spPr>
      </p:pic>
      <p:sp>
        <p:nvSpPr>
          <p:cNvPr id="1050" name="Harder…"/>
          <p:cNvSpPr txBox="1"/>
          <p:nvPr/>
        </p:nvSpPr>
        <p:spPr>
          <a:xfrm>
            <a:off x="7901852" y="1887305"/>
            <a:ext cx="3866088" cy="253719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i="1" sz="5700">
                <a:solidFill>
                  <a:srgbClr val="FF2600"/>
                </a:solidFill>
                <a:latin typeface="Times New Roman"/>
                <a:ea typeface="Times New Roman"/>
                <a:cs typeface="Times New Roman"/>
                <a:sym typeface="Times New Roman"/>
              </a:defRPr>
            </a:pPr>
            <a:r>
              <a:t>Harder</a:t>
            </a:r>
          </a:p>
          <a:p>
            <a:pPr>
              <a:defRPr b="1" i="1" sz="5700">
                <a:solidFill>
                  <a:srgbClr val="FF2600"/>
                </a:solidFill>
                <a:latin typeface="Times New Roman"/>
                <a:ea typeface="Times New Roman"/>
                <a:cs typeface="Times New Roman"/>
                <a:sym typeface="Times New Roman"/>
              </a:defRPr>
            </a:pPr>
            <a:r>
              <a:t>than you</a:t>
            </a:r>
          </a:p>
          <a:p>
            <a:pPr>
              <a:defRPr b="1" i="1" sz="5700">
                <a:solidFill>
                  <a:srgbClr val="FF2600"/>
                </a:solidFill>
                <a:latin typeface="Times New Roman"/>
                <a:ea typeface="Times New Roman"/>
                <a:cs typeface="Times New Roman"/>
                <a:sym typeface="Times New Roman"/>
              </a:defRPr>
            </a:pPr>
            <a:r>
              <a:t>might think!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266" fill="hold"/>
                                        <p:tgtEl>
                                          <p:spTgt spid="104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049"/>
                </p:tgtEl>
              </p:cMediaNode>
            </p:video>
            <p:seq concurrent="1" prevAc="none" nextAc="seek">
              <p:cTn id="8" evtFilter="cancelBubble" nodeType="interactiveSeq" restart="whenNotActive" fill="hold">
                <p:stCondLst>
                  <p:cond delay="0" evt="onClick">
                    <p:tgtEl>
                      <p:spTgt spid="104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049"/>
                                        </p:tgtEl>
                                      </p:cBhvr>
                                    </p:cmd>
                                  </p:childTnLst>
                                </p:cTn>
                              </p:par>
                            </p:childTnLst>
                          </p:cTn>
                        </p:par>
                      </p:childTnLst>
                    </p:cTn>
                  </p:par>
                </p:childTnLst>
              </p:cTn>
              <p:nextCondLst>
                <p:cond delay="0" evt="onClick">
                  <p:tgtEl>
                    <p:spTgt spid="1049"/>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52" name="architecture.pdf" descr="architecture.pdf"/>
          <p:cNvPicPr>
            <a:picLocks noChangeAspect="1"/>
          </p:cNvPicPr>
          <p:nvPr/>
        </p:nvPicPr>
        <p:blipFill>
          <a:blip r:embed="rId2">
            <a:extLst/>
          </a:blip>
          <a:stretch>
            <a:fillRect/>
          </a:stretch>
        </p:blipFill>
        <p:spPr>
          <a:xfrm>
            <a:off x="2283584" y="532518"/>
            <a:ext cx="9689478" cy="5764048"/>
          </a:xfrm>
          <a:prstGeom prst="rect">
            <a:avLst/>
          </a:prstGeom>
          <a:ln w="12700">
            <a:miter lim="400000"/>
          </a:ln>
        </p:spPr>
      </p:pic>
      <p:pic>
        <p:nvPicPr>
          <p:cNvPr id="1053" name="quartic_example.pdf" descr="quartic_example.pdf"/>
          <p:cNvPicPr>
            <a:picLocks noChangeAspect="1"/>
          </p:cNvPicPr>
          <p:nvPr/>
        </p:nvPicPr>
        <p:blipFill>
          <a:blip r:embed="rId3">
            <a:extLst/>
          </a:blip>
          <a:srcRect l="47476" t="0" r="0" b="0"/>
          <a:stretch>
            <a:fillRect/>
          </a:stretch>
        </p:blipFill>
        <p:spPr>
          <a:xfrm>
            <a:off x="511639" y="2689252"/>
            <a:ext cx="1310603" cy="1450599"/>
          </a:xfrm>
          <a:prstGeom prst="rect">
            <a:avLst/>
          </a:prstGeom>
          <a:ln w="12700">
            <a:miter lim="400000"/>
          </a:ln>
        </p:spPr>
      </p:pic>
      <p:pic>
        <p:nvPicPr>
          <p:cNvPr id="1054" name="quartic_example.pdf" descr="quartic_example.pdf"/>
          <p:cNvPicPr>
            <a:picLocks noChangeAspect="1"/>
          </p:cNvPicPr>
          <p:nvPr/>
        </p:nvPicPr>
        <p:blipFill>
          <a:blip r:embed="rId3">
            <a:extLst/>
          </a:blip>
          <a:srcRect l="0" t="0" r="52533" b="0"/>
          <a:stretch>
            <a:fillRect/>
          </a:stretch>
        </p:blipFill>
        <p:spPr>
          <a:xfrm>
            <a:off x="382258" y="681858"/>
            <a:ext cx="1569372" cy="1922050"/>
          </a:xfrm>
          <a:prstGeom prst="rect">
            <a:avLst/>
          </a:prstGeom>
          <a:ln w="12700">
            <a:miter lim="400000"/>
          </a:ln>
        </p:spPr>
      </p:pic>
      <p:pic>
        <p:nvPicPr>
          <p:cNvPr id="1055" name="quartic_example.pdf" descr="quartic_example.pdf"/>
          <p:cNvPicPr>
            <a:picLocks noChangeAspect="1"/>
          </p:cNvPicPr>
          <p:nvPr/>
        </p:nvPicPr>
        <p:blipFill>
          <a:blip r:embed="rId3">
            <a:extLst/>
          </a:blip>
          <a:srcRect l="0" t="0" r="52533" b="0"/>
          <a:stretch>
            <a:fillRect/>
          </a:stretch>
        </p:blipFill>
        <p:spPr>
          <a:xfrm>
            <a:off x="382258" y="4250559"/>
            <a:ext cx="1569372" cy="1922050"/>
          </a:xfrm>
          <a:prstGeom prst="rect">
            <a:avLst/>
          </a:prstGeom>
          <a:ln w="12700">
            <a:miter lim="400000"/>
          </a:ln>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57" name="architecture.pdf" descr="architecture.pdf"/>
          <p:cNvPicPr>
            <a:picLocks noChangeAspect="1"/>
          </p:cNvPicPr>
          <p:nvPr/>
        </p:nvPicPr>
        <p:blipFill>
          <a:blip r:embed="rId2">
            <a:extLst/>
          </a:blip>
          <a:stretch>
            <a:fillRect/>
          </a:stretch>
        </p:blipFill>
        <p:spPr>
          <a:xfrm>
            <a:off x="2283584" y="532518"/>
            <a:ext cx="9689478" cy="5764048"/>
          </a:xfrm>
          <a:prstGeom prst="rect">
            <a:avLst/>
          </a:prstGeom>
          <a:ln w="12700">
            <a:miter lim="400000"/>
          </a:ln>
        </p:spPr>
      </p:pic>
      <p:pic>
        <p:nvPicPr>
          <p:cNvPr id="1058" name="quartic_example.pdf" descr="quartic_example.pdf"/>
          <p:cNvPicPr>
            <a:picLocks noChangeAspect="1"/>
          </p:cNvPicPr>
          <p:nvPr/>
        </p:nvPicPr>
        <p:blipFill>
          <a:blip r:embed="rId3">
            <a:extLst/>
          </a:blip>
          <a:srcRect l="47476" t="0" r="0" b="0"/>
          <a:stretch>
            <a:fillRect/>
          </a:stretch>
        </p:blipFill>
        <p:spPr>
          <a:xfrm>
            <a:off x="511639" y="2689252"/>
            <a:ext cx="1310603" cy="1450599"/>
          </a:xfrm>
          <a:prstGeom prst="rect">
            <a:avLst/>
          </a:prstGeom>
          <a:ln w="12700">
            <a:miter lim="400000"/>
          </a:ln>
        </p:spPr>
      </p:pic>
      <p:pic>
        <p:nvPicPr>
          <p:cNvPr id="1059" name="quartic_example.pdf" descr="quartic_example.pdf"/>
          <p:cNvPicPr>
            <a:picLocks noChangeAspect="1"/>
          </p:cNvPicPr>
          <p:nvPr/>
        </p:nvPicPr>
        <p:blipFill>
          <a:blip r:embed="rId3">
            <a:extLst/>
          </a:blip>
          <a:srcRect l="0" t="0" r="52533" b="0"/>
          <a:stretch>
            <a:fillRect/>
          </a:stretch>
        </p:blipFill>
        <p:spPr>
          <a:xfrm>
            <a:off x="382258" y="681858"/>
            <a:ext cx="1569372" cy="1922050"/>
          </a:xfrm>
          <a:prstGeom prst="rect">
            <a:avLst/>
          </a:prstGeom>
          <a:ln w="12700">
            <a:miter lim="400000"/>
          </a:ln>
        </p:spPr>
      </p:pic>
      <p:pic>
        <p:nvPicPr>
          <p:cNvPr id="1060" name="quartic_example.pdf" descr="quartic_example.pdf"/>
          <p:cNvPicPr>
            <a:picLocks noChangeAspect="1"/>
          </p:cNvPicPr>
          <p:nvPr/>
        </p:nvPicPr>
        <p:blipFill>
          <a:blip r:embed="rId3">
            <a:extLst/>
          </a:blip>
          <a:srcRect l="0" t="0" r="52533" b="0"/>
          <a:stretch>
            <a:fillRect/>
          </a:stretch>
        </p:blipFill>
        <p:spPr>
          <a:xfrm>
            <a:off x="382258" y="4250559"/>
            <a:ext cx="1569372" cy="1922050"/>
          </a:xfrm>
          <a:prstGeom prst="rect">
            <a:avLst/>
          </a:prstGeom>
          <a:ln w="12700">
            <a:miter lim="400000"/>
          </a:ln>
        </p:spPr>
      </p:pic>
      <p:sp>
        <p:nvSpPr>
          <p:cNvPr id="1061" name="Rectangle"/>
          <p:cNvSpPr/>
          <p:nvPr/>
        </p:nvSpPr>
        <p:spPr>
          <a:xfrm>
            <a:off x="-42334" y="-33867"/>
            <a:ext cx="4581857" cy="6896818"/>
          </a:xfrm>
          <a:prstGeom prst="rect">
            <a:avLst/>
          </a:prstGeom>
          <a:solidFill>
            <a:srgbClr val="FFFFFF"/>
          </a:solidFill>
          <a:ln w="12700">
            <a:miter lim="400000"/>
          </a:ln>
        </p:spPr>
        <p:txBody>
          <a:bodyPr lIns="45719" rIns="45719" anchor="ctr"/>
          <a:lstStyle/>
          <a:p>
            <a:pPr/>
          </a:p>
        </p:txBody>
      </p:sp>
      <p:pic>
        <p:nvPicPr>
          <p:cNvPr id="1062" name="220px-William_of_Ockham.png" descr="220px-William_of_Ockham.png"/>
          <p:cNvPicPr>
            <a:picLocks noChangeAspect="1"/>
          </p:cNvPicPr>
          <p:nvPr/>
        </p:nvPicPr>
        <p:blipFill>
          <a:blip r:embed="rId4">
            <a:extLst/>
          </a:blip>
          <a:stretch>
            <a:fillRect/>
          </a:stretch>
        </p:blipFill>
        <p:spPr>
          <a:xfrm>
            <a:off x="149655" y="147588"/>
            <a:ext cx="2491353" cy="3318030"/>
          </a:xfrm>
          <a:prstGeom prst="rect">
            <a:avLst/>
          </a:prstGeom>
          <a:ln w="12700">
            <a:miter lim="400000"/>
          </a:ln>
        </p:spPr>
      </p:pic>
      <p:sp>
        <p:nvSpPr>
          <p:cNvPr id="1063" name="William of Occam"/>
          <p:cNvSpPr txBox="1"/>
          <p:nvPr/>
        </p:nvSpPr>
        <p:spPr>
          <a:xfrm>
            <a:off x="451463" y="3535310"/>
            <a:ext cx="1836937" cy="30779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a:latin typeface="Times New Roman"/>
                <a:ea typeface="Times New Roman"/>
                <a:cs typeface="Times New Roman"/>
                <a:sym typeface="Times New Roman"/>
              </a:defRPr>
            </a:lvl1pPr>
          </a:lstStyle>
          <a:p>
            <a:pPr/>
            <a:r>
              <a:t>William of Occam</a:t>
            </a:r>
          </a:p>
        </p:txBody>
      </p:sp>
      <p:sp>
        <p:nvSpPr>
          <p:cNvPr id="1064" name="How define simple?"/>
          <p:cNvSpPr txBox="1"/>
          <p:nvPr/>
        </p:nvSpPr>
        <p:spPr>
          <a:xfrm>
            <a:off x="7472613" y="6314863"/>
            <a:ext cx="2874081" cy="45841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2600">
                <a:latin typeface="Times New Roman"/>
                <a:ea typeface="Times New Roman"/>
                <a:cs typeface="Times New Roman"/>
                <a:sym typeface="Times New Roman"/>
              </a:defRPr>
            </a:lvl1pPr>
          </a:lstStyle>
          <a:p>
            <a:pPr/>
            <a:r>
              <a:t>How define simple?</a:t>
            </a:r>
          </a:p>
        </p:txBody>
      </p:sp>
      <p:sp>
        <p:nvSpPr>
          <p:cNvPr id="1065" name="Line"/>
          <p:cNvSpPr/>
          <p:nvPr/>
        </p:nvSpPr>
        <p:spPr>
          <a:xfrm flipV="1">
            <a:off x="9223758" y="3640071"/>
            <a:ext cx="561328" cy="2671631"/>
          </a:xfrm>
          <a:prstGeom prst="line">
            <a:avLst/>
          </a:prstGeom>
          <a:ln w="88900">
            <a:solidFill>
              <a:srgbClr val="000000"/>
            </a:solidFill>
            <a:miter/>
            <a:tailEnd type="triangle"/>
          </a:ln>
        </p:spPr>
        <p:txBody>
          <a:bodyPr lIns="45719" rIns="45719"/>
          <a:lstStyle/>
          <a:p>
            <a:pP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67" name="architecture.pdf" descr="architecture.pdf"/>
          <p:cNvPicPr>
            <a:picLocks noChangeAspect="1"/>
          </p:cNvPicPr>
          <p:nvPr/>
        </p:nvPicPr>
        <p:blipFill>
          <a:blip r:embed="rId2">
            <a:extLst/>
          </a:blip>
          <a:stretch>
            <a:fillRect/>
          </a:stretch>
        </p:blipFill>
        <p:spPr>
          <a:xfrm>
            <a:off x="2283584" y="532518"/>
            <a:ext cx="9689478" cy="5764048"/>
          </a:xfrm>
          <a:prstGeom prst="rect">
            <a:avLst/>
          </a:prstGeom>
          <a:ln w="12700">
            <a:miter lim="400000"/>
          </a:ln>
        </p:spPr>
      </p:pic>
      <p:pic>
        <p:nvPicPr>
          <p:cNvPr id="1068" name="quartic_example.pdf" descr="quartic_example.pdf"/>
          <p:cNvPicPr>
            <a:picLocks noChangeAspect="1"/>
          </p:cNvPicPr>
          <p:nvPr/>
        </p:nvPicPr>
        <p:blipFill>
          <a:blip r:embed="rId3">
            <a:extLst/>
          </a:blip>
          <a:srcRect l="47476" t="0" r="0" b="0"/>
          <a:stretch>
            <a:fillRect/>
          </a:stretch>
        </p:blipFill>
        <p:spPr>
          <a:xfrm>
            <a:off x="511639" y="2689252"/>
            <a:ext cx="1310603" cy="1450599"/>
          </a:xfrm>
          <a:prstGeom prst="rect">
            <a:avLst/>
          </a:prstGeom>
          <a:ln w="12700">
            <a:miter lim="400000"/>
          </a:ln>
        </p:spPr>
      </p:pic>
      <p:pic>
        <p:nvPicPr>
          <p:cNvPr id="1069" name="quartic_example.pdf" descr="quartic_example.pdf"/>
          <p:cNvPicPr>
            <a:picLocks noChangeAspect="1"/>
          </p:cNvPicPr>
          <p:nvPr/>
        </p:nvPicPr>
        <p:blipFill>
          <a:blip r:embed="rId3">
            <a:extLst/>
          </a:blip>
          <a:srcRect l="0" t="0" r="52533" b="0"/>
          <a:stretch>
            <a:fillRect/>
          </a:stretch>
        </p:blipFill>
        <p:spPr>
          <a:xfrm>
            <a:off x="382258" y="681858"/>
            <a:ext cx="1569372" cy="1922050"/>
          </a:xfrm>
          <a:prstGeom prst="rect">
            <a:avLst/>
          </a:prstGeom>
          <a:ln w="12700">
            <a:miter lim="400000"/>
          </a:ln>
        </p:spPr>
      </p:pic>
      <p:pic>
        <p:nvPicPr>
          <p:cNvPr id="1070" name="quartic_example.pdf" descr="quartic_example.pdf"/>
          <p:cNvPicPr>
            <a:picLocks noChangeAspect="1"/>
          </p:cNvPicPr>
          <p:nvPr/>
        </p:nvPicPr>
        <p:blipFill>
          <a:blip r:embed="rId3">
            <a:extLst/>
          </a:blip>
          <a:srcRect l="0" t="0" r="52533" b="0"/>
          <a:stretch>
            <a:fillRect/>
          </a:stretch>
        </p:blipFill>
        <p:spPr>
          <a:xfrm>
            <a:off x="382258" y="4250559"/>
            <a:ext cx="1569372" cy="1922050"/>
          </a:xfrm>
          <a:prstGeom prst="rect">
            <a:avLst/>
          </a:prstGeom>
          <a:ln w="12700">
            <a:miter lim="400000"/>
          </a:ln>
        </p:spPr>
      </p:pic>
      <p:sp>
        <p:nvSpPr>
          <p:cNvPr id="1071" name="Rectangle"/>
          <p:cNvSpPr/>
          <p:nvPr/>
        </p:nvSpPr>
        <p:spPr>
          <a:xfrm>
            <a:off x="-42334" y="-33867"/>
            <a:ext cx="4581857" cy="6896818"/>
          </a:xfrm>
          <a:prstGeom prst="rect">
            <a:avLst/>
          </a:prstGeom>
          <a:solidFill>
            <a:srgbClr val="FFFFFF"/>
          </a:solidFill>
          <a:ln w="12700">
            <a:miter lim="400000"/>
          </a:ln>
        </p:spPr>
        <p:txBody>
          <a:bodyPr lIns="45719" rIns="45719" anchor="ctr"/>
          <a:lstStyle/>
          <a:p>
            <a:pPr/>
          </a:p>
        </p:txBody>
      </p:sp>
      <p:sp>
        <p:nvSpPr>
          <p:cNvPr id="1072" name="How define simple?"/>
          <p:cNvSpPr txBox="1"/>
          <p:nvPr/>
        </p:nvSpPr>
        <p:spPr>
          <a:xfrm>
            <a:off x="7472613" y="6314863"/>
            <a:ext cx="2874081" cy="45841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2600">
                <a:latin typeface="Times New Roman"/>
                <a:ea typeface="Times New Roman"/>
                <a:cs typeface="Times New Roman"/>
                <a:sym typeface="Times New Roman"/>
              </a:defRPr>
            </a:lvl1pPr>
          </a:lstStyle>
          <a:p>
            <a:pPr/>
            <a:r>
              <a:t>How define simple?</a:t>
            </a:r>
          </a:p>
        </p:txBody>
      </p:sp>
      <p:sp>
        <p:nvSpPr>
          <p:cNvPr id="1073" name="Line"/>
          <p:cNvSpPr/>
          <p:nvPr/>
        </p:nvSpPr>
        <p:spPr>
          <a:xfrm flipV="1">
            <a:off x="9223758" y="3640071"/>
            <a:ext cx="561328" cy="2671631"/>
          </a:xfrm>
          <a:prstGeom prst="line">
            <a:avLst/>
          </a:prstGeom>
          <a:ln w="88900">
            <a:solidFill>
              <a:srgbClr val="000000"/>
            </a:solidFill>
            <a:miter/>
            <a:tailEnd type="triangle"/>
          </a:ln>
        </p:spPr>
        <p:txBody>
          <a:bodyPr lIns="45719" rIns="45719"/>
          <a:lstStyle/>
          <a:p>
            <a:pPr/>
          </a:p>
        </p:txBody>
      </p:sp>
      <p:pic>
        <p:nvPicPr>
          <p:cNvPr id="1074" name="Screen Shot 2020-03-09 at 10.03.39.png" descr="Screen Shot 2020-03-09 at 10.03.39.png"/>
          <p:cNvPicPr>
            <a:picLocks noChangeAspect="1"/>
          </p:cNvPicPr>
          <p:nvPr/>
        </p:nvPicPr>
        <p:blipFill>
          <a:blip r:embed="rId4">
            <a:extLst/>
          </a:blip>
          <a:stretch>
            <a:fillRect/>
          </a:stretch>
        </p:blipFill>
        <p:spPr>
          <a:xfrm>
            <a:off x="161089" y="4341641"/>
            <a:ext cx="4445371" cy="1377865"/>
          </a:xfrm>
          <a:prstGeom prst="rect">
            <a:avLst/>
          </a:prstGeom>
          <a:ln w="12700">
            <a:miter lim="400000"/>
          </a:ln>
        </p:spPr>
      </p:pic>
      <p:pic>
        <p:nvPicPr>
          <p:cNvPr id="1075" name="c7dppKDbG3JXuMfybV5tUX-320-80.jpg" descr="c7dppKDbG3JXuMfybV5tUX-320-80.jpg"/>
          <p:cNvPicPr>
            <a:picLocks noChangeAspect="1"/>
          </p:cNvPicPr>
          <p:nvPr/>
        </p:nvPicPr>
        <p:blipFill>
          <a:blip r:embed="rId5">
            <a:extLst/>
          </a:blip>
          <a:stretch>
            <a:fillRect/>
          </a:stretch>
        </p:blipFill>
        <p:spPr>
          <a:xfrm>
            <a:off x="169537" y="153355"/>
            <a:ext cx="2578857" cy="3134923"/>
          </a:xfrm>
          <a:prstGeom prst="rect">
            <a:avLst/>
          </a:prstGeom>
          <a:ln w="12700">
            <a:miter lim="400000"/>
          </a:ln>
        </p:spPr>
      </p:pic>
      <p:pic>
        <p:nvPicPr>
          <p:cNvPr id="1076" name="Screen Shot 2020-03-09 at 10.04.06.png" descr="Screen Shot 2020-03-09 at 10.04.06.png"/>
          <p:cNvPicPr>
            <a:picLocks noChangeAspect="1"/>
          </p:cNvPicPr>
          <p:nvPr/>
        </p:nvPicPr>
        <p:blipFill>
          <a:blip r:embed="rId6">
            <a:extLst/>
          </a:blip>
          <a:stretch>
            <a:fillRect/>
          </a:stretch>
        </p:blipFill>
        <p:spPr>
          <a:xfrm>
            <a:off x="155581" y="3814923"/>
            <a:ext cx="2047998" cy="481883"/>
          </a:xfrm>
          <a:prstGeom prst="rect">
            <a:avLst/>
          </a:prstGeom>
          <a:ln w="12700">
            <a:miter lim="400000"/>
          </a:ln>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8" name="Screen Shot 2020-05-04 at 23.43.49.png" descr="Screen Shot 2020-05-04 at 23.43.49.png"/>
          <p:cNvPicPr>
            <a:picLocks noChangeAspect="1"/>
          </p:cNvPicPr>
          <p:nvPr/>
        </p:nvPicPr>
        <p:blipFill>
          <a:blip r:embed="rId2">
            <a:extLst/>
          </a:blip>
          <a:stretch>
            <a:fillRect/>
          </a:stretch>
        </p:blipFill>
        <p:spPr>
          <a:xfrm>
            <a:off x="64517" y="2133090"/>
            <a:ext cx="3308643" cy="3017699"/>
          </a:xfrm>
          <a:prstGeom prst="rect">
            <a:avLst/>
          </a:prstGeom>
          <a:ln w="12700">
            <a:miter lim="400000"/>
          </a:ln>
        </p:spPr>
      </p:pic>
      <p:pic>
        <p:nvPicPr>
          <p:cNvPr id="1079" name="latent_spaces.pdf" descr="latent_spaces.pdf"/>
          <p:cNvPicPr>
            <a:picLocks noChangeAspect="1"/>
          </p:cNvPicPr>
          <p:nvPr/>
        </p:nvPicPr>
        <p:blipFill>
          <a:blip r:embed="rId3">
            <a:extLst/>
          </a:blip>
          <a:stretch>
            <a:fillRect/>
          </a:stretch>
        </p:blipFill>
        <p:spPr>
          <a:xfrm>
            <a:off x="3489658" y="1465957"/>
            <a:ext cx="8615351" cy="3926086"/>
          </a:xfrm>
          <a:prstGeom prst="rect">
            <a:avLst/>
          </a:prstGeom>
          <a:ln w="12700">
            <a:miter lim="400000"/>
          </a:ln>
        </p:spPr>
      </p:pic>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1" name="No acceleration in physical space"/>
          <p:cNvSpPr txBox="1"/>
          <p:nvPr/>
        </p:nvSpPr>
        <p:spPr>
          <a:xfrm>
            <a:off x="238162" y="2645874"/>
            <a:ext cx="3316931"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a:latin typeface="Times Roman"/>
                <a:ea typeface="Times Roman"/>
                <a:cs typeface="Times Roman"/>
                <a:sym typeface="Times Roman"/>
              </a:defRPr>
            </a:lvl1pPr>
          </a:lstStyle>
          <a:p>
            <a:pPr/>
            <a:r>
              <a:t>No acceleration in physical space</a:t>
            </a:r>
          </a:p>
        </p:txBody>
      </p:sp>
      <p:sp>
        <p:nvSpPr>
          <p:cNvPr id="1082" name="Latent space – oops!"/>
          <p:cNvSpPr txBox="1"/>
          <p:nvPr/>
        </p:nvSpPr>
        <p:spPr>
          <a:xfrm>
            <a:off x="4451272" y="2645874"/>
            <a:ext cx="2091666"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a:latin typeface="Times Roman"/>
                <a:ea typeface="Times Roman"/>
                <a:cs typeface="Times Roman"/>
                <a:sym typeface="Times Roman"/>
              </a:defRPr>
            </a:lvl1pPr>
          </a:lstStyle>
          <a:p>
            <a:pPr/>
            <a:r>
              <a:t>Latent space – oops!</a:t>
            </a:r>
          </a:p>
        </p:txBody>
      </p:sp>
      <p:pic>
        <p:nvPicPr>
          <p:cNvPr id="1083" name="latent_problems.pdf" descr="latent_problems.pdf"/>
          <p:cNvPicPr>
            <a:picLocks noChangeAspect="1"/>
          </p:cNvPicPr>
          <p:nvPr/>
        </p:nvPicPr>
        <p:blipFill>
          <a:blip r:embed="rId2">
            <a:extLst/>
          </a:blip>
          <a:stretch>
            <a:fillRect/>
          </a:stretch>
        </p:blipFill>
        <p:spPr>
          <a:xfrm>
            <a:off x="260743" y="3145973"/>
            <a:ext cx="11670514" cy="3463710"/>
          </a:xfrm>
          <a:prstGeom prst="rect">
            <a:avLst/>
          </a:prstGeom>
          <a:ln w="12700">
            <a:miter lim="400000"/>
          </a:ln>
        </p:spPr>
      </p:pic>
      <p:pic>
        <p:nvPicPr>
          <p:cNvPr id="1084" name="quartic_example.pdf" descr="quartic_example.pdf"/>
          <p:cNvPicPr>
            <a:picLocks noChangeAspect="1"/>
          </p:cNvPicPr>
          <p:nvPr/>
        </p:nvPicPr>
        <p:blipFill>
          <a:blip r:embed="rId3">
            <a:extLst/>
          </a:blip>
          <a:srcRect l="0" t="0" r="73802" b="0"/>
          <a:stretch>
            <a:fillRect/>
          </a:stretch>
        </p:blipFill>
        <p:spPr>
          <a:xfrm>
            <a:off x="296642" y="242352"/>
            <a:ext cx="1551397" cy="1898604"/>
          </a:xfrm>
          <a:prstGeom prst="rect">
            <a:avLst/>
          </a:prstGeom>
          <a:ln w="12700">
            <a:miter lim="400000"/>
          </a:ln>
        </p:spPr>
      </p:pic>
      <p:pic>
        <p:nvPicPr>
          <p:cNvPr id="1085" name="download-1.png" descr="download-1.png"/>
          <p:cNvPicPr>
            <a:picLocks noChangeAspect="1"/>
          </p:cNvPicPr>
          <p:nvPr/>
        </p:nvPicPr>
        <p:blipFill>
          <a:blip r:embed="rId4">
            <a:extLst/>
          </a:blip>
          <a:stretch>
            <a:fillRect/>
          </a:stretch>
        </p:blipFill>
        <p:spPr>
          <a:xfrm>
            <a:off x="4139755" y="333847"/>
            <a:ext cx="3316931" cy="1658466"/>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7" name="Which affine transformation…"/>
          <p:cNvSpPr txBox="1"/>
          <p:nvPr/>
        </p:nvSpPr>
        <p:spPr>
          <a:xfrm>
            <a:off x="594119" y="2522"/>
            <a:ext cx="4614148" cy="313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500">
                <a:latin typeface="Times Roman"/>
                <a:ea typeface="Times Roman"/>
                <a:cs typeface="Times Roman"/>
                <a:sym typeface="Times Roman"/>
              </a:defRPr>
            </a:pPr>
            <a:r>
              <a:t>Which affine transformation</a:t>
            </a:r>
            <a:br/>
          </a:p>
          <a:p>
            <a:pPr>
              <a:defRPr sz="2500">
                <a:latin typeface="Times Roman"/>
                <a:ea typeface="Times Roman"/>
                <a:cs typeface="Times Roman"/>
                <a:sym typeface="Times Roman"/>
              </a:defRPr>
            </a:pPr>
          </a:p>
          <a:p>
            <a:pPr>
              <a:defRPr sz="2500">
                <a:latin typeface="Times Roman"/>
                <a:ea typeface="Times Roman"/>
                <a:cs typeface="Times Roman"/>
                <a:sym typeface="Times Roman"/>
              </a:defRPr>
            </a:pPr>
          </a:p>
          <a:p>
            <a:pPr>
              <a:defRPr sz="2500">
                <a:latin typeface="Times Roman"/>
                <a:ea typeface="Times Roman"/>
                <a:cs typeface="Times Roman"/>
                <a:sym typeface="Times Roman"/>
              </a:defRPr>
            </a:pPr>
          </a:p>
          <a:p>
            <a:pPr>
              <a:defRPr sz="2500">
                <a:latin typeface="Times Roman"/>
                <a:ea typeface="Times Roman"/>
                <a:cs typeface="Times Roman"/>
                <a:sym typeface="Times Roman"/>
              </a:defRPr>
            </a:pPr>
          </a:p>
          <a:p>
            <a:pPr>
              <a:defRPr sz="2500">
                <a:latin typeface="Times Roman"/>
                <a:ea typeface="Times Roman"/>
                <a:cs typeface="Times Roman"/>
                <a:sym typeface="Times Roman"/>
              </a:defRPr>
            </a:pPr>
            <a:r>
              <a:t>of this space makes the equations of motion maximally simple?</a:t>
            </a:r>
          </a:p>
        </p:txBody>
      </p:sp>
      <p:pic>
        <p:nvPicPr>
          <p:cNvPr id="1088" name="Screen Shot 2020-05-04 at 23.38.26.png" descr="Screen Shot 2020-05-04 at 23.38.26.png"/>
          <p:cNvPicPr>
            <a:picLocks noChangeAspect="1"/>
          </p:cNvPicPr>
          <p:nvPr/>
        </p:nvPicPr>
        <p:blipFill>
          <a:blip r:embed="rId2">
            <a:extLst/>
          </a:blip>
          <a:stretch>
            <a:fillRect/>
          </a:stretch>
        </p:blipFill>
        <p:spPr>
          <a:xfrm>
            <a:off x="378259" y="728934"/>
            <a:ext cx="5620143" cy="1332519"/>
          </a:xfrm>
          <a:prstGeom prst="rect">
            <a:avLst/>
          </a:prstGeom>
          <a:ln w="12700">
            <a:miter lim="400000"/>
          </a:ln>
        </p:spPr>
      </p:pic>
      <p:pic>
        <p:nvPicPr>
          <p:cNvPr id="1089" name="Screen Shot 2020-05-04 at 23.43.49.png" descr="Screen Shot 2020-05-04 at 23.43.49.png"/>
          <p:cNvPicPr>
            <a:picLocks noChangeAspect="1"/>
          </p:cNvPicPr>
          <p:nvPr/>
        </p:nvPicPr>
        <p:blipFill>
          <a:blip r:embed="rId3">
            <a:extLst/>
          </a:blip>
          <a:stretch>
            <a:fillRect/>
          </a:stretch>
        </p:blipFill>
        <p:spPr>
          <a:xfrm>
            <a:off x="8432908" y="151342"/>
            <a:ext cx="3594298" cy="3278235"/>
          </a:xfrm>
          <a:prstGeom prst="rect">
            <a:avLst/>
          </a:prstGeom>
          <a:ln w="12700">
            <a:miter lim="400000"/>
          </a:ln>
        </p:spPr>
      </p:pic>
      <p:pic>
        <p:nvPicPr>
          <p:cNvPr id="1090" name="affine.pdf" descr="affine.pdf"/>
          <p:cNvPicPr>
            <a:picLocks noChangeAspect="1"/>
          </p:cNvPicPr>
          <p:nvPr/>
        </p:nvPicPr>
        <p:blipFill>
          <a:blip r:embed="rId4">
            <a:extLst/>
          </a:blip>
          <a:stretch>
            <a:fillRect/>
          </a:stretch>
        </p:blipFill>
        <p:spPr>
          <a:xfrm>
            <a:off x="156231" y="3857969"/>
            <a:ext cx="11879538" cy="2593287"/>
          </a:xfrm>
          <a:prstGeom prst="rect">
            <a:avLst/>
          </a:prstGeom>
          <a:ln w="12700">
            <a:miter lim="400000"/>
          </a:ln>
        </p:spPr>
      </p:pic>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2" name="Can ML discover new physics not put in by hand?"/>
          <p:cNvSpPr txBox="1"/>
          <p:nvPr/>
        </p:nvSpPr>
        <p:spPr>
          <a:xfrm>
            <a:off x="74465" y="239850"/>
            <a:ext cx="9157728" cy="548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i="1" sz="3000">
                <a:latin typeface="+mn-lt"/>
                <a:ea typeface="+mn-ea"/>
                <a:cs typeface="+mn-cs"/>
                <a:sym typeface="Helvetica"/>
              </a:defRPr>
            </a:lvl1pPr>
          </a:lstStyle>
          <a:p>
            <a:pPr/>
            <a:r>
              <a:t>Can ML discover new physics not put in by hand?</a:t>
            </a:r>
          </a:p>
        </p:txBody>
      </p:sp>
      <p:sp>
        <p:nvSpPr>
          <p:cNvPr id="1093" name="Can ML discover new physics equations not put in by hand?"/>
          <p:cNvSpPr txBox="1"/>
          <p:nvPr/>
        </p:nvSpPr>
        <p:spPr>
          <a:xfrm>
            <a:off x="522215" y="1281250"/>
            <a:ext cx="9862428" cy="485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260684" indent="-260684" algn="ctr">
              <a:buSzPct val="100000"/>
              <a:buChar char="•"/>
              <a:defRPr b="1" i="1" sz="2600">
                <a:latin typeface="+mn-lt"/>
                <a:ea typeface="+mn-ea"/>
                <a:cs typeface="+mn-cs"/>
                <a:sym typeface="Helvetica"/>
              </a:defRPr>
            </a:lvl1pPr>
          </a:lstStyle>
          <a:p>
            <a:pPr/>
            <a:r>
              <a:t>Can ML discover new physics equations not put in by hand?</a:t>
            </a:r>
          </a:p>
        </p:txBody>
      </p:sp>
      <p:sp>
        <p:nvSpPr>
          <p:cNvPr id="1094" name="Yes!"/>
          <p:cNvSpPr txBox="1"/>
          <p:nvPr/>
        </p:nvSpPr>
        <p:spPr>
          <a:xfrm>
            <a:off x="781746" y="1751150"/>
            <a:ext cx="783566" cy="485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i="1" sz="2600">
                <a:solidFill>
                  <a:srgbClr val="FF2600"/>
                </a:solidFill>
                <a:latin typeface="+mn-lt"/>
                <a:ea typeface="+mn-ea"/>
                <a:cs typeface="+mn-cs"/>
                <a:sym typeface="Helvetica"/>
              </a:defRPr>
            </a:lvl1pPr>
          </a:lstStyle>
          <a:p>
            <a:pPr/>
            <a:r>
              <a:t>Yes!</a:t>
            </a:r>
          </a:p>
        </p:txBody>
      </p:sp>
      <p:sp>
        <p:nvSpPr>
          <p:cNvPr id="1095" name="Can ML discover inertial frames not put in by hand?"/>
          <p:cNvSpPr txBox="1"/>
          <p:nvPr/>
        </p:nvSpPr>
        <p:spPr>
          <a:xfrm>
            <a:off x="527814" y="2640150"/>
            <a:ext cx="8505030" cy="485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marL="260684" indent="-260684" algn="ctr">
              <a:buSzPct val="100000"/>
              <a:buChar char="•"/>
              <a:defRPr b="1" i="1" sz="2600">
                <a:latin typeface="+mn-lt"/>
                <a:ea typeface="+mn-ea"/>
                <a:cs typeface="+mn-cs"/>
                <a:sym typeface="Helvetica"/>
              </a:defRPr>
            </a:lvl1pPr>
          </a:lstStyle>
          <a:p>
            <a:pPr/>
            <a:r>
              <a:t>Can ML discover inertial frames not put in by hand?</a:t>
            </a:r>
          </a:p>
        </p:txBody>
      </p:sp>
      <p:sp>
        <p:nvSpPr>
          <p:cNvPr id="1096" name="Yes!"/>
          <p:cNvSpPr txBox="1"/>
          <p:nvPr/>
        </p:nvSpPr>
        <p:spPr>
          <a:xfrm>
            <a:off x="781746" y="3084650"/>
            <a:ext cx="783566" cy="485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i="1" sz="2600">
                <a:solidFill>
                  <a:srgbClr val="FF2600"/>
                </a:solidFill>
                <a:latin typeface="+mn-lt"/>
                <a:ea typeface="+mn-ea"/>
                <a:cs typeface="+mn-cs"/>
                <a:sym typeface="Helvetica"/>
              </a:defRPr>
            </a:lvl1pPr>
          </a:lstStyle>
          <a:p>
            <a:pPr/>
            <a:r>
              <a:t>Yes!</a:t>
            </a:r>
          </a:p>
        </p:txBody>
      </p:sp>
      <p:pic>
        <p:nvPicPr>
          <p:cNvPr id="1097" name="affine.pdf" descr="affine.pdf"/>
          <p:cNvPicPr>
            <a:picLocks noChangeAspect="1"/>
          </p:cNvPicPr>
          <p:nvPr/>
        </p:nvPicPr>
        <p:blipFill>
          <a:blip r:embed="rId2">
            <a:extLst/>
          </a:blip>
          <a:stretch>
            <a:fillRect/>
          </a:stretch>
        </p:blipFill>
        <p:spPr>
          <a:xfrm>
            <a:off x="210079" y="3950798"/>
            <a:ext cx="11879539" cy="2593288"/>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099" name="Rectangle"/>
          <p:cNvSpPr/>
          <p:nvPr/>
        </p:nvSpPr>
        <p:spPr>
          <a:xfrm>
            <a:off x="3320544" y="6301688"/>
            <a:ext cx="3279864" cy="425565"/>
          </a:xfrm>
          <a:prstGeom prst="rect">
            <a:avLst/>
          </a:prstGeom>
          <a:solidFill>
            <a:srgbClr val="FFFC79"/>
          </a:solidFill>
          <a:ln w="12700">
            <a:miter lim="400000"/>
          </a:ln>
        </p:spPr>
        <p:txBody>
          <a:bodyPr lIns="45719" rIns="45719" anchor="ctr"/>
          <a:lstStyle/>
          <a:p>
            <a:pPr>
              <a:defRPr>
                <a:solidFill>
                  <a:srgbClr val="FFFC79"/>
                </a:solidFill>
              </a:defRPr>
            </a:pPr>
          </a:p>
        </p:txBody>
      </p:sp>
      <p:sp>
        <p:nvSpPr>
          <p:cNvPr id="1100" name="Our focus: Intelligible Intelligence"/>
          <p:cNvSpPr txBox="1"/>
          <p:nvPr/>
        </p:nvSpPr>
        <p:spPr>
          <a:xfrm>
            <a:off x="1422517" y="53481"/>
            <a:ext cx="9346966" cy="760425"/>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ctr">
            <a:spAutoFit/>
          </a:bodyPr>
          <a:lstStyle>
            <a:lvl1pPr algn="ctr" defTabSz="412750">
              <a:defRPr b="1" sz="5000">
                <a:latin typeface="Times New Roman"/>
                <a:ea typeface="Times New Roman"/>
                <a:cs typeface="Times New Roman"/>
                <a:sym typeface="Times New Roman"/>
              </a:defRPr>
            </a:lvl1pPr>
          </a:lstStyle>
          <a:p>
            <a:pPr/>
            <a:r>
              <a:t>Our focus: Intelligible Intelligence</a:t>
            </a:r>
          </a:p>
        </p:txBody>
      </p:sp>
      <p:grpSp>
        <p:nvGrpSpPr>
          <p:cNvPr id="1109" name="Group"/>
          <p:cNvGrpSpPr/>
          <p:nvPr/>
        </p:nvGrpSpPr>
        <p:grpSpPr>
          <a:xfrm>
            <a:off x="1256280" y="780514"/>
            <a:ext cx="9796272" cy="1643058"/>
            <a:chOff x="0" y="0"/>
            <a:chExt cx="9796270" cy="1643056"/>
          </a:xfrm>
        </p:grpSpPr>
        <p:pic>
          <p:nvPicPr>
            <p:cNvPr id="1101" name="group2019.jpg" descr="group2019.jpg"/>
            <p:cNvPicPr>
              <a:picLocks noChangeAspect="1"/>
            </p:cNvPicPr>
            <p:nvPr/>
          </p:nvPicPr>
          <p:blipFill>
            <a:blip r:embed="rId2">
              <a:extLst/>
            </a:blip>
            <a:srcRect l="11929" t="0" r="77847" b="74725"/>
            <a:stretch>
              <a:fillRect/>
            </a:stretch>
          </p:blipFill>
          <p:spPr>
            <a:xfrm>
              <a:off x="0" y="48603"/>
              <a:ext cx="1409343" cy="1594454"/>
            </a:xfrm>
            <a:prstGeom prst="rect">
              <a:avLst/>
            </a:prstGeom>
            <a:ln w="12700" cap="flat">
              <a:noFill/>
              <a:miter lim="400000"/>
            </a:ln>
            <a:effectLst/>
          </p:spPr>
        </p:pic>
        <p:grpSp>
          <p:nvGrpSpPr>
            <p:cNvPr id="1108" name="Group"/>
            <p:cNvGrpSpPr/>
            <p:nvPr/>
          </p:nvGrpSpPr>
          <p:grpSpPr>
            <a:xfrm>
              <a:off x="1489636" y="0"/>
              <a:ext cx="8306635" cy="1631809"/>
              <a:chOff x="0" y="0"/>
              <a:chExt cx="8306633" cy="1631808"/>
            </a:xfrm>
          </p:grpSpPr>
          <p:pic>
            <p:nvPicPr>
              <p:cNvPr id="1102" name="bhairav.jpg" descr="bhairav.jpg"/>
              <p:cNvPicPr>
                <a:picLocks noChangeAspect="1"/>
              </p:cNvPicPr>
              <p:nvPr/>
            </p:nvPicPr>
            <p:blipFill>
              <a:blip r:embed="rId3">
                <a:extLst/>
              </a:blip>
              <a:stretch>
                <a:fillRect/>
              </a:stretch>
            </p:blipFill>
            <p:spPr>
              <a:xfrm>
                <a:off x="5663900" y="0"/>
                <a:ext cx="1228583" cy="1631809"/>
              </a:xfrm>
              <a:prstGeom prst="rect">
                <a:avLst/>
              </a:prstGeom>
              <a:ln w="12700" cap="flat">
                <a:noFill/>
                <a:miter lim="400000"/>
              </a:ln>
              <a:effectLst/>
            </p:spPr>
          </p:pic>
          <p:pic>
            <p:nvPicPr>
              <p:cNvPr id="1103" name="Screen Shot 2020-05-28 at 09.08.29.png" descr="Screen Shot 2020-05-28 at 09.08.29.png"/>
              <p:cNvPicPr>
                <a:picLocks noChangeAspect="1"/>
              </p:cNvPicPr>
              <p:nvPr/>
            </p:nvPicPr>
            <p:blipFill>
              <a:blip r:embed="rId4">
                <a:extLst/>
              </a:blip>
              <a:srcRect l="0" t="0" r="0" b="0"/>
              <a:stretch>
                <a:fillRect/>
              </a:stretch>
            </p:blipFill>
            <p:spPr>
              <a:xfrm>
                <a:off x="2833886" y="101759"/>
                <a:ext cx="1157472" cy="1488710"/>
              </a:xfrm>
              <a:prstGeom prst="rect">
                <a:avLst/>
              </a:prstGeom>
              <a:ln w="12700" cap="flat">
                <a:noFill/>
                <a:miter lim="400000"/>
              </a:ln>
              <a:effectLst/>
            </p:spPr>
          </p:pic>
          <p:pic>
            <p:nvPicPr>
              <p:cNvPr id="1104" name="group2019.jpg" descr="group2019.jpg"/>
              <p:cNvPicPr>
                <a:picLocks noChangeAspect="1"/>
              </p:cNvPicPr>
              <p:nvPr/>
            </p:nvPicPr>
            <p:blipFill>
              <a:blip r:embed="rId2">
                <a:extLst/>
              </a:blip>
              <a:srcRect l="38106" t="0" r="51401" b="75907"/>
              <a:stretch>
                <a:fillRect/>
              </a:stretch>
            </p:blipFill>
            <p:spPr>
              <a:xfrm>
                <a:off x="4070062" y="66557"/>
                <a:ext cx="1483792" cy="1559071"/>
              </a:xfrm>
              <a:prstGeom prst="rect">
                <a:avLst/>
              </a:prstGeom>
              <a:ln w="12700" cap="flat">
                <a:noFill/>
                <a:miter lim="400000"/>
              </a:ln>
              <a:effectLst/>
            </p:spPr>
          </p:pic>
          <p:pic>
            <p:nvPicPr>
              <p:cNvPr id="1105" name="jiahai.jpg" descr="jiahai.jpg"/>
              <p:cNvPicPr>
                <a:picLocks noChangeAspect="1"/>
              </p:cNvPicPr>
              <p:nvPr/>
            </p:nvPicPr>
            <p:blipFill>
              <a:blip r:embed="rId5">
                <a:extLst/>
              </a:blip>
              <a:stretch>
                <a:fillRect/>
              </a:stretch>
            </p:blipFill>
            <p:spPr>
              <a:xfrm>
                <a:off x="1408280" y="66557"/>
                <a:ext cx="1210352" cy="1558785"/>
              </a:xfrm>
              <a:prstGeom prst="rect">
                <a:avLst/>
              </a:prstGeom>
              <a:ln w="12700" cap="flat">
                <a:noFill/>
                <a:miter lim="400000"/>
              </a:ln>
              <a:effectLst/>
            </p:spPr>
          </p:pic>
          <p:pic>
            <p:nvPicPr>
              <p:cNvPr id="1106" name="Andrew Tan.jpg" descr="Andrew Tan.jpg"/>
              <p:cNvPicPr>
                <a:picLocks noChangeAspect="1"/>
              </p:cNvPicPr>
              <p:nvPr/>
            </p:nvPicPr>
            <p:blipFill>
              <a:blip r:embed="rId6">
                <a:extLst/>
              </a:blip>
              <a:srcRect l="40023" t="25834" r="28008" b="33296"/>
              <a:stretch>
                <a:fillRect/>
              </a:stretch>
            </p:blipFill>
            <p:spPr>
              <a:xfrm>
                <a:off x="0" y="60572"/>
                <a:ext cx="1228755" cy="1570893"/>
              </a:xfrm>
              <a:prstGeom prst="rect">
                <a:avLst/>
              </a:prstGeom>
              <a:ln w="12700" cap="flat">
                <a:noFill/>
                <a:miter lim="400000"/>
              </a:ln>
              <a:effectLst/>
            </p:spPr>
          </p:pic>
          <p:pic>
            <p:nvPicPr>
              <p:cNvPr id="1107" name="23551623.jpg" descr="23551623.jpg"/>
              <p:cNvPicPr>
                <a:picLocks noChangeAspect="1"/>
              </p:cNvPicPr>
              <p:nvPr/>
            </p:nvPicPr>
            <p:blipFill>
              <a:blip r:embed="rId7">
                <a:extLst/>
              </a:blip>
              <a:srcRect l="25431" t="4133" r="31596" b="44492"/>
              <a:stretch>
                <a:fillRect/>
              </a:stretch>
            </p:blipFill>
            <p:spPr>
              <a:xfrm>
                <a:off x="7002869" y="66557"/>
                <a:ext cx="1303765" cy="1558676"/>
              </a:xfrm>
              <a:prstGeom prst="rect">
                <a:avLst/>
              </a:prstGeom>
              <a:ln w="12700" cap="flat">
                <a:noFill/>
                <a:miter lim="400000"/>
              </a:ln>
              <a:effectLst/>
            </p:spPr>
          </p:pic>
        </p:grpSp>
      </p:grpSp>
      <p:pic>
        <p:nvPicPr>
          <p:cNvPr id="1110" name="Screen Shot 2020-10-10 at 10.30.08.png" descr="Screen Shot 2020-10-10 at 10.30.08.png"/>
          <p:cNvPicPr>
            <a:picLocks noChangeAspect="1"/>
          </p:cNvPicPr>
          <p:nvPr/>
        </p:nvPicPr>
        <p:blipFill>
          <a:blip r:embed="rId8">
            <a:extLst/>
          </a:blip>
          <a:stretch>
            <a:fillRect/>
          </a:stretch>
        </p:blipFill>
        <p:spPr>
          <a:xfrm>
            <a:off x="8641570" y="3763532"/>
            <a:ext cx="3392265" cy="602366"/>
          </a:xfrm>
          <a:prstGeom prst="rect">
            <a:avLst/>
          </a:prstGeom>
          <a:ln w="12700">
            <a:miter lim="400000"/>
          </a:ln>
        </p:spPr>
      </p:pic>
      <p:sp>
        <p:nvSpPr>
          <p:cNvPr id="1111" name="Model we can…"/>
          <p:cNvSpPr txBox="1"/>
          <p:nvPr/>
        </p:nvSpPr>
        <p:spPr>
          <a:xfrm>
            <a:off x="8938992" y="2646711"/>
            <a:ext cx="2370050" cy="878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sz="2600">
                <a:latin typeface="+mn-lt"/>
                <a:ea typeface="+mn-ea"/>
                <a:cs typeface="+mn-cs"/>
                <a:sym typeface="Helvetica"/>
              </a:defRPr>
            </a:pPr>
            <a:r>
              <a:t>Model we can</a:t>
            </a:r>
          </a:p>
          <a:p>
            <a:pPr algn="ctr" defTabSz="457200">
              <a:defRPr sz="2600">
                <a:latin typeface="+mn-lt"/>
                <a:ea typeface="+mn-ea"/>
                <a:cs typeface="+mn-cs"/>
                <a:sym typeface="Helvetica"/>
              </a:defRPr>
            </a:pPr>
            <a:r>
              <a:t>understand</a:t>
            </a:r>
          </a:p>
        </p:txBody>
      </p:sp>
      <p:grpSp>
        <p:nvGrpSpPr>
          <p:cNvPr id="1115" name="Group"/>
          <p:cNvGrpSpPr/>
          <p:nvPr/>
        </p:nvGrpSpPr>
        <p:grpSpPr>
          <a:xfrm>
            <a:off x="4673105" y="2646711"/>
            <a:ext cx="2718790" cy="2112456"/>
            <a:chOff x="0" y="0"/>
            <a:chExt cx="2718789" cy="2112455"/>
          </a:xfrm>
        </p:grpSpPr>
        <p:pic>
          <p:nvPicPr>
            <p:cNvPr id="1112" name="image1-300x300.png" descr="image1-300x300.png"/>
            <p:cNvPicPr>
              <a:picLocks noChangeAspect="1"/>
            </p:cNvPicPr>
            <p:nvPr/>
          </p:nvPicPr>
          <p:blipFill>
            <a:blip r:embed="rId9">
              <a:extLst/>
            </a:blip>
            <a:stretch>
              <a:fillRect/>
            </a:stretch>
          </p:blipFill>
          <p:spPr>
            <a:xfrm>
              <a:off x="824282" y="694098"/>
              <a:ext cx="1351311" cy="1351311"/>
            </a:xfrm>
            <a:prstGeom prst="rect">
              <a:avLst/>
            </a:prstGeom>
            <a:ln w="12700" cap="flat">
              <a:noFill/>
              <a:miter lim="400000"/>
            </a:ln>
            <a:effectLst/>
          </p:spPr>
        </p:pic>
        <p:sp>
          <p:nvSpPr>
            <p:cNvPr id="1113" name="Inscrutable…"/>
            <p:cNvSpPr txBox="1"/>
            <p:nvPr/>
          </p:nvSpPr>
          <p:spPr>
            <a:xfrm>
              <a:off x="0" y="0"/>
              <a:ext cx="2718790"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Inscrutable</a:t>
              </a:r>
            </a:p>
            <a:p>
              <a:pPr algn="ctr" defTabSz="457200">
                <a:defRPr sz="2600">
                  <a:latin typeface="+mn-lt"/>
                  <a:ea typeface="+mn-ea"/>
                  <a:cs typeface="+mn-cs"/>
                  <a:sym typeface="Helvetica"/>
                </a:defRPr>
              </a:pPr>
              <a:r>
                <a:t>black box model</a:t>
              </a:r>
            </a:p>
          </p:txBody>
        </p:sp>
        <p:sp>
          <p:nvSpPr>
            <p:cNvPr id="1114" name="Rectangle"/>
            <p:cNvSpPr/>
            <p:nvPr/>
          </p:nvSpPr>
          <p:spPr>
            <a:xfrm>
              <a:off x="175789" y="60046"/>
              <a:ext cx="2537606"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1116" name="Rectangle"/>
          <p:cNvSpPr/>
          <p:nvPr/>
        </p:nvSpPr>
        <p:spPr>
          <a:xfrm>
            <a:off x="8553423" y="2706757"/>
            <a:ext cx="3466960" cy="2052410"/>
          </a:xfrm>
          <a:prstGeom prst="rect">
            <a:avLst/>
          </a:prstGeom>
          <a:ln w="12700">
            <a:solidFill>
              <a:srgbClr val="000000"/>
            </a:solidFill>
            <a:miter/>
          </a:ln>
        </p:spPr>
        <p:txBody>
          <a:bodyPr lIns="45719" rIns="45719" anchor="ctr"/>
          <a:lstStyle/>
          <a:p>
            <a:pPr/>
          </a:p>
        </p:txBody>
      </p:sp>
      <p:grpSp>
        <p:nvGrpSpPr>
          <p:cNvPr id="1120" name="Group"/>
          <p:cNvGrpSpPr/>
          <p:nvPr/>
        </p:nvGrpSpPr>
        <p:grpSpPr>
          <a:xfrm>
            <a:off x="45906" y="2646711"/>
            <a:ext cx="3638363" cy="2112456"/>
            <a:chOff x="0" y="0"/>
            <a:chExt cx="3638361" cy="2112455"/>
          </a:xfrm>
        </p:grpSpPr>
        <p:pic>
          <p:nvPicPr>
            <p:cNvPr id="1117" name="Picture 7" descr="Picture 7"/>
            <p:cNvPicPr>
              <a:picLocks noChangeAspect="1"/>
            </p:cNvPicPr>
            <p:nvPr/>
          </p:nvPicPr>
          <p:blipFill>
            <a:blip r:embed="rId10">
              <a:extLst/>
            </a:blip>
            <a:srcRect l="0" t="0" r="0" b="44387"/>
            <a:stretch>
              <a:fillRect/>
            </a:stretch>
          </p:blipFill>
          <p:spPr>
            <a:xfrm>
              <a:off x="119166" y="886558"/>
              <a:ext cx="3374603" cy="915547"/>
            </a:xfrm>
            <a:prstGeom prst="rect">
              <a:avLst/>
            </a:prstGeom>
            <a:ln w="12700" cap="flat">
              <a:noFill/>
              <a:miter lim="400000"/>
            </a:ln>
            <a:effectLst/>
          </p:spPr>
        </p:pic>
        <p:sp>
          <p:nvSpPr>
            <p:cNvPr id="1118" name="Data"/>
            <p:cNvSpPr txBox="1"/>
            <p:nvPr/>
          </p:nvSpPr>
          <p:spPr>
            <a:xfrm>
              <a:off x="1304068" y="0"/>
              <a:ext cx="1030224" cy="485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457200">
                <a:defRPr sz="2600">
                  <a:latin typeface="+mn-lt"/>
                  <a:ea typeface="+mn-ea"/>
                  <a:cs typeface="+mn-cs"/>
                  <a:sym typeface="Helvetica"/>
                </a:defRPr>
              </a:lvl1pPr>
            </a:lstStyle>
            <a:p>
              <a:pPr/>
              <a:r>
                <a:t>Data</a:t>
              </a:r>
            </a:p>
          </p:txBody>
        </p:sp>
        <p:sp>
          <p:nvSpPr>
            <p:cNvPr id="1119" name="Rectangle"/>
            <p:cNvSpPr/>
            <p:nvPr/>
          </p:nvSpPr>
          <p:spPr>
            <a:xfrm>
              <a:off x="0" y="60046"/>
              <a:ext cx="3638362" cy="2052410"/>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p>
          </p:txBody>
        </p:sp>
      </p:grpSp>
      <p:sp>
        <p:nvSpPr>
          <p:cNvPr id="1121" name="Arrow"/>
          <p:cNvSpPr/>
          <p:nvPr/>
        </p:nvSpPr>
        <p:spPr>
          <a:xfrm>
            <a:off x="7520071" y="3735991"/>
            <a:ext cx="886126" cy="632048"/>
          </a:xfrm>
          <a:prstGeom prst="rightArrow">
            <a:avLst>
              <a:gd name="adj1" fmla="val 32000"/>
              <a:gd name="adj2" fmla="val 64000"/>
            </a:avLst>
          </a:prstGeom>
          <a:solidFill>
            <a:srgbClr val="FF2600"/>
          </a:solidFill>
          <a:ln w="12700">
            <a:miter lim="400000"/>
          </a:ln>
        </p:spPr>
        <p:txBody>
          <a:bodyPr lIns="45719" rIns="45719" anchor="ctr"/>
          <a:lstStyle/>
          <a:p>
            <a:pPr/>
          </a:p>
        </p:txBody>
      </p:sp>
      <p:sp>
        <p:nvSpPr>
          <p:cNvPr id="1122" name="Arrow"/>
          <p:cNvSpPr/>
          <p:nvPr/>
        </p:nvSpPr>
        <p:spPr>
          <a:xfrm>
            <a:off x="3868006" y="3759838"/>
            <a:ext cx="886126" cy="632048"/>
          </a:xfrm>
          <a:prstGeom prst="rightArrow">
            <a:avLst>
              <a:gd name="adj1" fmla="val 32000"/>
              <a:gd name="adj2" fmla="val 64000"/>
            </a:avLst>
          </a:prstGeom>
          <a:solidFill>
            <a:srgbClr val="FF2600"/>
          </a:solidFill>
          <a:ln w="12700">
            <a:miter lim="400000"/>
          </a:ln>
        </p:spPr>
        <p:txBody>
          <a:bodyPr lIns="45719" rIns="45719" anchor="ctr"/>
          <a:lstStyle/>
          <a:p>
            <a:pPr/>
          </a:p>
        </p:txBody>
      </p:sp>
      <p:sp>
        <p:nvSpPr>
          <p:cNvPr id="1123" name="Neural…"/>
          <p:cNvSpPr txBox="1"/>
          <p:nvPr/>
        </p:nvSpPr>
        <p:spPr>
          <a:xfrm>
            <a:off x="3549021" y="3091211"/>
            <a:ext cx="1257881" cy="675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b="1" i="1" sz="1900">
                <a:solidFill>
                  <a:srgbClr val="FF2600"/>
                </a:solidFill>
                <a:latin typeface="+mn-lt"/>
                <a:ea typeface="+mn-ea"/>
                <a:cs typeface="+mn-cs"/>
                <a:sym typeface="Helvetica"/>
              </a:defRPr>
            </a:pPr>
            <a:r>
              <a:t>Neural</a:t>
            </a:r>
          </a:p>
          <a:p>
            <a:pPr algn="ctr" defTabSz="457200">
              <a:defRPr b="1" i="1" sz="1900">
                <a:solidFill>
                  <a:srgbClr val="FF2600"/>
                </a:solidFill>
                <a:latin typeface="+mn-lt"/>
                <a:ea typeface="+mn-ea"/>
                <a:cs typeface="+mn-cs"/>
                <a:sym typeface="Helvetica"/>
              </a:defRPr>
            </a:pPr>
            <a:r>
              <a:t>network</a:t>
            </a:r>
          </a:p>
        </p:txBody>
      </p:sp>
      <p:sp>
        <p:nvSpPr>
          <p:cNvPr id="1124" name="Our…"/>
          <p:cNvSpPr txBox="1"/>
          <p:nvPr/>
        </p:nvSpPr>
        <p:spPr>
          <a:xfrm>
            <a:off x="7373000" y="3091211"/>
            <a:ext cx="976287" cy="675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457200">
              <a:defRPr b="1" i="1" sz="1900">
                <a:solidFill>
                  <a:srgbClr val="FF2600"/>
                </a:solidFill>
                <a:latin typeface="+mn-lt"/>
                <a:ea typeface="+mn-ea"/>
                <a:cs typeface="+mn-cs"/>
                <a:sym typeface="Helvetica"/>
              </a:defRPr>
            </a:pPr>
            <a:r>
              <a:t>Our</a:t>
            </a:r>
          </a:p>
          <a:p>
            <a:pPr algn="ctr" defTabSz="457200">
              <a:defRPr b="1" i="1" sz="1900">
                <a:solidFill>
                  <a:srgbClr val="FF2600"/>
                </a:solidFill>
                <a:latin typeface="+mn-lt"/>
                <a:ea typeface="+mn-ea"/>
                <a:cs typeface="+mn-cs"/>
                <a:sym typeface="Helvetica"/>
              </a:defRPr>
            </a:pPr>
            <a:r>
              <a:t>focus</a:t>
            </a:r>
          </a:p>
        </p:txBody>
      </p:sp>
      <p:sp>
        <p:nvSpPr>
          <p:cNvPr id="1125" name="Today I'll discuss auto-discovery of…"/>
          <p:cNvSpPr txBox="1"/>
          <p:nvPr/>
        </p:nvSpPr>
        <p:spPr>
          <a:xfrm>
            <a:off x="2981450" y="5055052"/>
            <a:ext cx="6565452" cy="166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defTabSz="457200">
              <a:defRPr sz="2600">
                <a:latin typeface="+mn-lt"/>
                <a:ea typeface="+mn-ea"/>
                <a:cs typeface="+mn-cs"/>
                <a:sym typeface="Helvetica"/>
              </a:defRPr>
            </a:pPr>
            <a:r>
              <a:t>Today I'll discuss auto-discovery of</a:t>
            </a:r>
          </a:p>
          <a:p>
            <a:pPr marL="228600" indent="-228600" defTabSz="457200">
              <a:buSzPct val="100000"/>
              <a:buChar char="✦"/>
              <a:defRPr sz="2600">
                <a:latin typeface="+mn-lt"/>
                <a:ea typeface="+mn-ea"/>
                <a:cs typeface="+mn-cs"/>
                <a:sym typeface="Helvetica"/>
              </a:defRPr>
            </a:pPr>
            <a:r>
              <a:t> equations (symbolic regression)</a:t>
            </a:r>
          </a:p>
          <a:p>
            <a:pPr marL="228600" indent="-228600" defTabSz="457200">
              <a:buSzPct val="100000"/>
              <a:buChar char="✦"/>
              <a:defRPr sz="2600">
                <a:latin typeface="+mn-lt"/>
                <a:ea typeface="+mn-ea"/>
                <a:cs typeface="+mn-cs"/>
                <a:sym typeface="Helvetica"/>
              </a:defRPr>
            </a:pPr>
            <a:r>
              <a:t> useful degrees of freedom ("pregression")</a:t>
            </a:r>
          </a:p>
          <a:p>
            <a:pPr marL="228600" indent="-228600" defTabSz="457200">
              <a:buSzPct val="100000"/>
              <a:buChar char="✦"/>
              <a:defRPr sz="2600">
                <a:latin typeface="+mn-lt"/>
                <a:ea typeface="+mn-ea"/>
                <a:cs typeface="+mn-cs"/>
                <a:sym typeface="Helvetica"/>
              </a:defRPr>
            </a:pPr>
            <a:r>
              <a:t> conserved quantities</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7" name="Conserved…"/>
          <p:cNvSpPr txBox="1"/>
          <p:nvPr/>
        </p:nvSpPr>
        <p:spPr>
          <a:xfrm>
            <a:off x="3090156" y="2092588"/>
            <a:ext cx="6011688" cy="2834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b="1" sz="9000">
                <a:solidFill>
                  <a:srgbClr val="FFFC79"/>
                </a:solidFill>
                <a:latin typeface="+mn-lt"/>
                <a:ea typeface="+mn-ea"/>
                <a:cs typeface="+mn-cs"/>
                <a:sym typeface="Helvetica"/>
              </a:defRPr>
            </a:pPr>
            <a:r>
              <a:t>Conserved</a:t>
            </a:r>
          </a:p>
          <a:p>
            <a:pPr algn="ctr">
              <a:defRPr b="1" sz="9000">
                <a:solidFill>
                  <a:srgbClr val="FFFC79"/>
                </a:solidFill>
                <a:latin typeface="+mn-lt"/>
                <a:ea typeface="+mn-ea"/>
                <a:cs typeface="+mn-cs"/>
                <a:sym typeface="Helvetica"/>
              </a:defRPr>
            </a:pPr>
            <a:r>
              <a:t>quantities</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1" name="Screen Shot 2020-10-22 at 16.17.30.png" descr="Screen Shot 2020-10-22 at 16.17.30.png"/>
          <p:cNvPicPr>
            <a:picLocks noChangeAspect="1"/>
          </p:cNvPicPr>
          <p:nvPr/>
        </p:nvPicPr>
        <p:blipFill>
          <a:blip r:embed="rId2">
            <a:extLst/>
          </a:blip>
          <a:stretch>
            <a:fillRect/>
          </a:stretch>
        </p:blipFill>
        <p:spPr>
          <a:xfrm>
            <a:off x="5200327" y="0"/>
            <a:ext cx="5308077" cy="6858001"/>
          </a:xfrm>
          <a:prstGeom prst="rect">
            <a:avLst/>
          </a:prstGeom>
          <a:ln w="12700">
            <a:miter lim="400000"/>
          </a:ln>
        </p:spPr>
      </p:pic>
      <p:pic>
        <p:nvPicPr>
          <p:cNvPr id="1132" name="23551623.jpg" descr="23551623.jpg"/>
          <p:cNvPicPr>
            <a:picLocks noChangeAspect="1"/>
          </p:cNvPicPr>
          <p:nvPr/>
        </p:nvPicPr>
        <p:blipFill>
          <a:blip r:embed="rId3">
            <a:extLst/>
          </a:blip>
          <a:srcRect l="25431" t="4133" r="31596" b="44492"/>
          <a:stretch>
            <a:fillRect/>
          </a:stretch>
        </p:blipFill>
        <p:spPr>
          <a:xfrm>
            <a:off x="1565472" y="1154979"/>
            <a:ext cx="2846921" cy="3403548"/>
          </a:xfrm>
          <a:prstGeom prst="rect">
            <a:avLst/>
          </a:prstGeom>
          <a:ln w="12700">
            <a:miter lim="400000"/>
          </a:ln>
        </p:spPr>
      </p:pic>
      <p:sp>
        <p:nvSpPr>
          <p:cNvPr id="1133" name="Ziming Liu"/>
          <p:cNvSpPr txBox="1"/>
          <p:nvPr/>
        </p:nvSpPr>
        <p:spPr>
          <a:xfrm>
            <a:off x="2260461" y="4649106"/>
            <a:ext cx="1456807" cy="42180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lnSpc>
                <a:spcPts val="4200"/>
              </a:lnSpc>
              <a:defRPr sz="2324">
                <a:ln w="0" cap="flat">
                  <a:solidFill>
                    <a:srgbClr val="000000"/>
                  </a:solidFill>
                  <a:prstDash val="solid"/>
                  <a:miter lim="400000"/>
                </a:ln>
                <a:latin typeface="Times New Roman"/>
                <a:ea typeface="Times New Roman"/>
                <a:cs typeface="Times New Roman"/>
                <a:sym typeface="Times New Roman"/>
              </a:defRPr>
            </a:lvl1pPr>
          </a:lstStyle>
          <a:p>
            <a:pPr/>
            <a:r>
              <a:t>Ziming Liu</a:t>
            </a:r>
          </a:p>
        </p:txBody>
      </p:sp>
      <p:pic>
        <p:nvPicPr>
          <p:cNvPr id="1134" name="1200px-Peking_University_seal.svg.png" descr="1200px-Peking_University_seal.svg.png"/>
          <p:cNvPicPr>
            <a:picLocks noChangeAspect="1"/>
          </p:cNvPicPr>
          <p:nvPr/>
        </p:nvPicPr>
        <p:blipFill>
          <a:blip r:embed="rId4">
            <a:extLst/>
          </a:blip>
          <a:stretch>
            <a:fillRect/>
          </a:stretch>
        </p:blipFill>
        <p:spPr>
          <a:xfrm>
            <a:off x="2430454" y="5161434"/>
            <a:ext cx="1116821" cy="1116822"/>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6" name="double_pendulum.mp4" descr="double_pendulum.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30152" y="245626"/>
            <a:ext cx="10287001" cy="6858001"/>
          </a:xfrm>
          <a:prstGeom prst="rect">
            <a:avLst/>
          </a:prstGeom>
          <a:ln w="12700">
            <a:miter lim="400000"/>
          </a:ln>
        </p:spPr>
      </p:pic>
      <p:pic>
        <p:nvPicPr>
          <p:cNvPr id="1137" name="Screen Shot 2020-10-22 at 16.25.14.png" descr="Screen Shot 2020-10-22 at 16.25.14.png"/>
          <p:cNvPicPr>
            <a:picLocks noChangeAspect="1"/>
          </p:cNvPicPr>
          <p:nvPr/>
        </p:nvPicPr>
        <p:blipFill>
          <a:blip r:embed="rId5">
            <a:extLst/>
          </a:blip>
          <a:stretch>
            <a:fillRect/>
          </a:stretch>
        </p:blipFill>
        <p:spPr>
          <a:xfrm>
            <a:off x="9157566" y="559384"/>
            <a:ext cx="2986024" cy="2840156"/>
          </a:xfrm>
          <a:prstGeom prst="rect">
            <a:avLst/>
          </a:prstGeom>
          <a:ln w="12700">
            <a:miter lim="400000"/>
          </a:ln>
        </p:spPr>
      </p:pic>
      <p:sp>
        <p:nvSpPr>
          <p:cNvPr id="1138" name="c = # of conserved quantities…"/>
          <p:cNvSpPr txBox="1"/>
          <p:nvPr/>
        </p:nvSpPr>
        <p:spPr>
          <a:xfrm>
            <a:off x="8972481" y="4970491"/>
            <a:ext cx="3356195" cy="1259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latin typeface="Cambria Math"/>
                <a:ea typeface="Cambria Math"/>
                <a:cs typeface="Cambria Math"/>
                <a:sym typeface="Cambria Math"/>
              </a:defRPr>
            </a:pPr>
            <a:r>
              <a:rPr i="1"/>
              <a:t>c</a:t>
            </a:r>
            <a:r>
              <a:t> = </a:t>
            </a:r>
            <a:r>
              <a:rPr b="0"/>
              <a:t># of conserved quantities</a:t>
            </a:r>
            <a:endParaRPr b="0"/>
          </a:p>
          <a:p>
            <a:pPr>
              <a:defRPr b="1">
                <a:latin typeface="Cambria Math"/>
                <a:ea typeface="Cambria Math"/>
                <a:cs typeface="Cambria Math"/>
                <a:sym typeface="Cambria Math"/>
              </a:defRPr>
            </a:pPr>
            <a:r>
              <a:rPr i="1"/>
              <a:t>n</a:t>
            </a:r>
            <a:r>
              <a:rPr b="0"/>
              <a:t> = phase space dimensionality </a:t>
            </a:r>
            <a:endParaRPr b="0"/>
          </a:p>
          <a:p>
            <a:pPr>
              <a:defRPr b="1">
                <a:latin typeface="Cambria Math"/>
                <a:ea typeface="Cambria Math"/>
                <a:cs typeface="Cambria Math"/>
                <a:sym typeface="Cambria Math"/>
              </a:defRPr>
            </a:pPr>
            <a:r>
              <a:rPr i="1"/>
              <a:t>d</a:t>
            </a:r>
            <a:r>
              <a:t> </a:t>
            </a:r>
            <a:r>
              <a:rPr b="0"/>
              <a:t>= state manifold dimensionality</a:t>
            </a:r>
            <a:endParaRPr b="0"/>
          </a:p>
        </p:txBody>
      </p:sp>
      <p:sp>
        <p:nvSpPr>
          <p:cNvPr id="1139" name="c = n – d"/>
          <p:cNvSpPr txBox="1"/>
          <p:nvPr/>
        </p:nvSpPr>
        <p:spPr>
          <a:xfrm>
            <a:off x="9370286" y="4129177"/>
            <a:ext cx="2757816" cy="535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900">
                <a:latin typeface="Cambria Math"/>
                <a:ea typeface="Cambria Math"/>
                <a:cs typeface="Cambria Math"/>
                <a:sym typeface="Cambria Math"/>
              </a:defRPr>
            </a:pPr>
            <a:r>
              <a:rPr i="1"/>
              <a:t>c</a:t>
            </a:r>
            <a:r>
              <a:t> = </a:t>
            </a:r>
            <a:r>
              <a:rPr i="1"/>
              <a:t>n – d</a:t>
            </a:r>
          </a:p>
        </p:txBody>
      </p:sp>
      <p:sp>
        <p:nvSpPr>
          <p:cNvPr id="1140" name="Double pendulum (n = 4)"/>
          <p:cNvSpPr txBox="1"/>
          <p:nvPr/>
        </p:nvSpPr>
        <p:spPr>
          <a:xfrm>
            <a:off x="3119735" y="123776"/>
            <a:ext cx="3187227" cy="421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200">
                <a:latin typeface="+mn-lt"/>
                <a:ea typeface="+mn-ea"/>
                <a:cs typeface="+mn-cs"/>
                <a:sym typeface="Helvetica"/>
              </a:defRPr>
            </a:pPr>
            <a:r>
              <a:t>Double pendulum (</a:t>
            </a:r>
            <a:r>
              <a:rPr i="1"/>
              <a:t>n </a:t>
            </a:r>
            <a:r>
              <a:t>= 4)</a:t>
            </a:r>
          </a:p>
        </p:txBody>
      </p:sp>
      <p:sp>
        <p:nvSpPr>
          <p:cNvPr id="1141" name="d = 2…"/>
          <p:cNvSpPr txBox="1"/>
          <p:nvPr/>
        </p:nvSpPr>
        <p:spPr>
          <a:xfrm>
            <a:off x="3692142" y="1061622"/>
            <a:ext cx="795274" cy="751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200">
                <a:latin typeface="+mn-lt"/>
                <a:ea typeface="+mn-ea"/>
                <a:cs typeface="+mn-cs"/>
                <a:sym typeface="Helvetica"/>
              </a:defRPr>
            </a:pPr>
            <a:r>
              <a:t>d</a:t>
            </a:r>
            <a:r>
              <a:rPr i="1"/>
              <a:t> </a:t>
            </a:r>
            <a:r>
              <a:t>= 2</a:t>
            </a:r>
          </a:p>
          <a:p>
            <a:pPr>
              <a:defRPr sz="2200">
                <a:latin typeface="+mn-lt"/>
                <a:ea typeface="+mn-ea"/>
                <a:cs typeface="+mn-cs"/>
                <a:sym typeface="Helvetica"/>
              </a:defRPr>
            </a:pPr>
            <a:r>
              <a:t>c = 2 </a:t>
            </a:r>
          </a:p>
        </p:txBody>
      </p:sp>
      <p:sp>
        <p:nvSpPr>
          <p:cNvPr id="1142" name="d = 3…"/>
          <p:cNvSpPr txBox="1"/>
          <p:nvPr/>
        </p:nvSpPr>
        <p:spPr>
          <a:xfrm>
            <a:off x="8005955" y="1061622"/>
            <a:ext cx="795274" cy="751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200">
                <a:latin typeface="+mn-lt"/>
                <a:ea typeface="+mn-ea"/>
                <a:cs typeface="+mn-cs"/>
                <a:sym typeface="Helvetica"/>
              </a:defRPr>
            </a:pPr>
            <a:r>
              <a:t>d</a:t>
            </a:r>
            <a:r>
              <a:rPr i="1"/>
              <a:t> </a:t>
            </a:r>
            <a:r>
              <a:t>= 3</a:t>
            </a:r>
          </a:p>
          <a:p>
            <a:pPr>
              <a:defRPr sz="2200">
                <a:latin typeface="+mn-lt"/>
                <a:ea typeface="+mn-ea"/>
                <a:cs typeface="+mn-cs"/>
                <a:sym typeface="Helvetica"/>
              </a:defRPr>
            </a:pPr>
            <a:r>
              <a:t>c = 1 </a:t>
            </a:r>
          </a:p>
        </p:txBody>
      </p:sp>
      <p:sp>
        <p:nvSpPr>
          <p:cNvPr id="1143" name="d = 1…"/>
          <p:cNvSpPr txBox="1"/>
          <p:nvPr/>
        </p:nvSpPr>
        <p:spPr>
          <a:xfrm>
            <a:off x="3692142" y="3890512"/>
            <a:ext cx="795274" cy="751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200">
                <a:latin typeface="+mn-lt"/>
                <a:ea typeface="+mn-ea"/>
                <a:cs typeface="+mn-cs"/>
                <a:sym typeface="Helvetica"/>
              </a:defRPr>
            </a:pPr>
            <a:r>
              <a:t>d</a:t>
            </a:r>
            <a:r>
              <a:rPr i="1"/>
              <a:t> </a:t>
            </a:r>
            <a:r>
              <a:t>= 1</a:t>
            </a:r>
          </a:p>
          <a:p>
            <a:pPr>
              <a:defRPr sz="2200">
                <a:latin typeface="+mn-lt"/>
                <a:ea typeface="+mn-ea"/>
                <a:cs typeface="+mn-cs"/>
                <a:sym typeface="Helvetica"/>
              </a:defRPr>
            </a:pPr>
            <a:r>
              <a:t>c = 3 </a:t>
            </a:r>
          </a:p>
        </p:txBody>
      </p:sp>
      <p:sp>
        <p:nvSpPr>
          <p:cNvPr id="1144" name="d = 3…"/>
          <p:cNvSpPr txBox="1"/>
          <p:nvPr/>
        </p:nvSpPr>
        <p:spPr>
          <a:xfrm>
            <a:off x="8005955" y="3890512"/>
            <a:ext cx="795274" cy="751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200">
                <a:latin typeface="+mn-lt"/>
                <a:ea typeface="+mn-ea"/>
                <a:cs typeface="+mn-cs"/>
                <a:sym typeface="Helvetica"/>
              </a:defRPr>
            </a:pPr>
            <a:r>
              <a:t>d</a:t>
            </a:r>
            <a:r>
              <a:rPr i="1"/>
              <a:t> </a:t>
            </a:r>
            <a:r>
              <a:t>= 3</a:t>
            </a:r>
          </a:p>
          <a:p>
            <a:pPr>
              <a:defRPr sz="2200">
                <a:latin typeface="+mn-lt"/>
                <a:ea typeface="+mn-ea"/>
                <a:cs typeface="+mn-cs"/>
                <a:sym typeface="Helvetica"/>
              </a:defRPr>
            </a:pPr>
            <a:r>
              <a:t>c = 1 </a:t>
            </a: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0000" fill="hold"/>
                                        <p:tgtEl>
                                          <p:spTgt spid="113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136"/>
                </p:tgtEl>
              </p:cMediaNode>
            </p:video>
            <p:seq concurrent="1" prevAc="none" nextAc="seek">
              <p:cTn id="8" evtFilter="cancelBubble" nodeType="interactiveSeq" restart="whenNotActive" fill="hold">
                <p:stCondLst>
                  <p:cond delay="0" evt="onClick">
                    <p:tgtEl>
                      <p:spTgt spid="113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136"/>
                                        </p:tgtEl>
                                      </p:cBhvr>
                                    </p:cmd>
                                  </p:childTnLst>
                                </p:cTn>
                              </p:par>
                            </p:childTnLst>
                          </p:cTn>
                        </p:par>
                      </p:childTnLst>
                    </p:cTn>
                  </p:par>
                </p:childTnLst>
              </p:cTn>
              <p:nextCondLst>
                <p:cond delay="0" evt="onClick">
                  <p:tgtEl>
                    <p:spTgt spid="1136"/>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46" name="Screen Shot 2020-10-22 at 16.25.14.png" descr="Screen Shot 2020-10-22 at 16.25.14.png"/>
          <p:cNvPicPr>
            <a:picLocks noChangeAspect="1"/>
          </p:cNvPicPr>
          <p:nvPr/>
        </p:nvPicPr>
        <p:blipFill>
          <a:blip r:embed="rId2">
            <a:extLst/>
          </a:blip>
          <a:stretch>
            <a:fillRect/>
          </a:stretch>
        </p:blipFill>
        <p:spPr>
          <a:xfrm>
            <a:off x="2283299" y="2499284"/>
            <a:ext cx="4443142" cy="4226092"/>
          </a:xfrm>
          <a:prstGeom prst="rect">
            <a:avLst/>
          </a:prstGeom>
          <a:ln w="12700">
            <a:miter lim="400000"/>
          </a:ln>
        </p:spPr>
      </p:pic>
      <p:sp>
        <p:nvSpPr>
          <p:cNvPr id="1147" name="c = # of conserved quantities…"/>
          <p:cNvSpPr txBox="1"/>
          <p:nvPr/>
        </p:nvSpPr>
        <p:spPr>
          <a:xfrm>
            <a:off x="8659865" y="4657876"/>
            <a:ext cx="3356196" cy="1259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a:latin typeface="Cambria Math"/>
                <a:ea typeface="Cambria Math"/>
                <a:cs typeface="Cambria Math"/>
                <a:sym typeface="Cambria Math"/>
              </a:defRPr>
            </a:pPr>
            <a:r>
              <a:rPr i="1"/>
              <a:t>c</a:t>
            </a:r>
            <a:r>
              <a:t> = </a:t>
            </a:r>
            <a:r>
              <a:rPr b="0"/>
              <a:t># of conserved quantities</a:t>
            </a:r>
            <a:endParaRPr b="0"/>
          </a:p>
          <a:p>
            <a:pPr>
              <a:defRPr b="1">
                <a:latin typeface="Cambria Math"/>
                <a:ea typeface="Cambria Math"/>
                <a:cs typeface="Cambria Math"/>
                <a:sym typeface="Cambria Math"/>
              </a:defRPr>
            </a:pPr>
            <a:r>
              <a:rPr i="1"/>
              <a:t>n</a:t>
            </a:r>
            <a:r>
              <a:rPr b="0"/>
              <a:t> = of phase space dimensionality </a:t>
            </a:r>
            <a:endParaRPr b="0"/>
          </a:p>
          <a:p>
            <a:pPr>
              <a:defRPr b="1">
                <a:latin typeface="Cambria Math"/>
                <a:ea typeface="Cambria Math"/>
                <a:cs typeface="Cambria Math"/>
                <a:sym typeface="Cambria Math"/>
              </a:defRPr>
            </a:pPr>
            <a:r>
              <a:rPr i="1"/>
              <a:t>d</a:t>
            </a:r>
            <a:r>
              <a:t> </a:t>
            </a:r>
            <a:r>
              <a:rPr b="0"/>
              <a:t>= state manifold dimensionality</a:t>
            </a:r>
            <a:endParaRPr b="0"/>
          </a:p>
        </p:txBody>
      </p:sp>
      <p:sp>
        <p:nvSpPr>
          <p:cNvPr id="1148" name="c = n – d"/>
          <p:cNvSpPr txBox="1"/>
          <p:nvPr/>
        </p:nvSpPr>
        <p:spPr>
          <a:xfrm>
            <a:off x="9370286" y="3917045"/>
            <a:ext cx="2757816" cy="535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900">
                <a:latin typeface="Cambria Math"/>
                <a:ea typeface="Cambria Math"/>
                <a:cs typeface="Cambria Math"/>
                <a:sym typeface="Cambria Math"/>
              </a:defRPr>
            </a:pPr>
            <a:r>
              <a:rPr i="1"/>
              <a:t>c</a:t>
            </a:r>
            <a:r>
              <a:t> = </a:t>
            </a:r>
            <a:r>
              <a:rPr i="1"/>
              <a:t>n – d</a:t>
            </a:r>
          </a:p>
        </p:txBody>
      </p:sp>
      <p:pic>
        <p:nvPicPr>
          <p:cNvPr id="1149" name="hamiltonian.pdf" descr="hamiltonian.pdf"/>
          <p:cNvPicPr>
            <a:picLocks noChangeAspect="1"/>
          </p:cNvPicPr>
          <p:nvPr/>
        </p:nvPicPr>
        <p:blipFill>
          <a:blip r:embed="rId3">
            <a:extLst/>
          </a:blip>
          <a:srcRect l="0" t="1945" r="0" b="64567"/>
          <a:stretch>
            <a:fillRect/>
          </a:stretch>
        </p:blipFill>
        <p:spPr>
          <a:xfrm>
            <a:off x="85842" y="54478"/>
            <a:ext cx="12192001" cy="229653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1" name="ai_poincare.pdf" descr="ai_poincare.pdf"/>
          <p:cNvPicPr>
            <a:picLocks noChangeAspect="1"/>
          </p:cNvPicPr>
          <p:nvPr/>
        </p:nvPicPr>
        <p:blipFill>
          <a:blip r:embed="rId2">
            <a:extLst/>
          </a:blip>
          <a:stretch>
            <a:fillRect/>
          </a:stretch>
        </p:blipFill>
        <p:spPr>
          <a:xfrm>
            <a:off x="336131" y="-1"/>
            <a:ext cx="7872985" cy="6858001"/>
          </a:xfrm>
          <a:prstGeom prst="rect">
            <a:avLst/>
          </a:prstGeom>
          <a:ln w="12700">
            <a:miter lim="400000"/>
          </a:ln>
        </p:spPr>
      </p:pic>
      <p:pic>
        <p:nvPicPr>
          <p:cNvPr id="1152" name="Screen Shot 2020-10-22 at 16.25.14.png" descr="Screen Shot 2020-10-22 at 16.25.14.png"/>
          <p:cNvPicPr>
            <a:picLocks noChangeAspect="1"/>
          </p:cNvPicPr>
          <p:nvPr/>
        </p:nvPicPr>
        <p:blipFill>
          <a:blip r:embed="rId3">
            <a:extLst/>
          </a:blip>
          <a:stretch>
            <a:fillRect/>
          </a:stretch>
        </p:blipFill>
        <p:spPr>
          <a:xfrm>
            <a:off x="8551333" y="149112"/>
            <a:ext cx="3590982" cy="341556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4" name="hamiltonian.pdf" descr="hamiltonian.pdf"/>
          <p:cNvPicPr>
            <a:picLocks noChangeAspect="1"/>
          </p:cNvPicPr>
          <p:nvPr/>
        </p:nvPicPr>
        <p:blipFill>
          <a:blip r:embed="rId2">
            <a:extLst/>
          </a:blip>
          <a:srcRect l="0" t="0" r="0" b="30206"/>
          <a:stretch>
            <a:fillRect/>
          </a:stretch>
        </p:blipFill>
        <p:spPr>
          <a:xfrm>
            <a:off x="0" y="-25400"/>
            <a:ext cx="12192001" cy="4786462"/>
          </a:xfrm>
          <a:prstGeom prst="rect">
            <a:avLst/>
          </a:prstGeom>
          <a:ln w="12700">
            <a:miter lim="400000"/>
          </a:ln>
        </p:spPr>
      </p:pic>
      <p:pic>
        <p:nvPicPr>
          <p:cNvPr id="1155" name="baselines.pdf" descr="baselines.pdf"/>
          <p:cNvPicPr>
            <a:picLocks noChangeAspect="1"/>
          </p:cNvPicPr>
          <p:nvPr/>
        </p:nvPicPr>
        <p:blipFill>
          <a:blip r:embed="rId3">
            <a:extLst/>
          </a:blip>
          <a:srcRect l="5448" t="2519" r="0" b="72575"/>
          <a:stretch>
            <a:fillRect/>
          </a:stretch>
        </p:blipFill>
        <p:spPr>
          <a:xfrm>
            <a:off x="517468" y="4729605"/>
            <a:ext cx="11408077" cy="2138809"/>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7" name="baselines.pdf" descr="baselines.pdf"/>
          <p:cNvPicPr>
            <a:picLocks noChangeAspect="1"/>
          </p:cNvPicPr>
          <p:nvPr/>
        </p:nvPicPr>
        <p:blipFill>
          <a:blip r:embed="rId2">
            <a:extLst/>
          </a:blip>
          <a:stretch>
            <a:fillRect/>
          </a:stretch>
        </p:blipFill>
        <p:spPr>
          <a:xfrm>
            <a:off x="1278473" y="71496"/>
            <a:ext cx="9635054" cy="68580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9" name="Screen Shot 2020-10-22 at 16.45.15.png" descr="Screen Shot 2020-10-22 at 16.45.15.png"/>
          <p:cNvPicPr>
            <a:picLocks noChangeAspect="1"/>
          </p:cNvPicPr>
          <p:nvPr/>
        </p:nvPicPr>
        <p:blipFill>
          <a:blip r:embed="rId2">
            <a:extLst/>
          </a:blip>
          <a:stretch>
            <a:fillRect/>
          </a:stretch>
        </p:blipFill>
        <p:spPr>
          <a:xfrm>
            <a:off x="82550" y="2084475"/>
            <a:ext cx="12026900" cy="4813301"/>
          </a:xfrm>
          <a:prstGeom prst="rect">
            <a:avLst/>
          </a:prstGeom>
          <a:ln w="12700">
            <a:miter lim="400000"/>
          </a:ln>
        </p:spPr>
      </p:pic>
      <p:pic>
        <p:nvPicPr>
          <p:cNvPr id="1160" name="hamiltonian.pdf" descr="hamiltonian.pdf"/>
          <p:cNvPicPr>
            <a:picLocks noChangeAspect="1"/>
          </p:cNvPicPr>
          <p:nvPr/>
        </p:nvPicPr>
        <p:blipFill>
          <a:blip r:embed="rId3">
            <a:extLst/>
          </a:blip>
          <a:srcRect l="0" t="1945" r="0" b="64567"/>
          <a:stretch>
            <a:fillRect/>
          </a:stretch>
        </p:blipFill>
        <p:spPr>
          <a:xfrm>
            <a:off x="626070" y="58273"/>
            <a:ext cx="10940019" cy="206070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62" name="hamiltonian.pdf" descr="hamiltonian.pdf"/>
          <p:cNvPicPr>
            <a:picLocks noChangeAspect="1"/>
          </p:cNvPicPr>
          <p:nvPr/>
        </p:nvPicPr>
        <p:blipFill>
          <a:blip r:embed="rId2">
            <a:extLst/>
          </a:blip>
          <a:srcRect l="0" t="0" r="0" b="40225"/>
          <a:stretch>
            <a:fillRect/>
          </a:stretch>
        </p:blipFill>
        <p:spPr>
          <a:xfrm>
            <a:off x="-1" y="686703"/>
            <a:ext cx="12192001" cy="4099319"/>
          </a:xfrm>
          <a:prstGeom prst="rect">
            <a:avLst/>
          </a:prstGeom>
          <a:ln w="12700">
            <a:miter lim="400000"/>
          </a:ln>
        </p:spPr>
      </p:pic>
      <p:pic>
        <p:nvPicPr>
          <p:cNvPr id="1163" name="Picture 4" descr="Picture 4"/>
          <p:cNvPicPr>
            <a:picLocks noChangeAspect="1"/>
          </p:cNvPicPr>
          <p:nvPr/>
        </p:nvPicPr>
        <p:blipFill>
          <a:blip r:embed="rId3">
            <a:extLst/>
          </a:blip>
          <a:stretch>
            <a:fillRect/>
          </a:stretch>
        </p:blipFill>
        <p:spPr>
          <a:xfrm>
            <a:off x="2962056" y="5074130"/>
            <a:ext cx="2251778" cy="1688834"/>
          </a:xfrm>
          <a:prstGeom prst="rect">
            <a:avLst/>
          </a:prstGeom>
          <a:ln w="12700">
            <a:miter lim="400000"/>
          </a:ln>
        </p:spPr>
      </p:pic>
      <p:pic>
        <p:nvPicPr>
          <p:cNvPr id="1164" name="Picture 6" descr="Picture 6"/>
          <p:cNvPicPr>
            <a:picLocks noChangeAspect="1"/>
          </p:cNvPicPr>
          <p:nvPr/>
        </p:nvPicPr>
        <p:blipFill>
          <a:blip r:embed="rId4">
            <a:extLst/>
          </a:blip>
          <a:stretch>
            <a:fillRect/>
          </a:stretch>
        </p:blipFill>
        <p:spPr>
          <a:xfrm>
            <a:off x="9822250" y="5079704"/>
            <a:ext cx="2257352" cy="1677686"/>
          </a:xfrm>
          <a:prstGeom prst="rect">
            <a:avLst/>
          </a:prstGeom>
          <a:ln w="12700">
            <a:miter lim="400000"/>
          </a:ln>
        </p:spPr>
      </p:pic>
      <p:pic>
        <p:nvPicPr>
          <p:cNvPr id="1165" name="Picture 10" descr="Picture 10"/>
          <p:cNvPicPr>
            <a:picLocks noChangeAspect="1"/>
          </p:cNvPicPr>
          <p:nvPr/>
        </p:nvPicPr>
        <p:blipFill>
          <a:blip r:embed="rId5">
            <a:extLst/>
          </a:blip>
          <a:stretch>
            <a:fillRect/>
          </a:stretch>
        </p:blipFill>
        <p:spPr>
          <a:xfrm>
            <a:off x="5295200" y="5079703"/>
            <a:ext cx="2179320" cy="1677687"/>
          </a:xfrm>
          <a:prstGeom prst="rect">
            <a:avLst/>
          </a:prstGeom>
          <a:ln w="12700">
            <a:miter lim="400000"/>
          </a:ln>
        </p:spPr>
      </p:pic>
      <p:pic>
        <p:nvPicPr>
          <p:cNvPr id="1166" name="Picture 12" descr="Picture 12"/>
          <p:cNvPicPr>
            <a:picLocks noChangeAspect="1"/>
          </p:cNvPicPr>
          <p:nvPr/>
        </p:nvPicPr>
        <p:blipFill>
          <a:blip r:embed="rId6">
            <a:extLst/>
          </a:blip>
          <a:stretch>
            <a:fillRect/>
          </a:stretch>
        </p:blipFill>
        <p:spPr>
          <a:xfrm>
            <a:off x="7555886" y="5090851"/>
            <a:ext cx="2179319" cy="165539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8" name="Double pendulum"/>
          <p:cNvSpPr txBox="1"/>
          <p:nvPr/>
        </p:nvSpPr>
        <p:spPr>
          <a:xfrm>
            <a:off x="393066" y="90020"/>
            <a:ext cx="2753456" cy="5359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900">
                <a:latin typeface="Cambria Math"/>
                <a:ea typeface="Cambria Math"/>
                <a:cs typeface="Cambria Math"/>
                <a:sym typeface="Cambria Math"/>
              </a:defRPr>
            </a:lvl1pPr>
          </a:lstStyle>
          <a:p>
            <a:pPr/>
            <a:r>
              <a:t>Double pendulum</a:t>
            </a:r>
          </a:p>
        </p:txBody>
      </p:sp>
      <p:pic>
        <p:nvPicPr>
          <p:cNvPr id="1169" name="Double Pendulum.mp4" descr="Double Pendulum.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4579" y="759250"/>
            <a:ext cx="8128001" cy="6096001"/>
          </a:xfrm>
          <a:prstGeom prst="rect">
            <a:avLst/>
          </a:prstGeom>
          <a:ln w="12700">
            <a:miter lim="400000"/>
          </a:ln>
        </p:spPr>
      </p:pic>
      <p:pic>
        <p:nvPicPr>
          <p:cNvPr id="1170" name="Screen Shot 2020-10-22 at 16.47.05.png" descr="Screen Shot 2020-10-22 at 16.47.05.png"/>
          <p:cNvPicPr>
            <a:picLocks noChangeAspect="1"/>
          </p:cNvPicPr>
          <p:nvPr/>
        </p:nvPicPr>
        <p:blipFill>
          <a:blip r:embed="rId5">
            <a:extLst/>
          </a:blip>
          <a:srcRect l="51876" t="0" r="0" b="49906"/>
          <a:stretch>
            <a:fillRect/>
          </a:stretch>
        </p:blipFill>
        <p:spPr>
          <a:xfrm>
            <a:off x="8210912" y="1257300"/>
            <a:ext cx="3900683" cy="558123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26166" fill="hold"/>
                                        <p:tgtEl>
                                          <p:spTgt spid="116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169"/>
                </p:tgtEl>
              </p:cMediaNode>
            </p:video>
            <p:seq concurrent="1" prevAc="none" nextAc="seek">
              <p:cTn id="8" evtFilter="cancelBubble" nodeType="interactiveSeq" restart="whenNotActive" fill="hold">
                <p:stCondLst>
                  <p:cond delay="0" evt="onClick">
                    <p:tgtEl>
                      <p:spTgt spid="116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169"/>
                                        </p:tgtEl>
                                      </p:cBhvr>
                                    </p:cmd>
                                  </p:childTnLst>
                                </p:cTn>
                              </p:par>
                            </p:childTnLst>
                          </p:cTn>
                        </p:par>
                      </p:childTnLst>
                    </p:cTn>
                  </p:par>
                </p:childTnLst>
              </p:cTn>
              <p:nextCondLst>
                <p:cond delay="0" evt="onClick">
                  <p:tgtEl>
                    <p:spTgt spid="1169"/>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2" name="kepler.mp4" descr="kepler.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674785" y="758990"/>
            <a:ext cx="11443897" cy="3814633"/>
          </a:xfrm>
          <a:prstGeom prst="rect">
            <a:avLst/>
          </a:prstGeom>
          <a:ln w="12700">
            <a:miter lim="400000"/>
          </a:ln>
        </p:spPr>
      </p:pic>
      <p:pic>
        <p:nvPicPr>
          <p:cNvPr id="1173" name="hamiltonian.pdf" descr="hamiltonian.pdf"/>
          <p:cNvPicPr>
            <a:picLocks noChangeAspect="1"/>
          </p:cNvPicPr>
          <p:nvPr/>
        </p:nvPicPr>
        <p:blipFill>
          <a:blip r:embed="rId5">
            <a:extLst/>
          </a:blip>
          <a:srcRect l="25125" t="0" r="55688" b="40225"/>
          <a:stretch>
            <a:fillRect/>
          </a:stretch>
        </p:blipFill>
        <p:spPr>
          <a:xfrm>
            <a:off x="216318" y="94934"/>
            <a:ext cx="2339143" cy="4099385"/>
          </a:xfrm>
          <a:prstGeom prst="rect">
            <a:avLst/>
          </a:prstGeom>
          <a:ln w="12700">
            <a:miter lim="400000"/>
          </a:ln>
        </p:spPr>
      </p:pic>
      <p:pic>
        <p:nvPicPr>
          <p:cNvPr id="1174" name="Picture 4" descr="Picture 4"/>
          <p:cNvPicPr>
            <a:picLocks noChangeAspect="1"/>
          </p:cNvPicPr>
          <p:nvPr/>
        </p:nvPicPr>
        <p:blipFill>
          <a:blip r:embed="rId6">
            <a:extLst/>
          </a:blip>
          <a:stretch>
            <a:fillRect/>
          </a:stretch>
        </p:blipFill>
        <p:spPr>
          <a:xfrm>
            <a:off x="436767" y="4550395"/>
            <a:ext cx="3010917" cy="225818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20000" fill="hold"/>
                                        <p:tgtEl>
                                          <p:spTgt spid="117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172"/>
                </p:tgtEl>
              </p:cMediaNode>
            </p:video>
            <p:seq concurrent="1" prevAc="none" nextAc="seek">
              <p:cTn id="8" evtFilter="cancelBubble" nodeType="interactiveSeq" restart="whenNotActive" fill="hold">
                <p:stCondLst>
                  <p:cond delay="0" evt="onClick">
                    <p:tgtEl>
                      <p:spTgt spid="117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172"/>
                                        </p:tgtEl>
                                      </p:cBhvr>
                                    </p:cmd>
                                  </p:childTnLst>
                                </p:cTn>
                              </p:par>
                            </p:childTnLst>
                          </p:cTn>
                        </p:par>
                      </p:childTnLst>
                    </p:cTn>
                  </p:par>
                </p:childTnLst>
              </p:cTn>
              <p:nextCondLst>
                <p:cond delay="0" evt="onClick">
                  <p:tgtEl>
                    <p:spTgt spid="1172"/>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6" name="文本框 3"/>
          <p:cNvSpPr txBox="1"/>
          <p:nvPr/>
        </p:nvSpPr>
        <p:spPr>
          <a:xfrm>
            <a:off x="2577133" y="-39158"/>
            <a:ext cx="8352319" cy="1207094"/>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2000">
                <a:latin typeface="等线"/>
                <a:ea typeface="等线"/>
                <a:cs typeface="等线"/>
                <a:sym typeface="等线"/>
              </a:defRPr>
            </a:pPr>
            <a:r>
              <a:t>Manifold: </a:t>
            </a:r>
            <a14:m>
              <m:oMath>
                <m:sSub>
                  <m:e>
                    <m:r>
                      <a:rPr xmlns:a="http://schemas.openxmlformats.org/drawingml/2006/main" sz="2400" i="1">
                        <a:solidFill>
                          <a:srgbClr val="000000"/>
                        </a:solidFill>
                        <a:latin typeface="Cambria Math" panose="02040503050406030204" pitchFamily="18" charset="0"/>
                      </a:rPr>
                      <m:t>𝑁</m:t>
                    </m:r>
                  </m:e>
                  <m:sub>
                    <m:r>
                      <a:rPr xmlns:a="http://schemas.openxmlformats.org/drawingml/2006/main" sz="2400" i="1">
                        <a:solidFill>
                          <a:srgbClr val="000000"/>
                        </a:solidFill>
                        <a:latin typeface="Cambria Math" panose="02040503050406030204" pitchFamily="18" charset="0"/>
                      </a:rPr>
                      <m:t>𝑒</m:t>
                    </m:r>
                    <m:r>
                      <a:rPr xmlns:a="http://schemas.openxmlformats.org/drawingml/2006/main" sz="2400" i="1">
                        <a:solidFill>
                          <a:srgbClr val="000000"/>
                        </a:solidFill>
                        <a:latin typeface="Cambria Math" panose="02040503050406030204" pitchFamily="18" charset="0"/>
                      </a:rPr>
                      <m:t>𝑓</m:t>
                    </m:r>
                    <m:r>
                      <a:rPr xmlns:a="http://schemas.openxmlformats.org/drawingml/2006/main" sz="2400" i="1">
                        <a:solidFill>
                          <a:srgbClr val="000000"/>
                        </a:solidFill>
                        <a:latin typeface="Cambria Math" panose="02040503050406030204" pitchFamily="18" charset="0"/>
                      </a:rPr>
                      <m:t>𝑓</m:t>
                    </m:r>
                  </m:sub>
                </m:sSub>
                <m:d>
                  <m:dPr>
                    <m:ctrlPr>
                      <a:rPr xmlns:a="http://schemas.openxmlformats.org/drawingml/2006/main" sz="2400" i="1">
                        <a:solidFill>
                          <a:srgbClr val="000000"/>
                        </a:solidFill>
                        <a:latin typeface="Cambria Math" panose="02040503050406030204" pitchFamily="18" charset="0"/>
                      </a:rPr>
                    </m:ctrlPr>
                  </m:dPr>
                  <m:e>
                    <m:r>
                      <a:rPr xmlns:a="http://schemas.openxmlformats.org/drawingml/2006/main" sz="2400" i="1">
                        <a:solidFill>
                          <a:srgbClr val="000000"/>
                        </a:solidFill>
                        <a:latin typeface="Cambria Math" panose="02040503050406030204" pitchFamily="18" charset="0"/>
                      </a:rPr>
                      <m:t>𝑀</m:t>
                    </m:r>
                  </m:e>
                </m:d>
                <m:r>
                  <a:rPr xmlns:a="http://schemas.openxmlformats.org/drawingml/2006/main" sz="2400" i="1">
                    <a:solidFill>
                      <a:srgbClr val="000000"/>
                    </a:solidFill>
                    <a:latin typeface="Cambria Math" panose="02040503050406030204" pitchFamily="18" charset="0"/>
                  </a:rPr>
                  <m:t>=</m:t>
                </m:r>
                <m:nary>
                  <m:naryPr>
                    <m:ctrlPr>
                      <a:rPr xmlns:a="http://schemas.openxmlformats.org/drawingml/2006/main" sz="2400" i="1">
                        <a:solidFill>
                          <a:srgbClr val="000000"/>
                        </a:solidFill>
                        <a:latin typeface="Cambria Math" panose="02040503050406030204" pitchFamily="18" charset="0"/>
                      </a:rPr>
                    </m:ctrlPr>
                    <m:chr m:val="∑"/>
                    <m:limLoc m:val="undOvr"/>
                    <m:grow m:val="0"/>
                    <m:subHide m:val="off"/>
                    <m:supHide m:val="on"/>
                  </m:naryPr>
                  <m:sub>
                    <m:r>
                      <a:rPr xmlns:a="http://schemas.openxmlformats.org/drawingml/2006/main" sz="2400" i="1">
                        <a:solidFill>
                          <a:srgbClr val="000000"/>
                        </a:solidFill>
                        <a:latin typeface="Cambria Math" panose="02040503050406030204" pitchFamily="18" charset="0"/>
                      </a:rPr>
                      <m:t>𝑖</m:t>
                    </m:r>
                  </m:sub>
                  <m:sup/>
                  <m:e>
                    <m:r>
                      <a:rPr xmlns:a="http://schemas.openxmlformats.org/drawingml/2006/main" sz="2400" i="1">
                        <a:solidFill>
                          <a:srgbClr val="000000"/>
                        </a:solidFill>
                        <a:latin typeface="Cambria Math" panose="02040503050406030204" pitchFamily="18" charset="0"/>
                      </a:rPr>
                      <m:t>𝐼</m:t>
                    </m:r>
                    <m:d>
                      <m:dPr>
                        <m:ctrlPr>
                          <a:rPr xmlns:a="http://schemas.openxmlformats.org/drawingml/2006/main" sz="2400" i="1">
                            <a:solidFill>
                              <a:srgbClr val="000000"/>
                            </a:solidFill>
                            <a:latin typeface="Cambria Math" panose="02040503050406030204" pitchFamily="18" charset="0"/>
                          </a:rPr>
                        </m:ctrlPr>
                      </m:dPr>
                      <m:e>
                        <m:sSub>
                          <m:e>
                            <m:r>
                              <a:rPr xmlns:a="http://schemas.openxmlformats.org/drawingml/2006/main" sz="2400" i="1">
                                <a:solidFill>
                                  <a:srgbClr val="000000"/>
                                </a:solidFill>
                                <a:latin typeface="Cambria Math" panose="02040503050406030204" pitchFamily="18" charset="0"/>
                              </a:rPr>
                              <m:t>𝜆</m:t>
                            </m:r>
                          </m:e>
                          <m:sub>
                            <m:r>
                              <a:rPr xmlns:a="http://schemas.openxmlformats.org/drawingml/2006/main" sz="2400" i="1">
                                <a:solidFill>
                                  <a:srgbClr val="000000"/>
                                </a:solidFill>
                                <a:latin typeface="Cambria Math" panose="02040503050406030204" pitchFamily="18" charset="0"/>
                              </a:rPr>
                              <m:t>𝑖</m:t>
                            </m:r>
                          </m:sub>
                        </m:sSub>
                        <m:r>
                          <a:rPr xmlns:a="http://schemas.openxmlformats.org/drawingml/2006/main" sz="2400" i="1">
                            <a:solidFill>
                              <a:srgbClr val="000000"/>
                            </a:solidFill>
                            <a:latin typeface="Cambria Math" panose="02040503050406030204" pitchFamily="18" charset="0"/>
                          </a:rPr>
                          <m:t>&gt;</m:t>
                        </m:r>
                        <m:f>
                          <m:fPr>
                            <m:ctrlPr>
                              <a:rPr xmlns:a="http://schemas.openxmlformats.org/drawingml/2006/main" sz="2400" i="1">
                                <a:solidFill>
                                  <a:srgbClr val="000000"/>
                                </a:solidFill>
                                <a:latin typeface="Cambria Math" panose="02040503050406030204" pitchFamily="18" charset="0"/>
                              </a:rPr>
                            </m:ctrlPr>
                            <m:type m:val="bar"/>
                          </m:fPr>
                          <m:num>
                            <m:r>
                              <a:rPr xmlns:a="http://schemas.openxmlformats.org/drawingml/2006/main" sz="2400" i="1">
                                <a:solidFill>
                                  <a:srgbClr val="000000"/>
                                </a:solidFill>
                                <a:latin typeface="Cambria Math" panose="02040503050406030204" pitchFamily="18" charset="0"/>
                              </a:rPr>
                              <m:t>𝜃</m:t>
                            </m:r>
                          </m:num>
                          <m:den>
                            <m:r>
                              <a:rPr xmlns:a="http://schemas.openxmlformats.org/drawingml/2006/main" sz="2400" i="1">
                                <a:solidFill>
                                  <a:srgbClr val="000000"/>
                                </a:solidFill>
                                <a:latin typeface="Cambria Math" panose="02040503050406030204" pitchFamily="18" charset="0"/>
                              </a:rPr>
                              <m:t>𝑛</m:t>
                            </m:r>
                          </m:den>
                        </m:f>
                      </m:e>
                    </m:d>
                  </m:e>
                </m:nary>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
                </m:r>
                <m:r>
                  <a:rPr xmlns:a="http://schemas.openxmlformats.org/drawingml/2006/main" sz="2400" i="1">
                    <a:solidFill>
                      <a:srgbClr val="000000"/>
                    </a:solidFill>
                    <a:latin typeface="Cambria Math" panose="02040503050406030204" pitchFamily="18" charset="0"/>
                  </a:rPr>
                  <m:t>𝑛</m:t>
                </m:r>
                <m:r>
                  <a:rPr xmlns:a="http://schemas.openxmlformats.org/drawingml/2006/main" sz="2400" i="1">
                    <a:solidFill>
                      <a:srgbClr val="000000"/>
                    </a:solidFill>
                    <a:latin typeface="Cambria Math" panose="02040503050406030204" pitchFamily="18" charset="0"/>
                  </a:rPr>
                  <m:t>:</m:t>
                </m:r>
                <m:r>
                  <m:rPr>
                    <m:sty m:val="p"/>
                  </m:rPr>
                  <a:rPr xmlns:a="http://schemas.openxmlformats.org/drawingml/2006/main" sz="2400" i="1">
                    <a:solidFill>
                      <a:srgbClr val="000000"/>
                    </a:solidFill>
                    <a:latin typeface="Cambria Math" panose="02040503050406030204" pitchFamily="18" charset="0"/>
                  </a:rPr>
                  <m:t>t</m:t>
                </m:r>
                <m:r>
                  <m:rPr>
                    <m:sty m:val="p"/>
                  </m:rPr>
                  <a:rPr xmlns:a="http://schemas.openxmlformats.org/drawingml/2006/main" sz="2400" i="1">
                    <a:solidFill>
                      <a:srgbClr val="000000"/>
                    </a:solidFill>
                    <a:latin typeface="Cambria Math" panose="02040503050406030204" pitchFamily="18" charset="0"/>
                  </a:rPr>
                  <m:t>o</m:t>
                </m:r>
                <m:r>
                  <m:rPr>
                    <m:sty m:val="p"/>
                  </m:rPr>
                  <a:rPr xmlns:a="http://schemas.openxmlformats.org/drawingml/2006/main" sz="2400" i="1">
                    <a:solidFill>
                      <a:srgbClr val="000000"/>
                    </a:solidFill>
                    <a:latin typeface="Cambria Math" panose="02040503050406030204" pitchFamily="18" charset="0"/>
                  </a:rPr>
                  <m:t>t</m:t>
                </m:r>
                <m:r>
                  <m:rPr>
                    <m:sty m:val="p"/>
                  </m:rPr>
                  <a:rPr xmlns:a="http://schemas.openxmlformats.org/drawingml/2006/main" sz="2400" i="1">
                    <a:solidFill>
                      <a:srgbClr val="000000"/>
                    </a:solidFill>
                    <a:latin typeface="Cambria Math" panose="02040503050406030204" pitchFamily="18" charset="0"/>
                  </a:rPr>
                  <m:t>a</m:t>
                </m:r>
                <m:r>
                  <m:rPr>
                    <m:sty m:val="p"/>
                  </m:rPr>
                  <a:rPr xmlns:a="http://schemas.openxmlformats.org/drawingml/2006/main" sz="2400" i="1">
                    <a:solidFill>
                      <a:srgbClr val="000000"/>
                    </a:solidFill>
                    <a:latin typeface="Cambria Math" panose="02040503050406030204" pitchFamily="18" charset="0"/>
                  </a:rPr>
                  <m:t>l</m:t>
                </m:r>
                <m:r>
                  <a:rPr xmlns:a="http://schemas.openxmlformats.org/drawingml/2006/main" sz="2400" i="1">
                    <a:solidFill>
                      <a:srgbClr val="000000"/>
                    </a:solidFill>
                    <a:latin typeface="Cambria Math" panose="02040503050406030204" pitchFamily="18" charset="0"/>
                  </a:rPr>
                  <m:t/>
                </m:r>
                <m:r>
                  <m:rPr>
                    <m:sty m:val="p"/>
                  </m:rPr>
                  <a:rPr xmlns:a="http://schemas.openxmlformats.org/drawingml/2006/main" sz="2400" i="1">
                    <a:solidFill>
                      <a:srgbClr val="000000"/>
                    </a:solidFill>
                    <a:latin typeface="Cambria Math" panose="02040503050406030204" pitchFamily="18" charset="0"/>
                  </a:rPr>
                  <m:t>d</m:t>
                </m:r>
                <m:r>
                  <m:rPr>
                    <m:sty m:val="p"/>
                  </m:rPr>
                  <a:rPr xmlns:a="http://schemas.openxmlformats.org/drawingml/2006/main" sz="2400" i="1">
                    <a:solidFill>
                      <a:srgbClr val="000000"/>
                    </a:solidFill>
                    <a:latin typeface="Cambria Math" panose="02040503050406030204" pitchFamily="18" charset="0"/>
                  </a:rPr>
                  <m:t>i</m:t>
                </m:r>
                <m:r>
                  <m:rPr>
                    <m:sty m:val="p"/>
                  </m:rPr>
                  <a:rPr xmlns:a="http://schemas.openxmlformats.org/drawingml/2006/main" sz="2400" i="1">
                    <a:solidFill>
                      <a:srgbClr val="000000"/>
                    </a:solidFill>
                    <a:latin typeface="Cambria Math" panose="02040503050406030204" pitchFamily="18" charset="0"/>
                  </a:rPr>
                  <m:t>m</m:t>
                </m:r>
                <m:r>
                  <m:rPr>
                    <m:sty m:val="p"/>
                  </m:rPr>
                  <a:rPr xmlns:a="http://schemas.openxmlformats.org/drawingml/2006/main" sz="2400" i="1">
                    <a:solidFill>
                      <a:srgbClr val="000000"/>
                    </a:solidFill>
                    <a:latin typeface="Cambria Math" panose="02040503050406030204" pitchFamily="18" charset="0"/>
                  </a:rPr>
                  <m:t>e</m:t>
                </m:r>
                <m:r>
                  <m:rPr>
                    <m:sty m:val="p"/>
                  </m:rPr>
                  <a:rPr xmlns:a="http://schemas.openxmlformats.org/drawingml/2006/main" sz="2400" i="1">
                    <a:solidFill>
                      <a:srgbClr val="000000"/>
                    </a:solidFill>
                    <a:latin typeface="Cambria Math" panose="02040503050406030204" pitchFamily="18" charset="0"/>
                  </a:rPr>
                  <m:t>n</m:t>
                </m:r>
                <m:r>
                  <m:rPr>
                    <m:sty m:val="p"/>
                  </m:rPr>
                  <a:rPr xmlns:a="http://schemas.openxmlformats.org/drawingml/2006/main" sz="2400" i="1">
                    <a:solidFill>
                      <a:srgbClr val="000000"/>
                    </a:solidFill>
                    <a:latin typeface="Cambria Math" panose="02040503050406030204" pitchFamily="18" charset="0"/>
                  </a:rPr>
                  <m:t>s</m:t>
                </m:r>
                <m:r>
                  <m:rPr>
                    <m:sty m:val="p"/>
                  </m:rPr>
                  <a:rPr xmlns:a="http://schemas.openxmlformats.org/drawingml/2006/main" sz="2400" i="1">
                    <a:solidFill>
                      <a:srgbClr val="000000"/>
                    </a:solidFill>
                    <a:latin typeface="Cambria Math" panose="02040503050406030204" pitchFamily="18" charset="0"/>
                  </a:rPr>
                  <m:t>i</m:t>
                </m:r>
                <m:r>
                  <m:rPr>
                    <m:sty m:val="p"/>
                  </m:rPr>
                  <a:rPr xmlns:a="http://schemas.openxmlformats.org/drawingml/2006/main" sz="2400" i="1">
                    <a:solidFill>
                      <a:srgbClr val="000000"/>
                    </a:solidFill>
                    <a:latin typeface="Cambria Math" panose="02040503050406030204" pitchFamily="18" charset="0"/>
                  </a:rPr>
                  <m:t>o</m:t>
                </m:r>
                <m:r>
                  <m:rPr>
                    <m:sty m:val="p"/>
                  </m:rPr>
                  <a:rPr xmlns:a="http://schemas.openxmlformats.org/drawingml/2006/main" sz="2400" i="1">
                    <a:solidFill>
                      <a:srgbClr val="000000"/>
                    </a:solidFill>
                    <a:latin typeface="Cambria Math" panose="02040503050406030204" pitchFamily="18" charset="0"/>
                  </a:rPr>
                  <m:t>n</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
                </m:r>
                <m:r>
                  <a:rPr xmlns:a="http://schemas.openxmlformats.org/drawingml/2006/main" sz="2400" i="1">
                    <a:solidFill>
                      <a:srgbClr val="000000"/>
                    </a:solidFill>
                    <a:latin typeface="Cambria Math" panose="02040503050406030204" pitchFamily="18" charset="0"/>
                  </a:rPr>
                  <m:t>𝜃</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0.1</m:t>
                </m:r>
              </m:oMath>
            </a14:m>
          </a:p>
          <a:p>
            <a:pPr>
              <a:defRPr sz="2000">
                <a:latin typeface="等线"/>
                <a:ea typeface="等线"/>
                <a:cs typeface="等线"/>
                <a:sym typeface="等线"/>
              </a:defRPr>
            </a:pPr>
            <a:r>
              <a:t>Conservation </a:t>
            </a:r>
            <a14:m>
              <m:oMath>
                <m:sSub>
                  <m:e>
                    <m:r>
                      <a:rPr xmlns:a="http://schemas.openxmlformats.org/drawingml/2006/main" sz="2450" i="1">
                        <a:solidFill>
                          <a:srgbClr val="000000"/>
                        </a:solidFill>
                        <a:latin typeface="Cambria Math" panose="02040503050406030204" pitchFamily="18" charset="0"/>
                      </a:rPr>
                      <m:t>𝑁</m:t>
                    </m:r>
                  </m:e>
                  <m:sub>
                    <m:r>
                      <a:rPr xmlns:a="http://schemas.openxmlformats.org/drawingml/2006/main" sz="2450" i="1">
                        <a:solidFill>
                          <a:srgbClr val="000000"/>
                        </a:solidFill>
                        <a:latin typeface="Cambria Math" panose="02040503050406030204" pitchFamily="18" charset="0"/>
                      </a:rPr>
                      <m:t>𝑒</m:t>
                    </m:r>
                    <m:r>
                      <a:rPr xmlns:a="http://schemas.openxmlformats.org/drawingml/2006/main" sz="2450" i="1">
                        <a:solidFill>
                          <a:srgbClr val="000000"/>
                        </a:solidFill>
                        <a:latin typeface="Cambria Math" panose="02040503050406030204" pitchFamily="18" charset="0"/>
                      </a:rPr>
                      <m:t>𝑓</m:t>
                    </m:r>
                    <m:r>
                      <a:rPr xmlns:a="http://schemas.openxmlformats.org/drawingml/2006/main" sz="2450" i="1">
                        <a:solidFill>
                          <a:srgbClr val="000000"/>
                        </a:solidFill>
                        <a:latin typeface="Cambria Math" panose="02040503050406030204" pitchFamily="18" charset="0"/>
                      </a:rPr>
                      <m:t>𝑓</m:t>
                    </m:r>
                  </m:sub>
                </m:sSub>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𝐶</m:t>
                </m:r>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𝑛</m:t>
                </m:r>
                <m:r>
                  <a:rPr xmlns:a="http://schemas.openxmlformats.org/drawingml/2006/main" sz="2450" i="1">
                    <a:solidFill>
                      <a:srgbClr val="000000"/>
                    </a:solidFill>
                    <a:latin typeface="Cambria Math" panose="02040503050406030204" pitchFamily="18" charset="0"/>
                  </a:rPr>
                  <m:t>−</m:t>
                </m:r>
                <m:sSub>
                  <m:e>
                    <m:r>
                      <a:rPr xmlns:a="http://schemas.openxmlformats.org/drawingml/2006/main" sz="2450" i="1">
                        <a:solidFill>
                          <a:srgbClr val="000000"/>
                        </a:solidFill>
                        <a:latin typeface="Cambria Math" panose="02040503050406030204" pitchFamily="18" charset="0"/>
                      </a:rPr>
                      <m:t>𝑁</m:t>
                    </m:r>
                  </m:e>
                  <m:sub>
                    <m:r>
                      <a:rPr xmlns:a="http://schemas.openxmlformats.org/drawingml/2006/main" sz="2450" i="1">
                        <a:solidFill>
                          <a:srgbClr val="000000"/>
                        </a:solidFill>
                        <a:latin typeface="Cambria Math" panose="02040503050406030204" pitchFamily="18" charset="0"/>
                      </a:rPr>
                      <m:t>𝑒</m:t>
                    </m:r>
                    <m:r>
                      <a:rPr xmlns:a="http://schemas.openxmlformats.org/drawingml/2006/main" sz="2450" i="1">
                        <a:solidFill>
                          <a:srgbClr val="000000"/>
                        </a:solidFill>
                        <a:latin typeface="Cambria Math" panose="02040503050406030204" pitchFamily="18" charset="0"/>
                      </a:rPr>
                      <m:t>𝑓</m:t>
                    </m:r>
                    <m:r>
                      <a:rPr xmlns:a="http://schemas.openxmlformats.org/drawingml/2006/main" sz="2450" i="1">
                        <a:solidFill>
                          <a:srgbClr val="000000"/>
                        </a:solidFill>
                        <a:latin typeface="Cambria Math" panose="02040503050406030204" pitchFamily="18" charset="0"/>
                      </a:rPr>
                      <m:t>𝑓</m:t>
                    </m:r>
                  </m:sub>
                </m:sSub>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𝑀</m:t>
                </m:r>
                <m:r>
                  <a:rPr xmlns:a="http://schemas.openxmlformats.org/drawingml/2006/main" sz="2450" i="1">
                    <a:solidFill>
                      <a:srgbClr val="000000"/>
                    </a:solidFill>
                    <a:latin typeface="Cambria Math" panose="02040503050406030204" pitchFamily="18" charset="0"/>
                  </a:rPr>
                  <m:t>)</m:t>
                </m:r>
              </m:oMath>
            </a14:m>
          </a:p>
        </p:txBody>
      </p:sp>
      <p:pic>
        <p:nvPicPr>
          <p:cNvPr id="1177" name="Picture 2" descr="Picture 2"/>
          <p:cNvPicPr>
            <a:picLocks noChangeAspect="1"/>
          </p:cNvPicPr>
          <p:nvPr/>
        </p:nvPicPr>
        <p:blipFill>
          <a:blip r:embed="rId2">
            <a:extLst/>
          </a:blip>
          <a:stretch>
            <a:fillRect/>
          </a:stretch>
        </p:blipFill>
        <p:spPr>
          <a:xfrm>
            <a:off x="1280412" y="1432133"/>
            <a:ext cx="5359855" cy="5316279"/>
          </a:xfrm>
          <a:prstGeom prst="rect">
            <a:avLst/>
          </a:prstGeom>
          <a:ln w="12700">
            <a:miter lim="400000"/>
          </a:ln>
        </p:spPr>
      </p:pic>
      <p:sp>
        <p:nvSpPr>
          <p:cNvPr id="1178" name="文本框 2"/>
          <p:cNvSpPr txBox="1"/>
          <p:nvPr/>
        </p:nvSpPr>
        <p:spPr>
          <a:xfrm>
            <a:off x="8480066" y="2874090"/>
            <a:ext cx="2499262" cy="1105447"/>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4100" i="1">
                      <a:solidFill>
                        <a:srgbClr val="000000"/>
                      </a:solidFill>
                      <a:latin typeface="Cambria Math" panose="02040503050406030204" pitchFamily="18" charset="0"/>
                    </a:rPr>
                    <m:t>𝐹</m:t>
                  </m:r>
                  <m:d>
                    <m:dPr>
                      <m:ctrlPr>
                        <a:rPr xmlns:a="http://schemas.openxmlformats.org/drawingml/2006/main" sz="4100" i="1">
                          <a:solidFill>
                            <a:srgbClr val="000000"/>
                          </a:solidFill>
                          <a:latin typeface="Cambria Math" panose="02040503050406030204" pitchFamily="18" charset="0"/>
                        </a:rPr>
                      </m:ctrlPr>
                    </m:dPr>
                    <m:e>
                      <m:r>
                        <a:rPr xmlns:a="http://schemas.openxmlformats.org/drawingml/2006/main" sz="4100" i="1">
                          <a:solidFill>
                            <a:srgbClr val="000000"/>
                          </a:solidFill>
                          <a:latin typeface="Cambria Math" panose="02040503050406030204" pitchFamily="18" charset="0"/>
                        </a:rPr>
                        <m:t>𝑟</m:t>
                      </m:r>
                    </m:e>
                  </m:d>
                  <m:r>
                    <a:rPr xmlns:a="http://schemas.openxmlformats.org/drawingml/2006/main" sz="4100" i="1">
                      <a:solidFill>
                        <a:srgbClr val="000000"/>
                      </a:solidFill>
                      <a:latin typeface="Cambria Math" panose="02040503050406030204" pitchFamily="18" charset="0"/>
                    </a:rPr>
                    <m:t>=</m:t>
                  </m:r>
                  <m:f>
                    <m:fPr>
                      <m:ctrlPr>
                        <a:rPr xmlns:a="http://schemas.openxmlformats.org/drawingml/2006/main" sz="4100" i="1">
                          <a:solidFill>
                            <a:srgbClr val="000000"/>
                          </a:solidFill>
                          <a:latin typeface="Cambria Math" panose="02040503050406030204" pitchFamily="18" charset="0"/>
                        </a:rPr>
                      </m:ctrlPr>
                      <m:type m:val="bar"/>
                    </m:fPr>
                    <m:num>
                      <m:r>
                        <a:rPr xmlns:a="http://schemas.openxmlformats.org/drawingml/2006/main" sz="4100" i="1">
                          <a:solidFill>
                            <a:srgbClr val="000000"/>
                          </a:solidFill>
                          <a:latin typeface="Cambria Math" panose="02040503050406030204" pitchFamily="18" charset="0"/>
                        </a:rPr>
                        <m:t>𝐴</m:t>
                      </m:r>
                    </m:num>
                    <m:den>
                      <m:sSup>
                        <m:e>
                          <m:r>
                            <a:rPr xmlns:a="http://schemas.openxmlformats.org/drawingml/2006/main" sz="4100" i="1">
                              <a:solidFill>
                                <a:srgbClr val="000000"/>
                              </a:solidFill>
                              <a:latin typeface="Cambria Math" panose="02040503050406030204" pitchFamily="18" charset="0"/>
                            </a:rPr>
                            <m:t>𝑟</m:t>
                          </m:r>
                        </m:e>
                        <m:sup>
                          <m:r>
                            <a:rPr xmlns:a="http://schemas.openxmlformats.org/drawingml/2006/main" sz="4100" i="1">
                              <a:solidFill>
                                <a:srgbClr val="000000"/>
                              </a:solidFill>
                              <a:latin typeface="Cambria Math" panose="02040503050406030204" pitchFamily="18" charset="0"/>
                            </a:rPr>
                            <m:t>2</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𝜀</m:t>
                          </m:r>
                        </m:sup>
                      </m:sSup>
                    </m:den>
                  </m:f>
                </m:oMath>
              </m:oMathPara>
            </a14:m>
            <a:endParaRPr sz="4100"/>
          </a:p>
        </p:txBody>
      </p:sp>
      <p:sp>
        <p:nvSpPr>
          <p:cNvPr id="1179" name="文本框 4"/>
          <p:cNvSpPr txBox="1"/>
          <p:nvPr/>
        </p:nvSpPr>
        <p:spPr>
          <a:xfrm>
            <a:off x="4660154" y="3691316"/>
            <a:ext cx="838366" cy="244654"/>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2800" i="1">
                      <a:solidFill>
                        <a:srgbClr val="000000"/>
                      </a:solidFill>
                      <a:latin typeface="Cambria Math" panose="02040503050406030204" pitchFamily="18" charset="0"/>
                    </a:rPr>
                    <m:t>𝜖</m:t>
                  </m:r>
                  <m:r>
                    <a:rPr xmlns:a="http://schemas.openxmlformats.org/drawingml/2006/main" sz="2800" i="1">
                      <a:solidFill>
                        <a:srgbClr val="000000"/>
                      </a:solidFill>
                      <a:latin typeface="Cambria Math" panose="02040503050406030204" pitchFamily="18" charset="0"/>
                    </a:rPr>
                    <m:t>𝑡</m:t>
                  </m:r>
                  <m:r>
                    <a:rPr xmlns:a="http://schemas.openxmlformats.org/drawingml/2006/main" sz="2800" i="1">
                      <a:solidFill>
                        <a:srgbClr val="000000"/>
                      </a:solidFill>
                      <a:latin typeface="Cambria Math" panose="02040503050406030204" pitchFamily="18" charset="0"/>
                    </a:rPr>
                    <m:t>=</m:t>
                  </m:r>
                  <m:r>
                    <a:rPr xmlns:a="http://schemas.openxmlformats.org/drawingml/2006/main" sz="2800" i="1">
                      <a:solidFill>
                        <a:srgbClr val="000000"/>
                      </a:solidFill>
                      <a:latin typeface="Cambria Math" panose="02040503050406030204" pitchFamily="18" charset="0"/>
                    </a:rPr>
                    <m:t>1</m:t>
                  </m:r>
                </m:oMath>
              </m:oMathPara>
            </a14:m>
            <a:endParaRPr sz="2800"/>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1" name="文本框 3"/>
          <p:cNvSpPr txBox="1"/>
          <p:nvPr/>
        </p:nvSpPr>
        <p:spPr>
          <a:xfrm>
            <a:off x="2224053" y="89235"/>
            <a:ext cx="8131006" cy="120709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defRPr sz="2000">
                <a:latin typeface="等线"/>
                <a:ea typeface="等线"/>
                <a:cs typeface="等线"/>
                <a:sym typeface="等线"/>
              </a:defRPr>
            </a:pPr>
            <a:r>
              <a:t>Manifold: </a:t>
            </a:r>
            <a14:m>
              <m:oMath>
                <m:sSub>
                  <m:e>
                    <m:r>
                      <a:rPr xmlns:a="http://schemas.openxmlformats.org/drawingml/2006/main" sz="2400" i="1">
                        <a:solidFill>
                          <a:srgbClr val="000000"/>
                        </a:solidFill>
                        <a:latin typeface="Cambria Math" panose="02040503050406030204" pitchFamily="18" charset="0"/>
                      </a:rPr>
                      <m:t>𝑁</m:t>
                    </m:r>
                  </m:e>
                  <m:sub>
                    <m:r>
                      <a:rPr xmlns:a="http://schemas.openxmlformats.org/drawingml/2006/main" sz="2400" i="1">
                        <a:solidFill>
                          <a:srgbClr val="000000"/>
                        </a:solidFill>
                        <a:latin typeface="Cambria Math" panose="02040503050406030204" pitchFamily="18" charset="0"/>
                      </a:rPr>
                      <m:t>𝑒</m:t>
                    </m:r>
                    <m:r>
                      <a:rPr xmlns:a="http://schemas.openxmlformats.org/drawingml/2006/main" sz="2400" i="1">
                        <a:solidFill>
                          <a:srgbClr val="000000"/>
                        </a:solidFill>
                        <a:latin typeface="Cambria Math" panose="02040503050406030204" pitchFamily="18" charset="0"/>
                      </a:rPr>
                      <m:t>𝑓</m:t>
                    </m:r>
                    <m:r>
                      <a:rPr xmlns:a="http://schemas.openxmlformats.org/drawingml/2006/main" sz="2400" i="1">
                        <a:solidFill>
                          <a:srgbClr val="000000"/>
                        </a:solidFill>
                        <a:latin typeface="Cambria Math" panose="02040503050406030204" pitchFamily="18" charset="0"/>
                      </a:rPr>
                      <m:t>𝑓</m:t>
                    </m:r>
                  </m:sub>
                </m:sSub>
                <m:d>
                  <m:dPr>
                    <m:ctrlPr>
                      <a:rPr xmlns:a="http://schemas.openxmlformats.org/drawingml/2006/main" sz="2400" i="1">
                        <a:solidFill>
                          <a:srgbClr val="000000"/>
                        </a:solidFill>
                        <a:latin typeface="Cambria Math" panose="02040503050406030204" pitchFamily="18" charset="0"/>
                      </a:rPr>
                    </m:ctrlPr>
                  </m:dPr>
                  <m:e>
                    <m:r>
                      <a:rPr xmlns:a="http://schemas.openxmlformats.org/drawingml/2006/main" sz="2400" i="1">
                        <a:solidFill>
                          <a:srgbClr val="000000"/>
                        </a:solidFill>
                        <a:latin typeface="Cambria Math" panose="02040503050406030204" pitchFamily="18" charset="0"/>
                      </a:rPr>
                      <m:t>𝑀</m:t>
                    </m:r>
                  </m:e>
                </m:d>
                <m:r>
                  <a:rPr xmlns:a="http://schemas.openxmlformats.org/drawingml/2006/main" sz="2400" i="1">
                    <a:solidFill>
                      <a:srgbClr val="000000"/>
                    </a:solidFill>
                    <a:latin typeface="Cambria Math" panose="02040503050406030204" pitchFamily="18" charset="0"/>
                  </a:rPr>
                  <m:t>=</m:t>
                </m:r>
                <m:nary>
                  <m:naryPr>
                    <m:ctrlPr>
                      <a:rPr xmlns:a="http://schemas.openxmlformats.org/drawingml/2006/main" sz="2400" i="1">
                        <a:solidFill>
                          <a:srgbClr val="000000"/>
                        </a:solidFill>
                        <a:latin typeface="Cambria Math" panose="02040503050406030204" pitchFamily="18" charset="0"/>
                      </a:rPr>
                    </m:ctrlPr>
                    <m:chr m:val="∑"/>
                    <m:limLoc m:val="undOvr"/>
                    <m:grow m:val="0"/>
                    <m:subHide m:val="off"/>
                    <m:supHide m:val="on"/>
                  </m:naryPr>
                  <m:sub>
                    <m:r>
                      <a:rPr xmlns:a="http://schemas.openxmlformats.org/drawingml/2006/main" sz="2400" i="1">
                        <a:solidFill>
                          <a:srgbClr val="000000"/>
                        </a:solidFill>
                        <a:latin typeface="Cambria Math" panose="02040503050406030204" pitchFamily="18" charset="0"/>
                      </a:rPr>
                      <m:t>𝑖</m:t>
                    </m:r>
                  </m:sub>
                  <m:sup/>
                  <m:e>
                    <m:r>
                      <a:rPr xmlns:a="http://schemas.openxmlformats.org/drawingml/2006/main" sz="2400" i="1">
                        <a:solidFill>
                          <a:srgbClr val="000000"/>
                        </a:solidFill>
                        <a:latin typeface="Cambria Math" panose="02040503050406030204" pitchFamily="18" charset="0"/>
                      </a:rPr>
                      <m:t>𝐼</m:t>
                    </m:r>
                    <m:d>
                      <m:dPr>
                        <m:ctrlPr>
                          <a:rPr xmlns:a="http://schemas.openxmlformats.org/drawingml/2006/main" sz="2400" i="1">
                            <a:solidFill>
                              <a:srgbClr val="000000"/>
                            </a:solidFill>
                            <a:latin typeface="Cambria Math" panose="02040503050406030204" pitchFamily="18" charset="0"/>
                          </a:rPr>
                        </m:ctrlPr>
                      </m:dPr>
                      <m:e>
                        <m:sSub>
                          <m:e>
                            <m:r>
                              <a:rPr xmlns:a="http://schemas.openxmlformats.org/drawingml/2006/main" sz="2400" i="1">
                                <a:solidFill>
                                  <a:srgbClr val="000000"/>
                                </a:solidFill>
                                <a:latin typeface="Cambria Math" panose="02040503050406030204" pitchFamily="18" charset="0"/>
                              </a:rPr>
                              <m:t>𝜆</m:t>
                            </m:r>
                          </m:e>
                          <m:sub>
                            <m:r>
                              <a:rPr xmlns:a="http://schemas.openxmlformats.org/drawingml/2006/main" sz="2400" i="1">
                                <a:solidFill>
                                  <a:srgbClr val="000000"/>
                                </a:solidFill>
                                <a:latin typeface="Cambria Math" panose="02040503050406030204" pitchFamily="18" charset="0"/>
                              </a:rPr>
                              <m:t>𝑖</m:t>
                            </m:r>
                          </m:sub>
                        </m:sSub>
                        <m:r>
                          <a:rPr xmlns:a="http://schemas.openxmlformats.org/drawingml/2006/main" sz="2400" i="1">
                            <a:solidFill>
                              <a:srgbClr val="000000"/>
                            </a:solidFill>
                            <a:latin typeface="Cambria Math" panose="02040503050406030204" pitchFamily="18" charset="0"/>
                          </a:rPr>
                          <m:t>&gt;</m:t>
                        </m:r>
                        <m:f>
                          <m:fPr>
                            <m:ctrlPr>
                              <a:rPr xmlns:a="http://schemas.openxmlformats.org/drawingml/2006/main" sz="2400" i="1">
                                <a:solidFill>
                                  <a:srgbClr val="000000"/>
                                </a:solidFill>
                                <a:latin typeface="Cambria Math" panose="02040503050406030204" pitchFamily="18" charset="0"/>
                              </a:rPr>
                            </m:ctrlPr>
                            <m:type m:val="bar"/>
                          </m:fPr>
                          <m:num>
                            <m:r>
                              <a:rPr xmlns:a="http://schemas.openxmlformats.org/drawingml/2006/main" sz="2400" i="1">
                                <a:solidFill>
                                  <a:srgbClr val="000000"/>
                                </a:solidFill>
                                <a:latin typeface="Cambria Math" panose="02040503050406030204" pitchFamily="18" charset="0"/>
                              </a:rPr>
                              <m:t>𝜃</m:t>
                            </m:r>
                          </m:num>
                          <m:den>
                            <m:r>
                              <a:rPr xmlns:a="http://schemas.openxmlformats.org/drawingml/2006/main" sz="2400" i="1">
                                <a:solidFill>
                                  <a:srgbClr val="000000"/>
                                </a:solidFill>
                                <a:latin typeface="Cambria Math" panose="02040503050406030204" pitchFamily="18" charset="0"/>
                              </a:rPr>
                              <m:t>𝑛</m:t>
                            </m:r>
                          </m:den>
                        </m:f>
                      </m:e>
                    </m:d>
                  </m:e>
                </m:nary>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
                </m:r>
                <m:r>
                  <a:rPr xmlns:a="http://schemas.openxmlformats.org/drawingml/2006/main" sz="2400" i="1">
                    <a:solidFill>
                      <a:srgbClr val="000000"/>
                    </a:solidFill>
                    <a:latin typeface="Cambria Math" panose="02040503050406030204" pitchFamily="18" charset="0"/>
                  </a:rPr>
                  <m:t>𝑛</m:t>
                </m:r>
                <m:r>
                  <a:rPr xmlns:a="http://schemas.openxmlformats.org/drawingml/2006/main" sz="2400" i="1">
                    <a:solidFill>
                      <a:srgbClr val="000000"/>
                    </a:solidFill>
                    <a:latin typeface="Cambria Math" panose="02040503050406030204" pitchFamily="18" charset="0"/>
                  </a:rPr>
                  <m:t>:</m:t>
                </m:r>
                <m:r>
                  <m:rPr>
                    <m:sty m:val="p"/>
                  </m:rPr>
                  <a:rPr xmlns:a="http://schemas.openxmlformats.org/drawingml/2006/main" sz="2400" i="1">
                    <a:solidFill>
                      <a:srgbClr val="000000"/>
                    </a:solidFill>
                    <a:latin typeface="Cambria Math" panose="02040503050406030204" pitchFamily="18" charset="0"/>
                  </a:rPr>
                  <m:t>t</m:t>
                </m:r>
                <m:r>
                  <m:rPr>
                    <m:sty m:val="p"/>
                  </m:rPr>
                  <a:rPr xmlns:a="http://schemas.openxmlformats.org/drawingml/2006/main" sz="2400" i="1">
                    <a:solidFill>
                      <a:srgbClr val="000000"/>
                    </a:solidFill>
                    <a:latin typeface="Cambria Math" panose="02040503050406030204" pitchFamily="18" charset="0"/>
                  </a:rPr>
                  <m:t>o</m:t>
                </m:r>
                <m:r>
                  <m:rPr>
                    <m:sty m:val="p"/>
                  </m:rPr>
                  <a:rPr xmlns:a="http://schemas.openxmlformats.org/drawingml/2006/main" sz="2400" i="1">
                    <a:solidFill>
                      <a:srgbClr val="000000"/>
                    </a:solidFill>
                    <a:latin typeface="Cambria Math" panose="02040503050406030204" pitchFamily="18" charset="0"/>
                  </a:rPr>
                  <m:t>t</m:t>
                </m:r>
                <m:r>
                  <m:rPr>
                    <m:sty m:val="p"/>
                  </m:rPr>
                  <a:rPr xmlns:a="http://schemas.openxmlformats.org/drawingml/2006/main" sz="2400" i="1">
                    <a:solidFill>
                      <a:srgbClr val="000000"/>
                    </a:solidFill>
                    <a:latin typeface="Cambria Math" panose="02040503050406030204" pitchFamily="18" charset="0"/>
                  </a:rPr>
                  <m:t>a</m:t>
                </m:r>
                <m:r>
                  <m:rPr>
                    <m:sty m:val="p"/>
                  </m:rPr>
                  <a:rPr xmlns:a="http://schemas.openxmlformats.org/drawingml/2006/main" sz="2400" i="1">
                    <a:solidFill>
                      <a:srgbClr val="000000"/>
                    </a:solidFill>
                    <a:latin typeface="Cambria Math" panose="02040503050406030204" pitchFamily="18" charset="0"/>
                  </a:rPr>
                  <m:t>l</m:t>
                </m:r>
                <m:r>
                  <a:rPr xmlns:a="http://schemas.openxmlformats.org/drawingml/2006/main" sz="2400" i="1">
                    <a:solidFill>
                      <a:srgbClr val="000000"/>
                    </a:solidFill>
                    <a:latin typeface="Cambria Math" panose="02040503050406030204" pitchFamily="18" charset="0"/>
                  </a:rPr>
                  <m:t/>
                </m:r>
                <m:r>
                  <m:rPr>
                    <m:sty m:val="p"/>
                  </m:rPr>
                  <a:rPr xmlns:a="http://schemas.openxmlformats.org/drawingml/2006/main" sz="2400" i="1">
                    <a:solidFill>
                      <a:srgbClr val="000000"/>
                    </a:solidFill>
                    <a:latin typeface="Cambria Math" panose="02040503050406030204" pitchFamily="18" charset="0"/>
                  </a:rPr>
                  <m:t>d</m:t>
                </m:r>
                <m:r>
                  <m:rPr>
                    <m:sty m:val="p"/>
                  </m:rPr>
                  <a:rPr xmlns:a="http://schemas.openxmlformats.org/drawingml/2006/main" sz="2400" i="1">
                    <a:solidFill>
                      <a:srgbClr val="000000"/>
                    </a:solidFill>
                    <a:latin typeface="Cambria Math" panose="02040503050406030204" pitchFamily="18" charset="0"/>
                  </a:rPr>
                  <m:t>i</m:t>
                </m:r>
                <m:r>
                  <m:rPr>
                    <m:sty m:val="p"/>
                  </m:rPr>
                  <a:rPr xmlns:a="http://schemas.openxmlformats.org/drawingml/2006/main" sz="2400" i="1">
                    <a:solidFill>
                      <a:srgbClr val="000000"/>
                    </a:solidFill>
                    <a:latin typeface="Cambria Math" panose="02040503050406030204" pitchFamily="18" charset="0"/>
                  </a:rPr>
                  <m:t>m</m:t>
                </m:r>
                <m:r>
                  <m:rPr>
                    <m:sty m:val="p"/>
                  </m:rPr>
                  <a:rPr xmlns:a="http://schemas.openxmlformats.org/drawingml/2006/main" sz="2400" i="1">
                    <a:solidFill>
                      <a:srgbClr val="000000"/>
                    </a:solidFill>
                    <a:latin typeface="Cambria Math" panose="02040503050406030204" pitchFamily="18" charset="0"/>
                  </a:rPr>
                  <m:t>e</m:t>
                </m:r>
                <m:r>
                  <m:rPr>
                    <m:sty m:val="p"/>
                  </m:rPr>
                  <a:rPr xmlns:a="http://schemas.openxmlformats.org/drawingml/2006/main" sz="2400" i="1">
                    <a:solidFill>
                      <a:srgbClr val="000000"/>
                    </a:solidFill>
                    <a:latin typeface="Cambria Math" panose="02040503050406030204" pitchFamily="18" charset="0"/>
                  </a:rPr>
                  <m:t>n</m:t>
                </m:r>
                <m:r>
                  <m:rPr>
                    <m:sty m:val="p"/>
                  </m:rPr>
                  <a:rPr xmlns:a="http://schemas.openxmlformats.org/drawingml/2006/main" sz="2400" i="1">
                    <a:solidFill>
                      <a:srgbClr val="000000"/>
                    </a:solidFill>
                    <a:latin typeface="Cambria Math" panose="02040503050406030204" pitchFamily="18" charset="0"/>
                  </a:rPr>
                  <m:t>s</m:t>
                </m:r>
                <m:r>
                  <m:rPr>
                    <m:sty m:val="p"/>
                  </m:rPr>
                  <a:rPr xmlns:a="http://schemas.openxmlformats.org/drawingml/2006/main" sz="2400" i="1">
                    <a:solidFill>
                      <a:srgbClr val="000000"/>
                    </a:solidFill>
                    <a:latin typeface="Cambria Math" panose="02040503050406030204" pitchFamily="18" charset="0"/>
                  </a:rPr>
                  <m:t>i</m:t>
                </m:r>
                <m:r>
                  <m:rPr>
                    <m:sty m:val="p"/>
                  </m:rPr>
                  <a:rPr xmlns:a="http://schemas.openxmlformats.org/drawingml/2006/main" sz="2400" i="1">
                    <a:solidFill>
                      <a:srgbClr val="000000"/>
                    </a:solidFill>
                    <a:latin typeface="Cambria Math" panose="02040503050406030204" pitchFamily="18" charset="0"/>
                  </a:rPr>
                  <m:t>o</m:t>
                </m:r>
                <m:r>
                  <m:rPr>
                    <m:sty m:val="p"/>
                  </m:rPr>
                  <a:rPr xmlns:a="http://schemas.openxmlformats.org/drawingml/2006/main" sz="2400" i="1">
                    <a:solidFill>
                      <a:srgbClr val="000000"/>
                    </a:solidFill>
                    <a:latin typeface="Cambria Math" panose="02040503050406030204" pitchFamily="18" charset="0"/>
                  </a:rPr>
                  <m:t>n</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
                </m:r>
                <m:r>
                  <a:rPr xmlns:a="http://schemas.openxmlformats.org/drawingml/2006/main" sz="2400" i="1">
                    <a:solidFill>
                      <a:srgbClr val="000000"/>
                    </a:solidFill>
                    <a:latin typeface="Cambria Math" panose="02040503050406030204" pitchFamily="18" charset="0"/>
                  </a:rPr>
                  <m:t>𝜃</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0.1</m:t>
                </m:r>
              </m:oMath>
            </a14:m>
          </a:p>
          <a:p>
            <a:pPr>
              <a:defRPr sz="2000">
                <a:latin typeface="等线"/>
                <a:ea typeface="等线"/>
                <a:cs typeface="等线"/>
                <a:sym typeface="等线"/>
              </a:defRPr>
            </a:pPr>
            <a:r>
              <a:t>Conservation </a:t>
            </a:r>
            <a14:m>
              <m:oMath>
                <m:sSub>
                  <m:e>
                    <m:r>
                      <a:rPr xmlns:a="http://schemas.openxmlformats.org/drawingml/2006/main" sz="2450" i="1">
                        <a:solidFill>
                          <a:srgbClr val="000000"/>
                        </a:solidFill>
                        <a:latin typeface="Cambria Math" panose="02040503050406030204" pitchFamily="18" charset="0"/>
                      </a:rPr>
                      <m:t>𝑁</m:t>
                    </m:r>
                  </m:e>
                  <m:sub>
                    <m:r>
                      <a:rPr xmlns:a="http://schemas.openxmlformats.org/drawingml/2006/main" sz="2450" i="1">
                        <a:solidFill>
                          <a:srgbClr val="000000"/>
                        </a:solidFill>
                        <a:latin typeface="Cambria Math" panose="02040503050406030204" pitchFamily="18" charset="0"/>
                      </a:rPr>
                      <m:t>𝑒</m:t>
                    </m:r>
                    <m:r>
                      <a:rPr xmlns:a="http://schemas.openxmlformats.org/drawingml/2006/main" sz="2450" i="1">
                        <a:solidFill>
                          <a:srgbClr val="000000"/>
                        </a:solidFill>
                        <a:latin typeface="Cambria Math" panose="02040503050406030204" pitchFamily="18" charset="0"/>
                      </a:rPr>
                      <m:t>𝑓</m:t>
                    </m:r>
                    <m:r>
                      <a:rPr xmlns:a="http://schemas.openxmlformats.org/drawingml/2006/main" sz="2450" i="1">
                        <a:solidFill>
                          <a:srgbClr val="000000"/>
                        </a:solidFill>
                        <a:latin typeface="Cambria Math" panose="02040503050406030204" pitchFamily="18" charset="0"/>
                      </a:rPr>
                      <m:t>𝑓</m:t>
                    </m:r>
                  </m:sub>
                </m:sSub>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𝐶</m:t>
                </m:r>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𝑛</m:t>
                </m:r>
                <m:r>
                  <a:rPr xmlns:a="http://schemas.openxmlformats.org/drawingml/2006/main" sz="2450" i="1">
                    <a:solidFill>
                      <a:srgbClr val="000000"/>
                    </a:solidFill>
                    <a:latin typeface="Cambria Math" panose="02040503050406030204" pitchFamily="18" charset="0"/>
                  </a:rPr>
                  <m:t>−</m:t>
                </m:r>
                <m:sSub>
                  <m:e>
                    <m:r>
                      <a:rPr xmlns:a="http://schemas.openxmlformats.org/drawingml/2006/main" sz="2450" i="1">
                        <a:solidFill>
                          <a:srgbClr val="000000"/>
                        </a:solidFill>
                        <a:latin typeface="Cambria Math" panose="02040503050406030204" pitchFamily="18" charset="0"/>
                      </a:rPr>
                      <m:t>𝑁</m:t>
                    </m:r>
                  </m:e>
                  <m:sub>
                    <m:r>
                      <a:rPr xmlns:a="http://schemas.openxmlformats.org/drawingml/2006/main" sz="2450" i="1">
                        <a:solidFill>
                          <a:srgbClr val="000000"/>
                        </a:solidFill>
                        <a:latin typeface="Cambria Math" panose="02040503050406030204" pitchFamily="18" charset="0"/>
                      </a:rPr>
                      <m:t>𝑒</m:t>
                    </m:r>
                    <m:r>
                      <a:rPr xmlns:a="http://schemas.openxmlformats.org/drawingml/2006/main" sz="2450" i="1">
                        <a:solidFill>
                          <a:srgbClr val="000000"/>
                        </a:solidFill>
                        <a:latin typeface="Cambria Math" panose="02040503050406030204" pitchFamily="18" charset="0"/>
                      </a:rPr>
                      <m:t>𝑓</m:t>
                    </m:r>
                    <m:r>
                      <a:rPr xmlns:a="http://schemas.openxmlformats.org/drawingml/2006/main" sz="2450" i="1">
                        <a:solidFill>
                          <a:srgbClr val="000000"/>
                        </a:solidFill>
                        <a:latin typeface="Cambria Math" panose="02040503050406030204" pitchFamily="18" charset="0"/>
                      </a:rPr>
                      <m:t>𝑓</m:t>
                    </m:r>
                  </m:sub>
                </m:sSub>
                <m:r>
                  <a:rPr xmlns:a="http://schemas.openxmlformats.org/drawingml/2006/main" sz="2450" i="1">
                    <a:solidFill>
                      <a:srgbClr val="000000"/>
                    </a:solidFill>
                    <a:latin typeface="Cambria Math" panose="02040503050406030204" pitchFamily="18" charset="0"/>
                  </a:rPr>
                  <m:t>(</m:t>
                </m:r>
                <m:r>
                  <a:rPr xmlns:a="http://schemas.openxmlformats.org/drawingml/2006/main" sz="2450" i="1">
                    <a:solidFill>
                      <a:srgbClr val="000000"/>
                    </a:solidFill>
                    <a:latin typeface="Cambria Math" panose="02040503050406030204" pitchFamily="18" charset="0"/>
                  </a:rPr>
                  <m:t>𝑀</m:t>
                </m:r>
                <m:r>
                  <a:rPr xmlns:a="http://schemas.openxmlformats.org/drawingml/2006/main" sz="2450" i="1">
                    <a:solidFill>
                      <a:srgbClr val="000000"/>
                    </a:solidFill>
                    <a:latin typeface="Cambria Math" panose="02040503050406030204" pitchFamily="18" charset="0"/>
                  </a:rPr>
                  <m:t>)</m:t>
                </m:r>
              </m:oMath>
            </a14:m>
          </a:p>
        </p:txBody>
      </p:sp>
      <p:sp>
        <p:nvSpPr>
          <p:cNvPr id="1182" name="文本框 2"/>
          <p:cNvSpPr txBox="1"/>
          <p:nvPr/>
        </p:nvSpPr>
        <p:spPr>
          <a:xfrm>
            <a:off x="5796760" y="2339188"/>
            <a:ext cx="4738897" cy="622758"/>
          </a:xfrm>
          <a:prstGeom prst="rect">
            <a:avLst/>
          </a:prstGeom>
          <a:ln w="12700">
            <a:miter lim="400000"/>
          </a:ln>
        </p:spPr>
        <p:txBody>
          <a:bodyPr wrap="none" lIns="0" tIns="0" rIns="0" bIns="0">
            <a:spAutoFit/>
          </a:bodyPr>
          <a:lstStyle/>
          <a:p>
            <a:pPr latinLnBrk="1"/>
            <a14:m>
              <m:oMathPara>
                <m:oMathParaPr>
                  <m:jc m:val="centerGroup"/>
                </m:oMathParaPr>
                <m:oMath>
                  <m:r>
                    <a:rPr xmlns:a="http://schemas.openxmlformats.org/drawingml/2006/main" sz="2300" i="1">
                      <a:solidFill>
                        <a:srgbClr val="000000"/>
                      </a:solidFill>
                      <a:latin typeface="Cambria Math" panose="02040503050406030204" pitchFamily="18" charset="0"/>
                    </a:rPr>
                    <m:t>𝐻</m:t>
                  </m:r>
                  <m:r>
                    <a:rPr xmlns:a="http://schemas.openxmlformats.org/drawingml/2006/main" sz="2300" i="1">
                      <a:solidFill>
                        <a:srgbClr val="000000"/>
                      </a:solidFill>
                      <a:latin typeface="Cambria Math" panose="02040503050406030204" pitchFamily="18" charset="0"/>
                    </a:rPr>
                    <m:t>=</m:t>
                  </m:r>
                  <m:f>
                    <m:fPr>
                      <m:ctrlPr>
                        <a:rPr xmlns:a="http://schemas.openxmlformats.org/drawingml/2006/main" sz="2300" i="1">
                          <a:solidFill>
                            <a:srgbClr val="000000"/>
                          </a:solidFill>
                          <a:latin typeface="Cambria Math" panose="02040503050406030204" pitchFamily="18" charset="0"/>
                        </a:rPr>
                      </m:ctrlPr>
                      <m:type m:val="bar"/>
                    </m:fPr>
                    <m:num>
                      <m:r>
                        <a:rPr xmlns:a="http://schemas.openxmlformats.org/drawingml/2006/main" sz="2300" i="1">
                          <a:solidFill>
                            <a:srgbClr val="000000"/>
                          </a:solidFill>
                          <a:latin typeface="Cambria Math" panose="02040503050406030204" pitchFamily="18" charset="0"/>
                        </a:rPr>
                        <m:t>1</m:t>
                      </m:r>
                    </m:num>
                    <m:den>
                      <m:r>
                        <a:rPr xmlns:a="http://schemas.openxmlformats.org/drawingml/2006/main" sz="2300" i="1">
                          <a:solidFill>
                            <a:srgbClr val="000000"/>
                          </a:solidFill>
                          <a:latin typeface="Cambria Math" panose="02040503050406030204" pitchFamily="18" charset="0"/>
                        </a:rPr>
                        <m:t>2</m:t>
                      </m:r>
                    </m:den>
                  </m:f>
                  <m:r>
                    <a:rPr xmlns:a="http://schemas.openxmlformats.org/drawingml/2006/main" sz="2300" i="1">
                      <a:solidFill>
                        <a:srgbClr val="000000"/>
                      </a:solidFill>
                      <a:latin typeface="Cambria Math" panose="02040503050406030204" pitchFamily="18" charset="0"/>
                    </a:rPr>
                    <m:t/>
                  </m:r>
                  <m:sSup>
                    <m:e>
                      <m:limUpp>
                        <m:e>
                          <m:r>
                            <a:rPr xmlns:a="http://schemas.openxmlformats.org/drawingml/2006/main" sz="2300" i="1">
                              <a:solidFill>
                                <a:srgbClr val="000000"/>
                              </a:solidFill>
                              <a:latin typeface="Cambria Math" panose="02040503050406030204" pitchFamily="18" charset="0"/>
                            </a:rPr>
                            <m:t>𝜌</m:t>
                          </m:r>
                        </m:e>
                        <m:lim>
                          <m:r>
                            <m:rPr>
                              <m:sty m:val="p"/>
                            </m:rPr>
                            <a:rPr xmlns:a="http://schemas.openxmlformats.org/drawingml/2006/main" sz="2300" i="1">
                              <a:solidFill>
                                <a:srgbClr val="000000"/>
                              </a:solidFill>
                              <a:latin typeface="Cambria Math" panose="02040503050406030204" pitchFamily="18" charset="0"/>
                            </a:rPr>
                            <m:t>˙</m:t>
                          </m:r>
                        </m:lim>
                      </m:limUpp>
                    </m:e>
                    <m:sup>
                      <m:r>
                        <a:rPr xmlns:a="http://schemas.openxmlformats.org/drawingml/2006/main" sz="2300" i="1">
                          <a:solidFill>
                            <a:srgbClr val="000000"/>
                          </a:solidFill>
                          <a:latin typeface="Cambria Math" panose="02040503050406030204" pitchFamily="18" charset="0"/>
                        </a:rPr>
                        <m:t>2</m:t>
                      </m:r>
                    </m:sup>
                  </m:sSup>
                  <m:r>
                    <a:rPr xmlns:a="http://schemas.openxmlformats.org/drawingml/2006/main" sz="2300" i="1">
                      <a:solidFill>
                        <a:srgbClr val="000000"/>
                      </a:solidFill>
                      <a:latin typeface="Cambria Math" panose="02040503050406030204" pitchFamily="18" charset="0"/>
                    </a:rPr>
                    <m:t>+</m:t>
                  </m:r>
                  <m:f>
                    <m:fPr>
                      <m:ctrlPr>
                        <a:rPr xmlns:a="http://schemas.openxmlformats.org/drawingml/2006/main" sz="2300" i="1">
                          <a:solidFill>
                            <a:srgbClr val="000000"/>
                          </a:solidFill>
                          <a:latin typeface="Cambria Math" panose="02040503050406030204" pitchFamily="18" charset="0"/>
                        </a:rPr>
                      </m:ctrlPr>
                      <m:type m:val="bar"/>
                    </m:fPr>
                    <m:num>
                      <m:r>
                        <a:rPr xmlns:a="http://schemas.openxmlformats.org/drawingml/2006/main" sz="2300" i="1">
                          <a:solidFill>
                            <a:srgbClr val="000000"/>
                          </a:solidFill>
                          <a:latin typeface="Cambria Math" panose="02040503050406030204" pitchFamily="18" charset="0"/>
                        </a:rPr>
                        <m:t>1</m:t>
                      </m:r>
                    </m:num>
                    <m:den>
                      <m:r>
                        <a:rPr xmlns:a="http://schemas.openxmlformats.org/drawingml/2006/main" sz="2300" i="1">
                          <a:solidFill>
                            <a:srgbClr val="000000"/>
                          </a:solidFill>
                          <a:latin typeface="Cambria Math" panose="02040503050406030204" pitchFamily="18" charset="0"/>
                        </a:rPr>
                        <m:t>2</m:t>
                      </m:r>
                    </m:den>
                  </m:f>
                  <m:sSup>
                    <m:e>
                      <m:r>
                        <a:rPr xmlns:a="http://schemas.openxmlformats.org/drawingml/2006/main" sz="2300" i="1">
                          <a:solidFill>
                            <a:srgbClr val="000000"/>
                          </a:solidFill>
                          <a:latin typeface="Cambria Math" panose="02040503050406030204" pitchFamily="18" charset="0"/>
                        </a:rPr>
                        <m:t>𝜌</m:t>
                      </m:r>
                    </m:e>
                    <m:sup>
                      <m:r>
                        <a:rPr xmlns:a="http://schemas.openxmlformats.org/drawingml/2006/main" sz="2300" i="1">
                          <a:solidFill>
                            <a:srgbClr val="000000"/>
                          </a:solidFill>
                          <a:latin typeface="Cambria Math" panose="02040503050406030204" pitchFamily="18" charset="0"/>
                        </a:rPr>
                        <m:t>2</m:t>
                      </m:r>
                    </m:sup>
                  </m:sSup>
                  <m:r>
                    <a:rPr xmlns:a="http://schemas.openxmlformats.org/drawingml/2006/main" sz="2300" i="1">
                      <a:solidFill>
                        <a:srgbClr val="000000"/>
                      </a:solidFill>
                      <a:latin typeface="Cambria Math" panose="02040503050406030204" pitchFamily="18" charset="0"/>
                    </a:rPr>
                    <m:t>+</m:t>
                  </m:r>
                  <m:f>
                    <m:fPr>
                      <m:ctrlPr>
                        <a:rPr xmlns:a="http://schemas.openxmlformats.org/drawingml/2006/main" sz="2300" i="1">
                          <a:solidFill>
                            <a:srgbClr val="000000"/>
                          </a:solidFill>
                          <a:latin typeface="Cambria Math" panose="02040503050406030204" pitchFamily="18" charset="0"/>
                        </a:rPr>
                      </m:ctrlPr>
                      <m:type m:val="bar"/>
                    </m:fPr>
                    <m:num>
                      <m:r>
                        <a:rPr xmlns:a="http://schemas.openxmlformats.org/drawingml/2006/main" sz="2300" i="1">
                          <a:solidFill>
                            <a:srgbClr val="000000"/>
                          </a:solidFill>
                          <a:latin typeface="Cambria Math" panose="02040503050406030204" pitchFamily="18" charset="0"/>
                        </a:rPr>
                        <m:t>1</m:t>
                      </m:r>
                    </m:num>
                    <m:den>
                      <m:r>
                        <a:rPr xmlns:a="http://schemas.openxmlformats.org/drawingml/2006/main" sz="2300" i="1">
                          <a:solidFill>
                            <a:srgbClr val="000000"/>
                          </a:solidFill>
                          <a:latin typeface="Cambria Math" panose="02040503050406030204" pitchFamily="18" charset="0"/>
                        </a:rPr>
                        <m:t>2</m:t>
                      </m:r>
                    </m:den>
                  </m:f>
                  <m:r>
                    <a:rPr xmlns:a="http://schemas.openxmlformats.org/drawingml/2006/main" sz="2300" i="1">
                      <a:solidFill>
                        <a:srgbClr val="000000"/>
                      </a:solidFill>
                      <a:latin typeface="Cambria Math" panose="02040503050406030204" pitchFamily="18" charset="0"/>
                    </a:rPr>
                    <m:t/>
                  </m:r>
                  <m:sSup>
                    <m:e>
                      <m:limUpp>
                        <m:e>
                          <m:r>
                            <a:rPr xmlns:a="http://schemas.openxmlformats.org/drawingml/2006/main" sz="2300" i="1">
                              <a:solidFill>
                                <a:srgbClr val="000000"/>
                              </a:solidFill>
                              <a:latin typeface="Cambria Math" panose="02040503050406030204" pitchFamily="18" charset="0"/>
                            </a:rPr>
                            <m:t>𝑧</m:t>
                          </m:r>
                        </m:e>
                        <m:lim>
                          <m:r>
                            <m:rPr>
                              <m:sty m:val="p"/>
                            </m:rPr>
                            <a:rPr xmlns:a="http://schemas.openxmlformats.org/drawingml/2006/main" sz="2300" i="1">
                              <a:solidFill>
                                <a:srgbClr val="000000"/>
                              </a:solidFill>
                              <a:latin typeface="Cambria Math" panose="02040503050406030204" pitchFamily="18" charset="0"/>
                            </a:rPr>
                            <m:t>˙</m:t>
                          </m:r>
                        </m:lim>
                      </m:limUpp>
                    </m:e>
                    <m:sup>
                      <m:r>
                        <a:rPr xmlns:a="http://schemas.openxmlformats.org/drawingml/2006/main" sz="2300" i="1">
                          <a:solidFill>
                            <a:srgbClr val="000000"/>
                          </a:solidFill>
                          <a:latin typeface="Cambria Math" panose="02040503050406030204" pitchFamily="18" charset="0"/>
                        </a:rPr>
                        <m:t>2</m:t>
                      </m:r>
                    </m:sup>
                  </m:sSup>
                  <m:r>
                    <a:rPr xmlns:a="http://schemas.openxmlformats.org/drawingml/2006/main" sz="2300" i="1">
                      <a:solidFill>
                        <a:srgbClr val="000000"/>
                      </a:solidFill>
                      <a:latin typeface="Cambria Math" panose="02040503050406030204" pitchFamily="18" charset="0"/>
                    </a:rPr>
                    <m:t>+</m:t>
                  </m:r>
                  <m:f>
                    <m:fPr>
                      <m:ctrlPr>
                        <a:rPr xmlns:a="http://schemas.openxmlformats.org/drawingml/2006/main" sz="2300" i="1">
                          <a:solidFill>
                            <a:srgbClr val="000000"/>
                          </a:solidFill>
                          <a:latin typeface="Cambria Math" panose="02040503050406030204" pitchFamily="18" charset="0"/>
                        </a:rPr>
                      </m:ctrlPr>
                      <m:type m:val="bar"/>
                    </m:fPr>
                    <m:num>
                      <m:r>
                        <a:rPr xmlns:a="http://schemas.openxmlformats.org/drawingml/2006/main" sz="2300" i="1">
                          <a:solidFill>
                            <a:srgbClr val="000000"/>
                          </a:solidFill>
                          <a:latin typeface="Cambria Math" panose="02040503050406030204" pitchFamily="18" charset="0"/>
                        </a:rPr>
                        <m:t>1</m:t>
                      </m:r>
                    </m:num>
                    <m:den>
                      <m:r>
                        <a:rPr xmlns:a="http://schemas.openxmlformats.org/drawingml/2006/main" sz="2300" i="1">
                          <a:solidFill>
                            <a:srgbClr val="000000"/>
                          </a:solidFill>
                          <a:latin typeface="Cambria Math" panose="02040503050406030204" pitchFamily="18" charset="0"/>
                        </a:rPr>
                        <m:t>2</m:t>
                      </m:r>
                    </m:den>
                  </m:f>
                  <m:sSup>
                    <m:e>
                      <m:r>
                        <a:rPr xmlns:a="http://schemas.openxmlformats.org/drawingml/2006/main" sz="2300" i="1">
                          <a:solidFill>
                            <a:srgbClr val="000000"/>
                          </a:solidFill>
                          <a:latin typeface="Cambria Math" panose="02040503050406030204" pitchFamily="18" charset="0"/>
                        </a:rPr>
                        <m:t>𝑧</m:t>
                      </m:r>
                    </m:e>
                    <m:sup>
                      <m:r>
                        <a:rPr xmlns:a="http://schemas.openxmlformats.org/drawingml/2006/main" sz="2300" i="1">
                          <a:solidFill>
                            <a:srgbClr val="000000"/>
                          </a:solidFill>
                          <a:latin typeface="Cambria Math" panose="02040503050406030204" pitchFamily="18" charset="0"/>
                        </a:rPr>
                        <m:t>2</m:t>
                      </m:r>
                    </m:sup>
                  </m:sSup>
                  <m:r>
                    <a:rPr xmlns:a="http://schemas.openxmlformats.org/drawingml/2006/main" sz="2300" i="1">
                      <a:solidFill>
                        <a:srgbClr val="000000"/>
                      </a:solidFill>
                      <a:latin typeface="Cambria Math" panose="02040503050406030204" pitchFamily="18" charset="0"/>
                    </a:rPr>
                    <m:t>+</m:t>
                  </m:r>
                  <m:r>
                    <a:rPr xmlns:a="http://schemas.openxmlformats.org/drawingml/2006/main" sz="2300" i="1">
                      <a:solidFill>
                        <a:srgbClr val="000000"/>
                      </a:solidFill>
                      <a:latin typeface="Cambria Math" panose="02040503050406030204" pitchFamily="18" charset="0"/>
                    </a:rPr>
                    <m:t>𝑘</m:t>
                  </m:r>
                  <m:r>
                    <a:rPr xmlns:a="http://schemas.openxmlformats.org/drawingml/2006/main" sz="2300" i="1">
                      <a:solidFill>
                        <a:srgbClr val="000000"/>
                      </a:solidFill>
                      <a:latin typeface="Cambria Math" panose="02040503050406030204" pitchFamily="18" charset="0"/>
                    </a:rPr>
                    <m:t/>
                  </m:r>
                  <m:sSup>
                    <m:e>
                      <m:r>
                        <a:rPr xmlns:a="http://schemas.openxmlformats.org/drawingml/2006/main" sz="2300" i="1">
                          <a:solidFill>
                            <a:srgbClr val="000000"/>
                          </a:solidFill>
                          <a:latin typeface="Cambria Math" panose="02040503050406030204" pitchFamily="18" charset="0"/>
                        </a:rPr>
                        <m:t>𝜌</m:t>
                      </m:r>
                    </m:e>
                    <m:sup>
                      <m:r>
                        <a:rPr xmlns:a="http://schemas.openxmlformats.org/drawingml/2006/main" sz="2300" i="1">
                          <a:solidFill>
                            <a:srgbClr val="000000"/>
                          </a:solidFill>
                          <a:latin typeface="Cambria Math" panose="02040503050406030204" pitchFamily="18" charset="0"/>
                        </a:rPr>
                        <m:t>2</m:t>
                      </m:r>
                    </m:sup>
                  </m:sSup>
                  <m:sSup>
                    <m:e>
                      <m:r>
                        <a:rPr xmlns:a="http://schemas.openxmlformats.org/drawingml/2006/main" sz="2300" i="1">
                          <a:solidFill>
                            <a:srgbClr val="000000"/>
                          </a:solidFill>
                          <a:latin typeface="Cambria Math" panose="02040503050406030204" pitchFamily="18" charset="0"/>
                        </a:rPr>
                        <m:t>𝑧</m:t>
                      </m:r>
                    </m:e>
                    <m:sup>
                      <m:r>
                        <a:rPr xmlns:a="http://schemas.openxmlformats.org/drawingml/2006/main" sz="2300" i="1">
                          <a:solidFill>
                            <a:srgbClr val="000000"/>
                          </a:solidFill>
                          <a:latin typeface="Cambria Math" panose="02040503050406030204" pitchFamily="18" charset="0"/>
                        </a:rPr>
                        <m:t>2</m:t>
                      </m:r>
                    </m:sup>
                  </m:sSup>
                </m:oMath>
              </m:oMathPara>
            </a14:m>
            <a:endParaRPr sz="2300"/>
          </a:p>
        </p:txBody>
      </p:sp>
      <p:sp>
        <p:nvSpPr>
          <p:cNvPr id="1183" name="文本框 4"/>
          <p:cNvSpPr txBox="1"/>
          <p:nvPr/>
        </p:nvSpPr>
        <p:spPr>
          <a:xfrm>
            <a:off x="6572308" y="4384778"/>
            <a:ext cx="4729199" cy="97937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800">
                <a:latin typeface="等线"/>
                <a:ea typeface="等线"/>
                <a:cs typeface="等线"/>
                <a:sym typeface="等线"/>
              </a:defRPr>
            </a:pPr>
            <a:r>
              <a:t>Note: Amount of time is fixed.</a:t>
            </a:r>
          </a:p>
          <a:p>
            <a:pPr>
              <a:defRPr>
                <a:latin typeface="等线"/>
                <a:ea typeface="等线"/>
                <a:cs typeface="等线"/>
                <a:sym typeface="等线"/>
              </a:defRPr>
            </a:pPr>
            <a14:m>
              <m:oMath>
                <m:sSub>
                  <m:e>
                    <m:r>
                      <a:rPr xmlns:a="http://schemas.openxmlformats.org/drawingml/2006/main" sz="2300" i="1">
                        <a:solidFill>
                          <a:srgbClr val="000000"/>
                        </a:solidFill>
                        <a:latin typeface="Cambria Math" panose="02040503050406030204" pitchFamily="18" charset="0"/>
                      </a:rPr>
                      <m:t>𝐴</m:t>
                    </m:r>
                  </m:e>
                  <m:sub>
                    <m:r>
                      <a:rPr xmlns:a="http://schemas.openxmlformats.org/drawingml/2006/main" sz="2300" i="1">
                        <a:solidFill>
                          <a:srgbClr val="000000"/>
                        </a:solidFill>
                        <a:latin typeface="Cambria Math" panose="02040503050406030204" pitchFamily="18" charset="0"/>
                      </a:rPr>
                      <m:t>𝜌</m:t>
                    </m:r>
                  </m:sub>
                </m:sSub>
              </m:oMath>
            </a14:m>
            <a:r>
              <a:rPr sz="2800"/>
              <a:t>: amplitude in </a:t>
            </a:r>
            <a14:m>
              <m:oMath>
                <m:r>
                  <a:rPr xmlns:a="http://schemas.openxmlformats.org/drawingml/2006/main" sz="3850" i="1">
                    <a:solidFill>
                      <a:srgbClr val="000000"/>
                    </a:solidFill>
                    <a:latin typeface="Cambria Math" panose="02040503050406030204" pitchFamily="18" charset="0"/>
                  </a:rPr>
                  <m:t>𝜌</m:t>
                </m:r>
              </m:oMath>
            </a14:m>
            <a:r>
              <a:rPr sz="2800"/>
              <a:t> </a:t>
            </a:r>
            <a:r>
              <a:rPr sz="2800"/>
              <a:t>direction</a:t>
            </a:r>
            <a:endParaRPr sz="2800"/>
          </a:p>
        </p:txBody>
      </p:sp>
      <p:pic>
        <p:nvPicPr>
          <p:cNvPr id="1184" name="Picture 2" descr="Picture 2"/>
          <p:cNvPicPr>
            <a:picLocks noChangeAspect="1"/>
          </p:cNvPicPr>
          <p:nvPr/>
        </p:nvPicPr>
        <p:blipFill>
          <a:blip r:embed="rId2">
            <a:extLst/>
          </a:blip>
          <a:stretch>
            <a:fillRect/>
          </a:stretch>
        </p:blipFill>
        <p:spPr>
          <a:xfrm>
            <a:off x="421595" y="1779346"/>
            <a:ext cx="4373925" cy="4409486"/>
          </a:xfrm>
          <a:prstGeom prst="rect">
            <a:avLst/>
          </a:prstGeom>
          <a:ln w="12700">
            <a:miter lim="400000"/>
          </a:ln>
        </p:spPr>
      </p:pic>
      <p:sp>
        <p:nvSpPr>
          <p:cNvPr id="1185" name="文本框 7"/>
          <p:cNvSpPr txBox="1"/>
          <p:nvPr/>
        </p:nvSpPr>
        <p:spPr>
          <a:xfrm>
            <a:off x="3090494" y="3413866"/>
            <a:ext cx="1163481" cy="437603"/>
          </a:xfrm>
          <a:prstGeom prst="rect">
            <a:avLst/>
          </a:prstGeom>
          <a:ln w="12700">
            <a:miter lim="400000"/>
          </a:ln>
        </p:spPr>
        <p:txBody>
          <a:bodyPr wrap="none" lIns="0" tIns="0" rIns="0" bIns="0">
            <a:spAutoFit/>
          </a:bodyPr>
          <a:lstStyle/>
          <a:p>
            <a:pPr latinLnBrk="1"/>
            <a14:m>
              <m:oMathPara>
                <m:oMathParaPr>
                  <m:jc m:val="centerGroup"/>
                </m:oMathParaPr>
                <m:oMath>
                  <m:sSubSup>
                    <m:e>
                      <m:r>
                        <a:rPr xmlns:a="http://schemas.openxmlformats.org/drawingml/2006/main" sz="2800" i="1">
                          <a:solidFill>
                            <a:srgbClr val="000000"/>
                          </a:solidFill>
                          <a:latin typeface="Cambria Math" panose="02040503050406030204" pitchFamily="18" charset="0"/>
                        </a:rPr>
                        <m:t>𝐴</m:t>
                      </m:r>
                    </m:e>
                    <m:sub>
                      <m:r>
                        <a:rPr xmlns:a="http://schemas.openxmlformats.org/drawingml/2006/main" sz="2800" i="1">
                          <a:solidFill>
                            <a:srgbClr val="000000"/>
                          </a:solidFill>
                          <a:latin typeface="Cambria Math" panose="02040503050406030204" pitchFamily="18" charset="0"/>
                        </a:rPr>
                        <m:t>𝜌</m:t>
                      </m:r>
                    </m:sub>
                    <m:sup>
                      <m:r>
                        <a:rPr xmlns:a="http://schemas.openxmlformats.org/drawingml/2006/main" sz="2800" i="1">
                          <a:solidFill>
                            <a:srgbClr val="000000"/>
                          </a:solidFill>
                          <a:latin typeface="Cambria Math" panose="02040503050406030204" pitchFamily="18" charset="0"/>
                        </a:rPr>
                        <m:t>2</m:t>
                      </m:r>
                    </m:sup>
                  </m:sSubSup>
                  <m:r>
                    <a:rPr xmlns:a="http://schemas.openxmlformats.org/drawingml/2006/main" sz="2800" i="1">
                      <a:solidFill>
                        <a:srgbClr val="000000"/>
                      </a:solidFill>
                      <a:latin typeface="Cambria Math" panose="02040503050406030204" pitchFamily="18" charset="0"/>
                    </a:rPr>
                    <m:t>𝑘</m:t>
                  </m:r>
                  <m:r>
                    <a:rPr xmlns:a="http://schemas.openxmlformats.org/drawingml/2006/main" sz="2800" i="1">
                      <a:solidFill>
                        <a:srgbClr val="000000"/>
                      </a:solidFill>
                      <a:latin typeface="Cambria Math" panose="02040503050406030204" pitchFamily="18" charset="0"/>
                    </a:rPr>
                    <m:t>=</m:t>
                  </m:r>
                  <m:r>
                    <a:rPr xmlns:a="http://schemas.openxmlformats.org/drawingml/2006/main" sz="2800" i="1">
                      <a:solidFill>
                        <a:srgbClr val="000000"/>
                      </a:solidFill>
                      <a:latin typeface="Cambria Math" panose="02040503050406030204" pitchFamily="18" charset="0"/>
                    </a:rPr>
                    <m:t>1</m:t>
                  </m:r>
                </m:oMath>
              </m:oMathPara>
            </a14:m>
            <a:endParaRPr sz="2800"/>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87" name="magnetic_mirror.mp4" descr="magnetic_mirror.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070379" y="-118016"/>
            <a:ext cx="11140936" cy="3978906"/>
          </a:xfrm>
          <a:prstGeom prst="rect">
            <a:avLst/>
          </a:prstGeom>
          <a:ln w="12700">
            <a:miter lim="400000"/>
          </a:ln>
        </p:spPr>
      </p:pic>
      <p:pic>
        <p:nvPicPr>
          <p:cNvPr id="1188" name="Picture 12" descr="Picture 12"/>
          <p:cNvPicPr>
            <a:picLocks noChangeAspect="1"/>
          </p:cNvPicPr>
          <p:nvPr/>
        </p:nvPicPr>
        <p:blipFill>
          <a:blip r:embed="rId5">
            <a:extLst/>
          </a:blip>
          <a:stretch>
            <a:fillRect/>
          </a:stretch>
        </p:blipFill>
        <p:spPr>
          <a:xfrm>
            <a:off x="265248" y="4484337"/>
            <a:ext cx="2860206" cy="2172587"/>
          </a:xfrm>
          <a:prstGeom prst="rect">
            <a:avLst/>
          </a:prstGeom>
          <a:ln w="12700">
            <a:miter lim="400000"/>
          </a:ln>
        </p:spPr>
      </p:pic>
      <p:pic>
        <p:nvPicPr>
          <p:cNvPr id="1189" name="hamiltonian.pdf" descr="hamiltonian.pdf"/>
          <p:cNvPicPr>
            <a:picLocks noChangeAspect="1"/>
          </p:cNvPicPr>
          <p:nvPr/>
        </p:nvPicPr>
        <p:blipFill>
          <a:blip r:embed="rId6">
            <a:extLst/>
          </a:blip>
          <a:srcRect l="62829" t="0" r="17761" b="40225"/>
          <a:stretch>
            <a:fillRect/>
          </a:stretch>
        </p:blipFill>
        <p:spPr>
          <a:xfrm>
            <a:off x="414363" y="83769"/>
            <a:ext cx="2366313" cy="409938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40000" fill="hold"/>
                                        <p:tgtEl>
                                          <p:spTgt spid="118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187"/>
                </p:tgtEl>
              </p:cMediaNode>
            </p:video>
            <p:seq concurrent="1" prevAc="none" nextAc="seek">
              <p:cTn id="8" evtFilter="cancelBubble" nodeType="interactiveSeq" restart="whenNotActive" fill="hold">
                <p:stCondLst>
                  <p:cond delay="0" evt="onClick">
                    <p:tgtEl>
                      <p:spTgt spid="118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187"/>
                                        </p:tgtEl>
                                      </p:cBhvr>
                                    </p:cmd>
                                  </p:childTnLst>
                                </p:cTn>
                              </p:par>
                            </p:childTnLst>
                          </p:cTn>
                        </p:par>
                      </p:childTnLst>
                    </p:cTn>
                  </p:par>
                </p:childTnLst>
              </p:cTn>
              <p:nextCondLst>
                <p:cond delay="0" evt="onClick">
                  <p:tgtEl>
                    <p:spTgt spid="1187"/>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1" name="threebody_periodic.mp4" descr="threebody_periodic.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123177" y="3129774"/>
            <a:ext cx="8756023" cy="4041243"/>
          </a:xfrm>
          <a:prstGeom prst="rect">
            <a:avLst/>
          </a:prstGeom>
          <a:ln w="12700">
            <a:miter lim="400000"/>
          </a:ln>
        </p:spPr>
      </p:pic>
      <p:pic>
        <p:nvPicPr>
          <p:cNvPr id="1192" name="threebody.mp4" descr="threebody.mp4"/>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4191739" y="-367358"/>
            <a:ext cx="8618899" cy="3977953"/>
          </a:xfrm>
          <a:prstGeom prst="rect">
            <a:avLst/>
          </a:prstGeom>
          <a:ln w="12700">
            <a:miter lim="400000"/>
          </a:ln>
        </p:spPr>
      </p:pic>
      <p:pic>
        <p:nvPicPr>
          <p:cNvPr id="1193" name="Picture 6" descr="Picture 6"/>
          <p:cNvPicPr>
            <a:picLocks noChangeAspect="1"/>
          </p:cNvPicPr>
          <p:nvPr/>
        </p:nvPicPr>
        <p:blipFill>
          <a:blip r:embed="rId8">
            <a:extLst/>
          </a:blip>
          <a:stretch>
            <a:fillRect/>
          </a:stretch>
        </p:blipFill>
        <p:spPr>
          <a:xfrm>
            <a:off x="645425" y="4061933"/>
            <a:ext cx="3810887" cy="2832289"/>
          </a:xfrm>
          <a:prstGeom prst="rect">
            <a:avLst/>
          </a:prstGeom>
          <a:ln w="12700">
            <a:miter lim="400000"/>
          </a:ln>
        </p:spPr>
      </p:pic>
      <p:pic>
        <p:nvPicPr>
          <p:cNvPr id="1194" name="hamiltonian.pdf" descr="hamiltonian.pdf"/>
          <p:cNvPicPr>
            <a:picLocks noChangeAspect="1"/>
          </p:cNvPicPr>
          <p:nvPr/>
        </p:nvPicPr>
        <p:blipFill>
          <a:blip r:embed="rId9">
            <a:extLst/>
          </a:blip>
          <a:srcRect l="81766" t="0" r="1194" b="40225"/>
          <a:stretch>
            <a:fillRect/>
          </a:stretch>
        </p:blipFill>
        <p:spPr>
          <a:xfrm>
            <a:off x="804726" y="124587"/>
            <a:ext cx="1853941" cy="365832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40000" fill="hold"/>
                                        <p:tgtEl>
                                          <p:spTgt spid="1192"/>
                                        </p:tgtEl>
                                      </p:cBhvr>
                                    </p:cmd>
                                  </p:childTnLst>
                                </p:cTn>
                              </p:par>
                            </p:childTnLst>
                          </p:cTn>
                        </p:par>
                        <p:par>
                          <p:cTn id="7" fill="hold">
                            <p:stCondLst>
                              <p:cond delay="40000"/>
                            </p:stCondLst>
                            <p:childTnLst>
                              <p:par>
                                <p:cTn id="8" presetClass="mediacall" nodeType="afterEffect" presetSubtype="0" presetID="1" grpId="2" fill="hold">
                                  <p:stCondLst>
                                    <p:cond delay="0"/>
                                  </p:stCondLst>
                                  <p:childTnLst>
                                    <p:cmd type="call" cmd="playFrom(0.0)">
                                      <p:cBhvr>
                                        <p:cTn id="9" dur="40000" fill="hold"/>
                                        <p:tgtEl>
                                          <p:spTgt spid="119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0" fill="hold" display="0">
                  <p:stCondLst>
                    <p:cond delay="indefinite"/>
                  </p:stCondLst>
                </p:cTn>
                <p:tgtEl>
                  <p:spTgt spid="1191"/>
                </p:tgtEl>
              </p:cMediaNode>
            </p:video>
            <p:seq concurrent="1" prevAc="none" nextAc="seek">
              <p:cTn id="11" evtFilter="cancelBubble" nodeType="interactiveSeq" restart="whenNotActive" fill="hold">
                <p:stCondLst>
                  <p:cond delay="0" evt="onClick">
                    <p:tgtEl>
                      <p:spTgt spid="1191"/>
                    </p:tgtEl>
                  </p:cond>
                </p:stCondLst>
                <p:endSync delay="0" evt="end">
                  <p:rtn val="all"/>
                </p:endSync>
                <p:childTnLst>
                  <p:par>
                    <p:cTn id="12" fill="hold">
                      <p:stCondLst>
                        <p:cond delay="0"/>
                      </p:stCondLst>
                      <p:childTnLst>
                        <p:par>
                          <p:cTn id="13" fill="hold">
                            <p:stCondLst>
                              <p:cond delay="0"/>
                            </p:stCondLst>
                            <p:childTnLst>
                              <p:par>
                                <p:cTn id="14" presetClass="mediacall" nodeType="clickEffect" presetSubtype="0" presetID="2" fill="hold">
                                  <p:stCondLst>
                                    <p:cond delay="0"/>
                                  </p:stCondLst>
                                  <p:childTnLst>
                                    <p:cmd type="call" cmd="togglePause">
                                      <p:cBhvr>
                                        <p:cTn id="15" dur="1" fill="hold"/>
                                        <p:tgtEl>
                                          <p:spTgt spid="1191"/>
                                        </p:tgtEl>
                                      </p:cBhvr>
                                    </p:cmd>
                                  </p:childTnLst>
                                </p:cTn>
                              </p:par>
                            </p:childTnLst>
                          </p:cTn>
                        </p:par>
                      </p:childTnLst>
                    </p:cTn>
                  </p:par>
                </p:childTnLst>
              </p:cTn>
              <p:nextCondLst>
                <p:cond delay="0" evt="onClick">
                  <p:tgtEl>
                    <p:spTgt spid="1191"/>
                  </p:tgtEl>
                </p:cond>
              </p:nextCondLst>
            </p:seq>
            <p:video fullScrn="0">
              <p:cMediaNode mute="0" showWhenStopped="1" numSld="1" vol="100000">
                <p:cTn id="16" fill="hold" display="0">
                  <p:stCondLst>
                    <p:cond delay="indefinite"/>
                  </p:stCondLst>
                </p:cTn>
                <p:tgtEl>
                  <p:spTgt spid="1192"/>
                </p:tgtEl>
              </p:cMediaNode>
            </p:video>
            <p:seq concurrent="1" prevAc="none" nextAc="seek">
              <p:cTn id="17" evtFilter="cancelBubble" nodeType="interactiveSeq" restart="whenNotActive" fill="hold">
                <p:stCondLst>
                  <p:cond delay="0" evt="onClick">
                    <p:tgtEl>
                      <p:spTgt spid="1192"/>
                    </p:tgtEl>
                  </p:cond>
                </p:stCondLst>
                <p:endSync delay="0" evt="end">
                  <p:rtn val="all"/>
                </p:endSync>
                <p:childTnLst>
                  <p:par>
                    <p:cTn id="18" fill="hold">
                      <p:stCondLst>
                        <p:cond delay="0"/>
                      </p:stCondLst>
                      <p:childTnLst>
                        <p:par>
                          <p:cTn id="19" fill="hold">
                            <p:stCondLst>
                              <p:cond delay="0"/>
                            </p:stCondLst>
                            <p:childTnLst>
                              <p:par>
                                <p:cTn id="20" presetClass="mediacall" nodeType="clickEffect" presetSubtype="0" presetID="2" fill="hold">
                                  <p:stCondLst>
                                    <p:cond delay="0"/>
                                  </p:stCondLst>
                                  <p:childTnLst>
                                    <p:cmd type="call" cmd="togglePause">
                                      <p:cBhvr>
                                        <p:cTn id="21" dur="1" fill="hold"/>
                                        <p:tgtEl>
                                          <p:spTgt spid="1192"/>
                                        </p:tgtEl>
                                      </p:cBhvr>
                                    </p:cmd>
                                  </p:childTnLst>
                                </p:cTn>
                              </p:par>
                            </p:childTnLst>
                          </p:cTn>
                        </p:par>
                      </p:childTnLst>
                    </p:cTn>
                  </p:par>
                </p:childTnLst>
              </p:cTn>
              <p:nextCondLst>
                <p:cond delay="0" evt="onClick">
                  <p:tgtEl>
                    <p:spTgt spid="1192"/>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6" name="Summary"/>
          <p:cNvSpPr txBox="1"/>
          <p:nvPr/>
        </p:nvSpPr>
        <p:spPr>
          <a:xfrm>
            <a:off x="3580322" y="1823042"/>
            <a:ext cx="5313498" cy="14630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9000">
                <a:solidFill>
                  <a:srgbClr val="FFFC79"/>
                </a:solidFill>
                <a:latin typeface="+mn-lt"/>
                <a:ea typeface="+mn-ea"/>
                <a:cs typeface="+mn-cs"/>
                <a:sym typeface="Helvetica"/>
              </a:defRPr>
            </a:lvl1pPr>
          </a:lstStyle>
          <a:p>
            <a:pPr/>
            <a:r>
              <a:t>Summary</a:t>
            </a:r>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03" name="Group"/>
          <p:cNvGrpSpPr/>
          <p:nvPr/>
        </p:nvGrpSpPr>
        <p:grpSpPr>
          <a:xfrm>
            <a:off x="2780805" y="2445560"/>
            <a:ext cx="2718790" cy="2112456"/>
            <a:chOff x="0" y="0"/>
            <a:chExt cx="2718789" cy="2112455"/>
          </a:xfrm>
        </p:grpSpPr>
        <p:sp>
          <p:nvSpPr>
            <p:cNvPr id="1200" name="Rectangle"/>
            <p:cNvSpPr/>
            <p:nvPr/>
          </p:nvSpPr>
          <p:spPr>
            <a:xfrm>
              <a:off x="175789" y="60046"/>
              <a:ext cx="2537606" cy="2052410"/>
            </a:xfrm>
            <a:prstGeom prst="rect">
              <a:avLst/>
            </a:prstGeom>
            <a:solidFill>
              <a:srgbClr val="EBEBEB"/>
            </a:solidFill>
            <a:ln w="12700" cap="flat">
              <a:solidFill>
                <a:srgbClr val="000000"/>
              </a:solidFill>
              <a:prstDash val="solid"/>
              <a:miter lim="800000"/>
            </a:ln>
            <a:effectLst/>
          </p:spPr>
          <p:txBody>
            <a:bodyPr wrap="square" lIns="45719" tIns="45719" rIns="45719" bIns="45719" numCol="1" anchor="ctr">
              <a:noAutofit/>
            </a:bodyPr>
            <a:lstStyle/>
            <a:p>
              <a:pPr/>
            </a:p>
          </p:txBody>
        </p:sp>
        <p:pic>
          <p:nvPicPr>
            <p:cNvPr id="1201" name="image1-300x300.png" descr="image1-300x300.png"/>
            <p:cNvPicPr>
              <a:picLocks noChangeAspect="1"/>
            </p:cNvPicPr>
            <p:nvPr/>
          </p:nvPicPr>
          <p:blipFill>
            <a:blip r:embed="rId3">
              <a:extLst/>
            </a:blip>
            <a:stretch>
              <a:fillRect/>
            </a:stretch>
          </p:blipFill>
          <p:spPr>
            <a:xfrm>
              <a:off x="824282" y="694098"/>
              <a:ext cx="1351311" cy="1351311"/>
            </a:xfrm>
            <a:prstGeom prst="rect">
              <a:avLst/>
            </a:prstGeom>
            <a:ln w="12700" cap="flat">
              <a:noFill/>
              <a:miter lim="400000"/>
            </a:ln>
            <a:effectLst/>
          </p:spPr>
        </p:pic>
        <p:sp>
          <p:nvSpPr>
            <p:cNvPr id="1202" name="Inscrutable…"/>
            <p:cNvSpPr txBox="1"/>
            <p:nvPr/>
          </p:nvSpPr>
          <p:spPr>
            <a:xfrm>
              <a:off x="0" y="0"/>
              <a:ext cx="2718790" cy="878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Inscrutable</a:t>
              </a:r>
            </a:p>
            <a:p>
              <a:pPr algn="ctr" defTabSz="457200">
                <a:defRPr sz="2600">
                  <a:latin typeface="+mn-lt"/>
                  <a:ea typeface="+mn-ea"/>
                  <a:cs typeface="+mn-cs"/>
                  <a:sym typeface="Helvetica"/>
                </a:defRPr>
              </a:pPr>
              <a:r>
                <a:t>black box model</a:t>
              </a:r>
            </a:p>
          </p:txBody>
        </p:sp>
      </p:grpSp>
      <p:grpSp>
        <p:nvGrpSpPr>
          <p:cNvPr id="1206" name="Group"/>
          <p:cNvGrpSpPr/>
          <p:nvPr/>
        </p:nvGrpSpPr>
        <p:grpSpPr>
          <a:xfrm>
            <a:off x="2272379" y="6075402"/>
            <a:ext cx="3726371" cy="682546"/>
            <a:chOff x="0" y="0"/>
            <a:chExt cx="3726369" cy="682544"/>
          </a:xfrm>
        </p:grpSpPr>
        <p:sp>
          <p:nvSpPr>
            <p:cNvPr id="1204" name="Rectangle"/>
            <p:cNvSpPr/>
            <p:nvPr/>
          </p:nvSpPr>
          <p:spPr>
            <a:xfrm>
              <a:off x="121097" y="0"/>
              <a:ext cx="3605273" cy="682545"/>
            </a:xfrm>
            <a:prstGeom prst="rect">
              <a:avLst/>
            </a:prstGeom>
            <a:solidFill>
              <a:srgbClr val="EBEBEB"/>
            </a:solidFill>
            <a:ln w="12700" cap="flat">
              <a:solidFill>
                <a:srgbClr val="0000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457200">
                <a:defRPr sz="2600">
                  <a:latin typeface="+mn-lt"/>
                  <a:ea typeface="+mn-ea"/>
                  <a:cs typeface="+mn-cs"/>
                  <a:sym typeface="Helvetica"/>
                </a:defRPr>
              </a:lvl1pPr>
            </a:lstStyle>
            <a:p>
              <a:pPr/>
              <a:r>
                <a:t> </a:t>
              </a:r>
            </a:p>
          </p:txBody>
        </p:sp>
        <p:sp>
          <p:nvSpPr>
            <p:cNvPr id="1205" name="More intelligible model"/>
            <p:cNvSpPr txBox="1"/>
            <p:nvPr/>
          </p:nvSpPr>
          <p:spPr>
            <a:xfrm>
              <a:off x="0" y="98702"/>
              <a:ext cx="3617973" cy="485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lvl1pPr algn="ctr" defTabSz="457200">
                <a:defRPr sz="2600">
                  <a:latin typeface="+mn-lt"/>
                  <a:ea typeface="+mn-ea"/>
                  <a:cs typeface="+mn-cs"/>
                  <a:sym typeface="Helvetica"/>
                </a:defRPr>
              </a:lvl1pPr>
            </a:lstStyle>
            <a:p>
              <a:pPr/>
              <a:r>
                <a:t>More intelligible model</a:t>
              </a:r>
            </a:p>
          </p:txBody>
        </p:sp>
      </p:grpSp>
      <p:sp>
        <p:nvSpPr>
          <p:cNvPr id="1207" name="Relaxation"/>
          <p:cNvSpPr txBox="1"/>
          <p:nvPr/>
        </p:nvSpPr>
        <p:spPr>
          <a:xfrm>
            <a:off x="3776074" y="1562008"/>
            <a:ext cx="1617252"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b="1" i="1" sz="2000">
                <a:solidFill>
                  <a:srgbClr val="FF2600"/>
                </a:solidFill>
                <a:latin typeface="+mn-lt"/>
                <a:ea typeface="+mn-ea"/>
                <a:cs typeface="+mn-cs"/>
                <a:sym typeface="Helvetica"/>
              </a:defRPr>
            </a:lvl1pPr>
          </a:lstStyle>
          <a:p>
            <a:pPr/>
            <a:r>
              <a:t>Relaxation</a:t>
            </a:r>
          </a:p>
        </p:txBody>
      </p:sp>
      <p:sp>
        <p:nvSpPr>
          <p:cNvPr id="1208" name="Simplification"/>
          <p:cNvSpPr txBox="1"/>
          <p:nvPr/>
        </p:nvSpPr>
        <p:spPr>
          <a:xfrm>
            <a:off x="3693648" y="4817583"/>
            <a:ext cx="1998004"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defRPr b="1" i="1" sz="2000">
                <a:solidFill>
                  <a:srgbClr val="FF2600"/>
                </a:solidFill>
                <a:latin typeface="+mn-lt"/>
                <a:ea typeface="+mn-ea"/>
                <a:cs typeface="+mn-cs"/>
                <a:sym typeface="Helvetica"/>
              </a:defRPr>
            </a:lvl1pPr>
          </a:lstStyle>
          <a:p>
            <a:pPr/>
            <a:r>
              <a:t>Simplification</a:t>
            </a:r>
          </a:p>
        </p:txBody>
      </p:sp>
      <p:grpSp>
        <p:nvGrpSpPr>
          <p:cNvPr id="1211" name="Group"/>
          <p:cNvGrpSpPr/>
          <p:nvPr/>
        </p:nvGrpSpPr>
        <p:grpSpPr>
          <a:xfrm>
            <a:off x="3015835" y="195302"/>
            <a:ext cx="2553530" cy="961946"/>
            <a:chOff x="0" y="0"/>
            <a:chExt cx="2553528" cy="961944"/>
          </a:xfrm>
        </p:grpSpPr>
        <p:sp>
          <p:nvSpPr>
            <p:cNvPr id="1209" name="Rectangle"/>
            <p:cNvSpPr/>
            <p:nvPr/>
          </p:nvSpPr>
          <p:spPr>
            <a:xfrm>
              <a:off x="197063" y="0"/>
              <a:ext cx="2337555" cy="961945"/>
            </a:xfrm>
            <a:prstGeom prst="rect">
              <a:avLst/>
            </a:prstGeom>
            <a:solidFill>
              <a:srgbClr val="EBEBEB"/>
            </a:solidFill>
            <a:ln w="12700" cap="flat">
              <a:solidFill>
                <a:srgbClr val="000000"/>
              </a:solidFill>
              <a:prstDash val="solid"/>
              <a:miter lim="800000"/>
            </a:ln>
            <a:effectLst/>
            <a:extLst>
              <a:ext uri="{C572A759-6A51-4108-AA02-DFA0A04FC94B}">
                <ma14:wrappingTextBoxFlag xmlns:ma14="http://schemas.microsoft.com/office/mac/drawingml/2011/main" val="1"/>
              </a:ext>
            </a:extLst>
          </p:spPr>
          <p:txBody>
            <a:bodyPr wrap="square" lIns="45719" tIns="45719" rIns="45719" bIns="45719" numCol="1" anchor="ctr">
              <a:noAutofit/>
            </a:bodyPr>
            <a:lstStyle>
              <a:lvl1pPr algn="ctr" defTabSz="457200">
                <a:defRPr sz="2600">
                  <a:solidFill>
                    <a:srgbClr val="EBEBEB"/>
                  </a:solidFill>
                  <a:latin typeface="+mn-lt"/>
                  <a:ea typeface="+mn-ea"/>
                  <a:cs typeface="+mn-cs"/>
                  <a:sym typeface="Helvetica"/>
                </a:defRPr>
              </a:lvl1pPr>
            </a:lstStyle>
            <a:p>
              <a:pPr/>
              <a:r>
                <a:t> </a:t>
              </a:r>
            </a:p>
          </p:txBody>
        </p:sp>
        <p:sp>
          <p:nvSpPr>
            <p:cNvPr id="1210" name="Unknown truth  produces data"/>
            <p:cNvSpPr txBox="1"/>
            <p:nvPr/>
          </p:nvSpPr>
          <p:spPr>
            <a:xfrm>
              <a:off x="0" y="41552"/>
              <a:ext cx="2553529" cy="878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t">
              <a:spAutoFit/>
            </a:bodyPr>
            <a:lstStyle/>
            <a:p>
              <a:pPr algn="ctr" defTabSz="457200">
                <a:defRPr sz="2600">
                  <a:latin typeface="+mn-lt"/>
                  <a:ea typeface="+mn-ea"/>
                  <a:cs typeface="+mn-cs"/>
                  <a:sym typeface="Helvetica"/>
                </a:defRPr>
              </a:pPr>
              <a:r>
                <a:t>Unknown truth </a:t>
              </a:r>
              <a:br/>
              <a:r>
                <a:t>produces data</a:t>
              </a:r>
            </a:p>
          </p:txBody>
        </p:sp>
      </p:grpSp>
      <p:sp>
        <p:nvSpPr>
          <p:cNvPr id="1212" name="Arrow"/>
          <p:cNvSpPr/>
          <p:nvPr/>
        </p:nvSpPr>
        <p:spPr>
          <a:xfrm rot="5400000">
            <a:off x="2742054" y="4838016"/>
            <a:ext cx="1388497" cy="990374"/>
          </a:xfrm>
          <a:prstGeom prst="rightArrow">
            <a:avLst>
              <a:gd name="adj1" fmla="val 32000"/>
              <a:gd name="adj2" fmla="val 64000"/>
            </a:avLst>
          </a:prstGeom>
          <a:solidFill>
            <a:srgbClr val="FF2600"/>
          </a:solidFill>
          <a:ln w="12700">
            <a:miter lim="400000"/>
          </a:ln>
        </p:spPr>
        <p:txBody>
          <a:bodyPr lIns="45719" rIns="45719" anchor="ctr"/>
          <a:lstStyle/>
          <a:p>
            <a:pPr/>
          </a:p>
        </p:txBody>
      </p:sp>
      <p:sp>
        <p:nvSpPr>
          <p:cNvPr id="1213" name="{"/>
          <p:cNvSpPr txBox="1"/>
          <p:nvPr/>
        </p:nvSpPr>
        <p:spPr>
          <a:xfrm>
            <a:off x="1546982" y="-966470"/>
            <a:ext cx="1690054" cy="5806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7500">
                <a:solidFill>
                  <a:srgbClr val="D6D6D6"/>
                </a:solidFill>
                <a:latin typeface="Helvetica Light"/>
                <a:ea typeface="Helvetica Light"/>
                <a:cs typeface="Helvetica Light"/>
                <a:sym typeface="Helvetica Light"/>
              </a:defRPr>
            </a:lvl1pPr>
          </a:lstStyle>
          <a:p>
            <a:pPr/>
            <a:r>
              <a:t>{</a:t>
            </a:r>
          </a:p>
        </p:txBody>
      </p:sp>
      <p:sp>
        <p:nvSpPr>
          <p:cNvPr id="1214" name="Arrow"/>
          <p:cNvSpPr/>
          <p:nvPr/>
        </p:nvSpPr>
        <p:spPr>
          <a:xfrm rot="5400000">
            <a:off x="2934564" y="1507492"/>
            <a:ext cx="1003478" cy="616121"/>
          </a:xfrm>
          <a:prstGeom prst="rightArrow">
            <a:avLst>
              <a:gd name="adj1" fmla="val 32000"/>
              <a:gd name="adj2" fmla="val 74349"/>
            </a:avLst>
          </a:prstGeom>
          <a:solidFill>
            <a:srgbClr val="FF2600"/>
          </a:solidFill>
          <a:ln w="12700">
            <a:miter lim="400000"/>
          </a:ln>
        </p:spPr>
        <p:txBody>
          <a:bodyPr lIns="45719" rIns="45719" anchor="ctr"/>
          <a:lstStyle/>
          <a:p>
            <a:pPr/>
          </a:p>
        </p:txBody>
      </p:sp>
      <p:sp>
        <p:nvSpPr>
          <p:cNvPr id="1215" name="Traditional ML"/>
          <p:cNvSpPr txBox="1"/>
          <p:nvPr/>
        </p:nvSpPr>
        <p:spPr>
          <a:xfrm>
            <a:off x="264282" y="2246629"/>
            <a:ext cx="1550974"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Traditional ML</a:t>
            </a:r>
          </a:p>
        </p:txBody>
      </p:sp>
      <p:sp>
        <p:nvSpPr>
          <p:cNvPr id="1216" name="Continuous:  Embed discrete symbols &amp; parameters in Rn…"/>
          <p:cNvSpPr txBox="1"/>
          <p:nvPr/>
        </p:nvSpPr>
        <p:spPr>
          <a:xfrm>
            <a:off x="5818064" y="1358808"/>
            <a:ext cx="6279132" cy="726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rPr b="1"/>
              <a:t>Continuous</a:t>
            </a:r>
            <a:r>
              <a:t>:  Embed discrete symbols &amp; parameters in </a:t>
            </a:r>
            <a:r>
              <a:rPr b="1"/>
              <a:t>R</a:t>
            </a:r>
            <a:r>
              <a:rPr baseline="44444" i="1"/>
              <a:t>n</a:t>
            </a:r>
          </a:p>
          <a:p>
            <a:pPr/>
            <a:r>
              <a:rPr b="1"/>
              <a:t>Dimensional</a:t>
            </a:r>
            <a:r>
              <a:t>: Add parameters to avoid topological problems</a:t>
            </a:r>
          </a:p>
        </p:txBody>
      </p:sp>
      <p:sp>
        <p:nvSpPr>
          <p:cNvPr id="1217" name="Discover &amp; enforce dimensionality reduction…"/>
          <p:cNvSpPr txBox="1"/>
          <p:nvPr/>
        </p:nvSpPr>
        <p:spPr>
          <a:xfrm>
            <a:off x="5779964" y="4036533"/>
            <a:ext cx="4780060" cy="1958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t>Discover &amp; enforce d</a:t>
            </a:r>
            <a:r>
              <a:rPr b="1"/>
              <a:t>imensionality reduction</a:t>
            </a:r>
          </a:p>
          <a:p>
            <a:pPr/>
            <a:r>
              <a:t>Discover &amp; enforce mo</a:t>
            </a:r>
            <a:r>
              <a:rPr b="1"/>
              <a:t>dularity</a:t>
            </a:r>
            <a:endParaRPr b="1"/>
          </a:p>
          <a:p>
            <a:pPr/>
            <a:r>
              <a:t>Discover &amp; enforce </a:t>
            </a:r>
            <a:r>
              <a:rPr b="1"/>
              <a:t>symmetries</a:t>
            </a:r>
          </a:p>
          <a:p>
            <a:pPr/>
            <a:r>
              <a:t>Discover &amp; enforce </a:t>
            </a:r>
            <a:r>
              <a:rPr b="1"/>
              <a:t>discreteness</a:t>
            </a:r>
          </a:p>
          <a:p>
            <a:pPr/>
            <a:r>
              <a:t>Discover &amp; enforce clever </a:t>
            </a:r>
            <a:r>
              <a:rPr b="1"/>
              <a:t>representations</a:t>
            </a:r>
          </a:p>
          <a:p>
            <a:pPr/>
            <a:r>
              <a:t>Discover &amp; enforce </a:t>
            </a:r>
            <a:r>
              <a:rPr b="1"/>
              <a:t>normal form</a:t>
            </a:r>
          </a:p>
        </p:txBody>
      </p:sp>
      <p:sp>
        <p:nvSpPr>
          <p:cNvPr id="1218" name="Interpretable (by humans)…"/>
          <p:cNvSpPr txBox="1"/>
          <p:nvPr/>
        </p:nvSpPr>
        <p:spPr>
          <a:xfrm>
            <a:off x="6160964" y="5970904"/>
            <a:ext cx="2851583" cy="891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r>
              <a:rPr b="1"/>
              <a:t>Interpretable </a:t>
            </a:r>
            <a:r>
              <a:t>(by humans)</a:t>
            </a:r>
          </a:p>
          <a:p>
            <a:pPr/>
            <a:r>
              <a:rPr b="1"/>
              <a:t>Verifiable </a:t>
            </a:r>
            <a:r>
              <a:t>(by algorithms)</a:t>
            </a:r>
          </a:p>
          <a:p>
            <a:pPr/>
            <a:r>
              <a:t>Boundable</a:t>
            </a:r>
          </a:p>
        </p:txBody>
      </p:sp>
      <p:pic>
        <p:nvPicPr>
          <p:cNvPr id="1219" name="download-8.jpg" descr="download-8.jpg"/>
          <p:cNvPicPr>
            <a:picLocks noChangeAspect="1"/>
          </p:cNvPicPr>
          <p:nvPr/>
        </p:nvPicPr>
        <p:blipFill>
          <a:blip r:embed="rId4">
            <a:extLst/>
          </a:blip>
          <a:stretch>
            <a:fillRect/>
          </a:stretch>
        </p:blipFill>
        <p:spPr>
          <a:xfrm>
            <a:off x="10648336" y="4122303"/>
            <a:ext cx="1731312" cy="1442761"/>
          </a:xfrm>
          <a:prstGeom prst="rect">
            <a:avLst/>
          </a:prstGeom>
          <a:ln w="12700">
            <a:miter lim="400000"/>
          </a:ln>
        </p:spPr>
      </p:pic>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37" name="Group"/>
          <p:cNvGrpSpPr/>
          <p:nvPr/>
        </p:nvGrpSpPr>
        <p:grpSpPr>
          <a:xfrm>
            <a:off x="3167382" y="143112"/>
            <a:ext cx="8564828" cy="2852031"/>
            <a:chOff x="0" y="0"/>
            <a:chExt cx="8564826" cy="2852029"/>
          </a:xfrm>
        </p:grpSpPr>
        <p:pic>
          <p:nvPicPr>
            <p:cNvPr id="1229" name="quartic_example.pdf" descr="quartic_example.pdf"/>
            <p:cNvPicPr>
              <a:picLocks noChangeAspect="1"/>
            </p:cNvPicPr>
            <p:nvPr/>
          </p:nvPicPr>
          <p:blipFill>
            <a:blip r:embed="rId2">
              <a:extLst/>
            </a:blip>
            <a:srcRect l="47476" t="0" r="0" b="0"/>
            <a:stretch>
              <a:fillRect/>
            </a:stretch>
          </p:blipFill>
          <p:spPr>
            <a:xfrm>
              <a:off x="3469056" y="337686"/>
              <a:ext cx="2241131" cy="2480522"/>
            </a:xfrm>
            <a:prstGeom prst="rect">
              <a:avLst/>
            </a:prstGeom>
            <a:ln w="12700" cap="flat">
              <a:noFill/>
              <a:miter lim="400000"/>
            </a:ln>
            <a:effectLst/>
          </p:spPr>
        </p:pic>
        <p:pic>
          <p:nvPicPr>
            <p:cNvPr id="1230" name="quartic_example.pdf" descr="quartic_example.pdf"/>
            <p:cNvPicPr>
              <a:picLocks noChangeAspect="1"/>
            </p:cNvPicPr>
            <p:nvPr/>
          </p:nvPicPr>
          <p:blipFill>
            <a:blip r:embed="rId2">
              <a:extLst/>
            </a:blip>
            <a:srcRect l="0" t="0" r="52533" b="0"/>
            <a:stretch>
              <a:fillRect/>
            </a:stretch>
          </p:blipFill>
          <p:spPr>
            <a:xfrm>
              <a:off x="0" y="0"/>
              <a:ext cx="2313566" cy="2833484"/>
            </a:xfrm>
            <a:prstGeom prst="rect">
              <a:avLst/>
            </a:prstGeom>
            <a:ln w="12700" cap="flat">
              <a:noFill/>
              <a:miter lim="400000"/>
            </a:ln>
            <a:effectLst/>
          </p:spPr>
        </p:pic>
        <p:pic>
          <p:nvPicPr>
            <p:cNvPr id="1231" name="Screen Shot 2020-03-09 at 09.54.50.png" descr="Screen Shot 2020-03-09 at 09.54.50.png"/>
            <p:cNvPicPr>
              <a:picLocks noChangeAspect="1"/>
            </p:cNvPicPr>
            <p:nvPr/>
          </p:nvPicPr>
          <p:blipFill>
            <a:blip r:embed="rId3">
              <a:extLst/>
            </a:blip>
            <a:stretch>
              <a:fillRect/>
            </a:stretch>
          </p:blipFill>
          <p:spPr>
            <a:xfrm>
              <a:off x="6883050" y="1253794"/>
              <a:ext cx="1681777" cy="648186"/>
            </a:xfrm>
            <a:prstGeom prst="rect">
              <a:avLst/>
            </a:prstGeom>
            <a:ln w="12700" cap="flat">
              <a:noFill/>
              <a:miter lim="400000"/>
            </a:ln>
            <a:effectLst/>
          </p:spPr>
        </p:pic>
        <p:sp>
          <p:nvSpPr>
            <p:cNvPr id="1232" name="Arrow"/>
            <p:cNvSpPr/>
            <p:nvPr/>
          </p:nvSpPr>
          <p:spPr>
            <a:xfrm>
              <a:off x="2466956" y="1109334"/>
              <a:ext cx="937106" cy="937106"/>
            </a:xfrm>
            <a:prstGeom prst="rightArrow">
              <a:avLst>
                <a:gd name="adj1" fmla="val 32000"/>
                <a:gd name="adj2" fmla="val 64000"/>
              </a:avLst>
            </a:prstGeom>
            <a:solidFill>
              <a:srgbClr val="000000"/>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1233" name="Arrow"/>
            <p:cNvSpPr/>
            <p:nvPr/>
          </p:nvSpPr>
          <p:spPr>
            <a:xfrm>
              <a:off x="5826611" y="1109334"/>
              <a:ext cx="937106" cy="937106"/>
            </a:xfrm>
            <a:prstGeom prst="rightArrow">
              <a:avLst>
                <a:gd name="adj1" fmla="val 32000"/>
                <a:gd name="adj2" fmla="val 64000"/>
              </a:avLst>
            </a:prstGeom>
            <a:solidFill>
              <a:srgbClr val="000000"/>
            </a:solidFill>
            <a:ln w="12700" cap="flat">
              <a:solidFill>
                <a:schemeClr val="accent1"/>
              </a:solidFill>
              <a:prstDash val="solid"/>
              <a:miter lim="800000"/>
            </a:ln>
            <a:effectLst/>
          </p:spPr>
          <p:txBody>
            <a:bodyPr wrap="square" lIns="45719" tIns="45719" rIns="45719" bIns="45719" numCol="1" anchor="ctr">
              <a:noAutofit/>
            </a:bodyPr>
            <a:lstStyle/>
            <a:p>
              <a:pPr/>
            </a:p>
          </p:txBody>
        </p:sp>
        <p:sp>
          <p:nvSpPr>
            <p:cNvPr id="1234" name="Pregression"/>
            <p:cNvSpPr txBox="1"/>
            <p:nvPr/>
          </p:nvSpPr>
          <p:spPr>
            <a:xfrm>
              <a:off x="2427213" y="610437"/>
              <a:ext cx="913897" cy="4480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b="1" sz="1100">
                  <a:latin typeface="Times New Roman"/>
                  <a:ea typeface="Times New Roman"/>
                  <a:cs typeface="Times New Roman"/>
                  <a:sym typeface="Times New Roman"/>
                </a:defRPr>
              </a:lvl1pPr>
            </a:lstStyle>
            <a:p>
              <a:pPr/>
              <a:r>
                <a:t>Pregression</a:t>
              </a:r>
            </a:p>
          </p:txBody>
        </p:sp>
        <p:sp>
          <p:nvSpPr>
            <p:cNvPr id="1235" name="AI Feynman"/>
            <p:cNvSpPr txBox="1"/>
            <p:nvPr/>
          </p:nvSpPr>
          <p:spPr>
            <a:xfrm>
              <a:off x="5821925" y="610437"/>
              <a:ext cx="981187" cy="44801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Autofit/>
            </a:bodyPr>
            <a:lstStyle>
              <a:lvl1pPr>
                <a:defRPr b="1" sz="1100">
                  <a:latin typeface="Times New Roman"/>
                  <a:ea typeface="Times New Roman"/>
                  <a:cs typeface="Times New Roman"/>
                  <a:sym typeface="Times New Roman"/>
                </a:defRPr>
              </a:lvl1pPr>
            </a:lstStyle>
            <a:p>
              <a:pPr/>
              <a:r>
                <a:t>AI Feynman</a:t>
              </a:r>
            </a:p>
          </p:txBody>
        </p:sp>
        <p:pic>
          <p:nvPicPr>
            <p:cNvPr id="1236" name="warped.pdf" descr="warped.pdf"/>
            <p:cNvPicPr>
              <a:picLocks noChangeAspect="1"/>
            </p:cNvPicPr>
            <p:nvPr/>
          </p:nvPicPr>
          <p:blipFill>
            <a:blip r:embed="rId4">
              <a:extLst/>
            </a:blip>
            <a:srcRect l="50944" t="11726" r="0" b="0"/>
            <a:stretch>
              <a:fillRect/>
            </a:stretch>
          </p:blipFill>
          <p:spPr>
            <a:xfrm>
              <a:off x="293488" y="848035"/>
              <a:ext cx="2005637" cy="2003995"/>
            </a:xfrm>
            <a:prstGeom prst="rect">
              <a:avLst/>
            </a:prstGeom>
            <a:ln w="12700" cap="flat">
              <a:noFill/>
              <a:miter lim="400000"/>
            </a:ln>
            <a:effectLst/>
          </p:spPr>
        </p:pic>
      </p:grpSp>
      <p:pic>
        <p:nvPicPr>
          <p:cNvPr id="1238" name="kinetic_energy.pdf" descr="kinetic_energy.pdf"/>
          <p:cNvPicPr>
            <a:picLocks noChangeAspect="1"/>
          </p:cNvPicPr>
          <p:nvPr/>
        </p:nvPicPr>
        <p:blipFill>
          <a:blip r:embed="rId5">
            <a:extLst/>
          </a:blip>
          <a:stretch>
            <a:fillRect/>
          </a:stretch>
        </p:blipFill>
        <p:spPr>
          <a:xfrm>
            <a:off x="624321" y="3630622"/>
            <a:ext cx="5240627" cy="3153286"/>
          </a:xfrm>
          <a:prstGeom prst="rect">
            <a:avLst/>
          </a:prstGeom>
          <a:ln w="12700">
            <a:miter lim="400000"/>
          </a:ln>
        </p:spPr>
      </p:pic>
      <p:sp>
        <p:nvSpPr>
          <p:cNvPr id="1239" name="Summary:"/>
          <p:cNvSpPr txBox="1"/>
          <p:nvPr/>
        </p:nvSpPr>
        <p:spPr>
          <a:xfrm>
            <a:off x="173436" y="126081"/>
            <a:ext cx="2533871" cy="67838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4200">
                <a:latin typeface="Times New Roman"/>
                <a:ea typeface="Times New Roman"/>
                <a:cs typeface="Times New Roman"/>
                <a:sym typeface="Times New Roman"/>
              </a:defRPr>
            </a:lvl1pPr>
          </a:lstStyle>
          <a:p>
            <a:pPr/>
            <a:r>
              <a:t>Summary:</a:t>
            </a:r>
          </a:p>
        </p:txBody>
      </p:sp>
      <p:pic>
        <p:nvPicPr>
          <p:cNvPr id="1240" name="Screen Shot 2020-03-09 at 11.52.06.png" descr="Screen Shot 2020-03-09 at 11.52.06.png"/>
          <p:cNvPicPr>
            <a:picLocks noChangeAspect="1"/>
          </p:cNvPicPr>
          <p:nvPr/>
        </p:nvPicPr>
        <p:blipFill>
          <a:blip r:embed="rId6">
            <a:extLst/>
          </a:blip>
          <a:stretch>
            <a:fillRect/>
          </a:stretch>
        </p:blipFill>
        <p:spPr>
          <a:xfrm>
            <a:off x="6722713" y="3941641"/>
            <a:ext cx="4991101" cy="939801"/>
          </a:xfrm>
          <a:prstGeom prst="rect">
            <a:avLst/>
          </a:prstGeom>
          <a:ln w="12700">
            <a:miter lim="400000"/>
          </a:ln>
        </p:spPr>
      </p:pic>
      <p:sp>
        <p:nvSpPr>
          <p:cNvPr id="1241" name="Got fun data we can…"/>
          <p:cNvSpPr txBox="1"/>
          <p:nvPr/>
        </p:nvSpPr>
        <p:spPr>
          <a:xfrm>
            <a:off x="6639140" y="5305060"/>
            <a:ext cx="4830773" cy="189758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b="1" sz="4200">
                <a:latin typeface="Times New Roman"/>
                <a:ea typeface="Times New Roman"/>
                <a:cs typeface="Times New Roman"/>
                <a:sym typeface="Times New Roman"/>
              </a:defRPr>
            </a:pPr>
            <a:r>
              <a:t>Got fun data we can </a:t>
            </a:r>
          </a:p>
          <a:p>
            <a:pPr>
              <a:defRPr b="1" sz="4200">
                <a:latin typeface="Times New Roman"/>
                <a:ea typeface="Times New Roman"/>
                <a:cs typeface="Times New Roman"/>
                <a:sym typeface="Times New Roman"/>
              </a:defRPr>
            </a:pPr>
            <a:r>
              <a:t>try this on?</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3" name="Optimal data compression"/>
          <p:cNvSpPr txBox="1"/>
          <p:nvPr/>
        </p:nvSpPr>
        <p:spPr>
          <a:xfrm>
            <a:off x="2423778" y="1816970"/>
            <a:ext cx="7344444" cy="420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b="1" sz="9000">
                <a:solidFill>
                  <a:srgbClr val="FFFC79"/>
                </a:solidFill>
                <a:latin typeface="+mn-lt"/>
                <a:ea typeface="+mn-ea"/>
                <a:cs typeface="+mn-cs"/>
                <a:sym typeface="Helvetica"/>
              </a:defRPr>
            </a:lvl1pPr>
          </a:lstStyle>
          <a:p>
            <a:pPr/>
            <a:r>
              <a:t>Optimal data compression</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7" name="kinetic_energy.pdf" descr="kinetic_energy.pdf"/>
          <p:cNvPicPr>
            <a:picLocks noChangeAspect="1"/>
          </p:cNvPicPr>
          <p:nvPr/>
        </p:nvPicPr>
        <p:blipFill>
          <a:blip r:embed="rId2">
            <a:extLst/>
          </a:blip>
          <a:stretch>
            <a:fillRect/>
          </a:stretch>
        </p:blipFill>
        <p:spPr>
          <a:xfrm>
            <a:off x="952478" y="65760"/>
            <a:ext cx="10607812" cy="6382721"/>
          </a:xfrm>
          <a:prstGeom prst="rect">
            <a:avLst/>
          </a:prstGeom>
          <a:ln w="12700">
            <a:miter lim="400000"/>
          </a:ln>
        </p:spPr>
      </p:pic>
      <p:pic>
        <p:nvPicPr>
          <p:cNvPr id="1248" name="220px-William_of_Ockham.png" descr="220px-William_of_Ockham.png"/>
          <p:cNvPicPr>
            <a:picLocks noChangeAspect="1"/>
          </p:cNvPicPr>
          <p:nvPr/>
        </p:nvPicPr>
        <p:blipFill>
          <a:blip r:embed="rId3">
            <a:extLst/>
          </a:blip>
          <a:stretch>
            <a:fillRect/>
          </a:stretch>
        </p:blipFill>
        <p:spPr>
          <a:xfrm>
            <a:off x="7640300" y="5558728"/>
            <a:ext cx="961263" cy="1280227"/>
          </a:xfrm>
          <a:prstGeom prst="rect">
            <a:avLst/>
          </a:prstGeom>
          <a:ln w="12700">
            <a:miter lim="400000"/>
          </a:ln>
        </p:spPr>
      </p:pic>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0" name="distillation.pdf" descr="distillation.pdf"/>
          <p:cNvPicPr>
            <a:picLocks noChangeAspect="1"/>
          </p:cNvPicPr>
          <p:nvPr/>
        </p:nvPicPr>
        <p:blipFill>
          <a:blip r:embed="rId2">
            <a:extLst/>
          </a:blip>
          <a:stretch>
            <a:fillRect/>
          </a:stretch>
        </p:blipFill>
        <p:spPr>
          <a:xfrm>
            <a:off x="3664788" y="-225463"/>
            <a:ext cx="9089230" cy="12854763"/>
          </a:xfrm>
          <a:prstGeom prst="rect">
            <a:avLst/>
          </a:prstGeom>
          <a:ln w="12700">
            <a:miter lim="400000"/>
          </a:ln>
        </p:spPr>
      </p:pic>
      <p:pic>
        <p:nvPicPr>
          <p:cNvPr id="1251" name="2020-1-16_Entropy Cover for I1,V22_draft2.jpg" descr="2020-1-16_Entropy Cover for I1,V22_draft2.jpg"/>
          <p:cNvPicPr>
            <a:picLocks noChangeAspect="1"/>
          </p:cNvPicPr>
          <p:nvPr/>
        </p:nvPicPr>
        <p:blipFill>
          <a:blip r:embed="rId3">
            <a:extLst/>
          </a:blip>
          <a:stretch>
            <a:fillRect/>
          </a:stretch>
        </p:blipFill>
        <p:spPr>
          <a:xfrm>
            <a:off x="105406" y="545844"/>
            <a:ext cx="4064320" cy="5766312"/>
          </a:xfrm>
          <a:prstGeom prst="rect">
            <a:avLst/>
          </a:prstGeom>
          <a:ln w="12700">
            <a:miter lim="400000"/>
          </a:ln>
          <a:effectLst>
            <a:outerShdw sx="100000" sy="100000" kx="0" ky="0" algn="b" rotWithShape="0" blurRad="101600" dist="25400" dir="5400000">
              <a:srgbClr val="000000">
                <a:alpha val="75000"/>
              </a:srgbClr>
            </a:outerShdw>
          </a:effectLst>
        </p:spPr>
      </p:pic>
      <p:sp>
        <p:nvSpPr>
          <p:cNvPr id="1252" name="Text"/>
          <p:cNvSpPr txBox="1"/>
          <p:nvPr/>
        </p:nvSpPr>
        <p:spPr>
          <a:xfrm>
            <a:off x="5826882" y="3249929"/>
            <a:ext cx="538236" cy="358141"/>
          </a:xfrm>
          <a:prstGeom prst="rect">
            <a:avLst/>
          </a:prstGeom>
          <a:ln w="12700">
            <a:miter lim="400000"/>
          </a:ln>
        </p:spPr>
        <p:txBody>
          <a:bodyPr wrap="none" lIns="45719" rIns="45719">
            <a:spAutoFit/>
          </a:bodyPr>
          <a:lstStyle/>
          <a:p>
            <a:pP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4" name="classes.jpg" descr="classes.jpg"/>
          <p:cNvPicPr>
            <a:picLocks noChangeAspect="1"/>
          </p:cNvPicPr>
          <p:nvPr/>
        </p:nvPicPr>
        <p:blipFill>
          <a:blip r:embed="rId2">
            <a:extLst/>
          </a:blip>
          <a:srcRect l="28956" t="62035" r="0" b="0"/>
          <a:stretch>
            <a:fillRect/>
          </a:stretch>
        </p:blipFill>
        <p:spPr>
          <a:xfrm>
            <a:off x="2686495" y="-249692"/>
            <a:ext cx="5926306" cy="7044748"/>
          </a:xfrm>
          <a:prstGeom prst="rect">
            <a:avLst/>
          </a:prstGeom>
          <a:ln w="12700">
            <a:miter lim="400000"/>
          </a:ln>
        </p:spPr>
      </p:pic>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6" name="paretoCurves.pdf" descr="paretoCurves.pdf"/>
          <p:cNvPicPr>
            <a:picLocks noChangeAspect="1"/>
          </p:cNvPicPr>
          <p:nvPr/>
        </p:nvPicPr>
        <p:blipFill>
          <a:blip r:embed="rId2">
            <a:extLst/>
          </a:blip>
          <a:stretch>
            <a:fillRect/>
          </a:stretch>
        </p:blipFill>
        <p:spPr>
          <a:xfrm>
            <a:off x="3537728" y="1162575"/>
            <a:ext cx="8504393" cy="5051850"/>
          </a:xfrm>
          <a:prstGeom prst="rect">
            <a:avLst/>
          </a:prstGeom>
          <a:ln w="12700">
            <a:miter lim="400000"/>
          </a:ln>
        </p:spPr>
      </p:pic>
      <p:pic>
        <p:nvPicPr>
          <p:cNvPr id="1257" name="classes.jpg" descr="classes.jpg"/>
          <p:cNvPicPr>
            <a:picLocks noChangeAspect="1"/>
          </p:cNvPicPr>
          <p:nvPr/>
        </p:nvPicPr>
        <p:blipFill>
          <a:blip r:embed="rId3">
            <a:extLst/>
          </a:blip>
          <a:stretch>
            <a:fillRect/>
          </a:stretch>
        </p:blipFill>
        <p:spPr>
          <a:xfrm>
            <a:off x="66433" y="0"/>
            <a:ext cx="3082941" cy="6858001"/>
          </a:xfrm>
          <a:prstGeom prst="rect">
            <a:avLst/>
          </a:prstGeom>
          <a:ln w="12700">
            <a:miter lim="400000"/>
          </a:ln>
        </p:spPr>
      </p:pic>
      <p:sp>
        <p:nvSpPr>
          <p:cNvPr id="1258" name="(Remember Tishby's IB talk!)"/>
          <p:cNvSpPr txBox="1"/>
          <p:nvPr/>
        </p:nvSpPr>
        <p:spPr>
          <a:xfrm>
            <a:off x="5184742" y="39151"/>
            <a:ext cx="4495370" cy="497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700">
                <a:latin typeface="+mn-lt"/>
                <a:ea typeface="+mn-ea"/>
                <a:cs typeface="+mn-cs"/>
                <a:sym typeface="Helvetica"/>
              </a:defRPr>
            </a:lvl1pPr>
          </a:lstStyle>
          <a:p>
            <a:pPr/>
            <a:r>
              <a:t>(Remember Tishby's IB talk!)</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0" name="AnalyticParetoExample.png" descr="AnalyticParetoExample.png"/>
          <p:cNvPicPr>
            <a:picLocks noChangeAspect="1"/>
          </p:cNvPicPr>
          <p:nvPr/>
        </p:nvPicPr>
        <p:blipFill>
          <a:blip r:embed="rId2">
            <a:extLst/>
          </a:blip>
          <a:stretch>
            <a:fillRect/>
          </a:stretch>
        </p:blipFill>
        <p:spPr>
          <a:xfrm>
            <a:off x="280696" y="102956"/>
            <a:ext cx="5394972" cy="6652088"/>
          </a:xfrm>
          <a:prstGeom prst="rect">
            <a:avLst/>
          </a:prstGeom>
          <a:ln w="12700">
            <a:miter lim="400000"/>
          </a:ln>
        </p:spPr>
      </p:pic>
      <p:pic>
        <p:nvPicPr>
          <p:cNvPr id="1261" name="classes.jpg" descr="classes.jpg"/>
          <p:cNvPicPr>
            <a:picLocks noChangeAspect="1"/>
          </p:cNvPicPr>
          <p:nvPr/>
        </p:nvPicPr>
        <p:blipFill>
          <a:blip r:embed="rId3">
            <a:extLst/>
          </a:blip>
          <a:stretch>
            <a:fillRect/>
          </a:stretch>
        </p:blipFill>
        <p:spPr>
          <a:xfrm>
            <a:off x="7967387" y="0"/>
            <a:ext cx="3082941" cy="6858001"/>
          </a:xfrm>
          <a:prstGeom prst="rect">
            <a:avLst/>
          </a:prstGeom>
          <a:ln w="12700">
            <a:miter lim="400000"/>
          </a:ln>
        </p:spPr>
      </p:pic>
      <p:sp>
        <p:nvSpPr>
          <p:cNvPr id="1262" name="Line"/>
          <p:cNvSpPr/>
          <p:nvPr/>
        </p:nvSpPr>
        <p:spPr>
          <a:xfrm flipH="1">
            <a:off x="4087198" y="3792651"/>
            <a:ext cx="2106080" cy="991464"/>
          </a:xfrm>
          <a:prstGeom prst="line">
            <a:avLst/>
          </a:prstGeom>
          <a:ln w="50800">
            <a:solidFill>
              <a:srgbClr val="000000"/>
            </a:solidFill>
            <a:miter/>
            <a:tailEnd type="triangle"/>
          </a:ln>
        </p:spPr>
        <p:txBody>
          <a:bodyPr lIns="45719" rIns="45719"/>
          <a:lstStyle/>
          <a:p>
            <a:pPr/>
          </a:p>
        </p:txBody>
      </p:sp>
      <p:sp>
        <p:nvSpPr>
          <p:cNvPr id="1263" name="Line"/>
          <p:cNvSpPr/>
          <p:nvPr/>
        </p:nvSpPr>
        <p:spPr>
          <a:xfrm flipH="1">
            <a:off x="3139245" y="4592121"/>
            <a:ext cx="3078108" cy="580469"/>
          </a:xfrm>
          <a:prstGeom prst="line">
            <a:avLst/>
          </a:prstGeom>
          <a:ln w="50800">
            <a:solidFill>
              <a:srgbClr val="000000"/>
            </a:solidFill>
            <a:miter/>
            <a:tailEnd type="triangle"/>
          </a:ln>
        </p:spPr>
        <p:txBody>
          <a:bodyPr lIns="45719" rIns="45719"/>
          <a:lstStyle/>
          <a:p>
            <a:pPr/>
          </a:p>
        </p:txBody>
      </p:sp>
      <p:sp>
        <p:nvSpPr>
          <p:cNvPr id="1264" name="Most useful compressions correspond to phase…"/>
          <p:cNvSpPr txBox="1"/>
          <p:nvPr/>
        </p:nvSpPr>
        <p:spPr>
          <a:xfrm>
            <a:off x="6251913" y="3409720"/>
            <a:ext cx="1794657" cy="1424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Most useful compressions correspond to phase </a:t>
            </a:r>
          </a:p>
          <a:p>
            <a:pPr/>
            <a:r>
              <a:t>transitions!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